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diagrams/colors2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notesMasterIdLst>
    <p:notesMasterId r:id="rId16"/>
  </p:notesMasterIdLst>
  <p:handoutMasterIdLst>
    <p:handoutMasterId r:id="rId17"/>
  </p:handoutMasterIdLst>
  <p:sldIdLst>
    <p:sldId id="361" r:id="rId2"/>
    <p:sldId id="305" r:id="rId3"/>
    <p:sldId id="267" r:id="rId4"/>
    <p:sldId id="429" r:id="rId5"/>
    <p:sldId id="430" r:id="rId6"/>
    <p:sldId id="431" r:id="rId7"/>
    <p:sldId id="432" r:id="rId8"/>
    <p:sldId id="321" r:id="rId9"/>
    <p:sldId id="304" r:id="rId10"/>
    <p:sldId id="269" r:id="rId11"/>
    <p:sldId id="268" r:id="rId12"/>
    <p:sldId id="433" r:id="rId13"/>
    <p:sldId id="434" r:id="rId14"/>
    <p:sldId id="435" r:id="rId1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  <a:srgbClr val="FFFF99"/>
    <a:srgbClr val="CCECFF"/>
    <a:srgbClr val="3399FF"/>
    <a:srgbClr val="333300"/>
    <a:srgbClr val="99CC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1418" autoAdjust="0"/>
    <p:restoredTop sz="91297" autoAdjust="0"/>
  </p:normalViewPr>
  <p:slideViewPr>
    <p:cSldViewPr>
      <p:cViewPr>
        <p:scale>
          <a:sx n="90" d="100"/>
          <a:sy n="90" d="100"/>
        </p:scale>
        <p:origin x="-582" y="6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314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90F92AE-F148-4DBF-B597-CBADB0F80056}" type="doc">
      <dgm:prSet loTypeId="urn:microsoft.com/office/officeart/2005/8/layout/chevron2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GB"/>
        </a:p>
      </dgm:t>
    </dgm:pt>
    <dgm:pt modelId="{69362660-69D9-4EA7-B714-F16E6DAE1DC2}">
      <dgm:prSet phldrT="[Text]"/>
      <dgm:spPr/>
      <dgm:t>
        <a:bodyPr/>
        <a:lstStyle/>
        <a:p>
          <a:r>
            <a:rPr lang="en-US" altLang="en-US" dirty="0" smtClean="0">
              <a:latin typeface="Times New Roman" pitchFamily="18" charset="0"/>
            </a:rPr>
            <a:t>In situ measurement</a:t>
          </a:r>
          <a:endParaRPr lang="en-GB" dirty="0"/>
        </a:p>
      </dgm:t>
    </dgm:pt>
    <dgm:pt modelId="{DBFE7DCC-5130-4310-851F-0B98F2F5222F}" type="parTrans" cxnId="{80B2EF4C-F6FC-4FEB-9714-071512B67450}">
      <dgm:prSet/>
      <dgm:spPr/>
      <dgm:t>
        <a:bodyPr/>
        <a:lstStyle/>
        <a:p>
          <a:endParaRPr lang="en-GB"/>
        </a:p>
      </dgm:t>
    </dgm:pt>
    <dgm:pt modelId="{EDB37712-0034-481A-B9C3-530BC9575FB6}" type="sibTrans" cxnId="{80B2EF4C-F6FC-4FEB-9714-071512B67450}">
      <dgm:prSet/>
      <dgm:spPr/>
      <dgm:t>
        <a:bodyPr/>
        <a:lstStyle/>
        <a:p>
          <a:endParaRPr lang="en-GB"/>
        </a:p>
      </dgm:t>
    </dgm:pt>
    <dgm:pt modelId="{F316C7D1-6A52-4F41-9485-93C4C3FC86B9}">
      <dgm:prSet phldrT="[Text]"/>
      <dgm:spPr/>
      <dgm:t>
        <a:bodyPr/>
        <a:lstStyle/>
        <a:p>
          <a:r>
            <a:rPr lang="en-US" altLang="en-US" dirty="0" smtClean="0">
              <a:latin typeface="Times New Roman" pitchFamily="18" charset="0"/>
            </a:rPr>
            <a:t>Remote sensing measurement</a:t>
          </a:r>
          <a:endParaRPr lang="en-GB" dirty="0"/>
        </a:p>
      </dgm:t>
    </dgm:pt>
    <dgm:pt modelId="{162F0E11-B003-4CF5-A446-090A034D5BA9}" type="parTrans" cxnId="{C2CBB6AB-F225-4C91-8098-BD8210791F1B}">
      <dgm:prSet/>
      <dgm:spPr/>
      <dgm:t>
        <a:bodyPr/>
        <a:lstStyle/>
        <a:p>
          <a:endParaRPr lang="en-GB"/>
        </a:p>
      </dgm:t>
    </dgm:pt>
    <dgm:pt modelId="{109B02A5-438C-4E33-ACF7-531DC504FE12}" type="sibTrans" cxnId="{C2CBB6AB-F225-4C91-8098-BD8210791F1B}">
      <dgm:prSet/>
      <dgm:spPr/>
      <dgm:t>
        <a:bodyPr/>
        <a:lstStyle/>
        <a:p>
          <a:endParaRPr lang="en-GB"/>
        </a:p>
      </dgm:t>
    </dgm:pt>
    <dgm:pt modelId="{0A71B7A3-2CAF-4362-A32C-85717CD04CE6}">
      <dgm:prSet phldrT="[Text]" custT="1"/>
      <dgm:spPr/>
      <dgm:t>
        <a:bodyPr/>
        <a:lstStyle/>
        <a:p>
          <a:pPr algn="just"/>
          <a:r>
            <a:rPr lang="en-US" altLang="en-US" sz="2000" dirty="0" smtClean="0">
              <a:latin typeface="Times New Roman" pitchFamily="18" charset="0"/>
              <a:cs typeface="Times New Roman" pitchFamily="18" charset="0"/>
            </a:rPr>
            <a:t>acquisition of information of an  object or phenomenon, by the use of either recording or real-time sensing devices that are wireless, not in physical or  intimate contact with the object. </a:t>
          </a:r>
          <a:endParaRPr lang="en-GB" sz="2000" dirty="0">
            <a:latin typeface="Times New Roman" pitchFamily="18" charset="0"/>
            <a:cs typeface="Times New Roman" pitchFamily="18" charset="0"/>
          </a:endParaRPr>
        </a:p>
      </dgm:t>
    </dgm:pt>
    <dgm:pt modelId="{D31C8006-CDBC-4485-AFF5-F2B8C3F4349B}" type="parTrans" cxnId="{D25BF45B-1368-439B-AB51-72B81C16B7DB}">
      <dgm:prSet/>
      <dgm:spPr/>
      <dgm:t>
        <a:bodyPr/>
        <a:lstStyle/>
        <a:p>
          <a:endParaRPr lang="en-GB"/>
        </a:p>
      </dgm:t>
    </dgm:pt>
    <dgm:pt modelId="{90477DC4-919E-4CF3-AE10-E6E63AF961ED}" type="sibTrans" cxnId="{D25BF45B-1368-439B-AB51-72B81C16B7DB}">
      <dgm:prSet/>
      <dgm:spPr/>
      <dgm:t>
        <a:bodyPr/>
        <a:lstStyle/>
        <a:p>
          <a:endParaRPr lang="en-GB"/>
        </a:p>
      </dgm:t>
    </dgm:pt>
    <dgm:pt modelId="{A85F26B8-7584-4251-BA34-856DCFC3F78E}">
      <dgm:prSet custT="1"/>
      <dgm:spPr/>
      <dgm:t>
        <a:bodyPr/>
        <a:lstStyle/>
        <a:p>
          <a:pPr algn="l"/>
          <a:endParaRPr lang="en-GB" sz="2000" dirty="0"/>
        </a:p>
      </dgm:t>
    </dgm:pt>
    <dgm:pt modelId="{EA3CF51B-09B2-48C2-A2DA-9EB126F54721}" type="parTrans" cxnId="{E5826A3F-F48F-472D-AC85-FD58E313E8F7}">
      <dgm:prSet/>
      <dgm:spPr/>
      <dgm:t>
        <a:bodyPr/>
        <a:lstStyle/>
        <a:p>
          <a:endParaRPr lang="en-GB"/>
        </a:p>
      </dgm:t>
    </dgm:pt>
    <dgm:pt modelId="{07E7A816-6CF3-4FC9-9BEE-29A4D1016843}" type="sibTrans" cxnId="{E5826A3F-F48F-472D-AC85-FD58E313E8F7}">
      <dgm:prSet/>
      <dgm:spPr/>
      <dgm:t>
        <a:bodyPr/>
        <a:lstStyle/>
        <a:p>
          <a:endParaRPr lang="en-GB"/>
        </a:p>
      </dgm:t>
    </dgm:pt>
    <dgm:pt modelId="{A47ED8A9-7B66-4C7E-90B9-DCB1AF0D6103}">
      <dgm:prSet phldrT="[Text]" custT="1"/>
      <dgm:spPr/>
      <dgm:t>
        <a:bodyPr/>
        <a:lstStyle/>
        <a:p>
          <a:r>
            <a:rPr lang="en-US" altLang="en-US" sz="2000" b="0" dirty="0" smtClean="0">
              <a:latin typeface="Times New Roman" pitchFamily="18" charset="0"/>
              <a:cs typeface="Times New Roman" pitchFamily="18" charset="0"/>
            </a:rPr>
            <a:t>measurements obtained through direct contact with the respective object </a:t>
          </a:r>
          <a:r>
            <a:rPr lang="en-US" sz="2000" b="0" dirty="0" smtClean="0">
              <a:latin typeface="Times New Roman" pitchFamily="18" charset="0"/>
              <a:cs typeface="Times New Roman" pitchFamily="18" charset="0"/>
            </a:rPr>
            <a:t>(basically you take measurements of the parameters right were you are)</a:t>
          </a:r>
          <a:endParaRPr lang="en-GB" sz="2000" b="0" dirty="0">
            <a:latin typeface="Times New Roman" pitchFamily="18" charset="0"/>
            <a:cs typeface="Times New Roman" pitchFamily="18" charset="0"/>
          </a:endParaRPr>
        </a:p>
      </dgm:t>
    </dgm:pt>
    <dgm:pt modelId="{9838B6E9-3A40-4D96-B6D6-71AB72B61248}" type="parTrans" cxnId="{446D0F8F-B243-40F9-AAB4-E0500F69EEB9}">
      <dgm:prSet/>
      <dgm:spPr/>
      <dgm:t>
        <a:bodyPr/>
        <a:lstStyle/>
        <a:p>
          <a:endParaRPr lang="en-GB"/>
        </a:p>
      </dgm:t>
    </dgm:pt>
    <dgm:pt modelId="{14D88AD5-DACB-4FC7-B5CE-D7E81BA31751}" type="sibTrans" cxnId="{446D0F8F-B243-40F9-AAB4-E0500F69EEB9}">
      <dgm:prSet/>
      <dgm:spPr/>
      <dgm:t>
        <a:bodyPr/>
        <a:lstStyle/>
        <a:p>
          <a:endParaRPr lang="en-GB"/>
        </a:p>
      </dgm:t>
    </dgm:pt>
    <dgm:pt modelId="{32940EC7-8F96-4364-90A9-ED4AC59C72A1}">
      <dgm:prSet phldrT="[Text]" custT="1"/>
      <dgm:spPr/>
      <dgm:t>
        <a:bodyPr/>
        <a:lstStyle/>
        <a:p>
          <a:r>
            <a:rPr lang="en-US" sz="2000" b="0" smtClean="0">
              <a:effectLst/>
              <a:latin typeface="Times New Roman" pitchFamily="18" charset="0"/>
              <a:ea typeface="+mn-ea"/>
              <a:cs typeface="Times New Roman" pitchFamily="18" charset="0"/>
            </a:rPr>
            <a:t>they measure the parameters from where they are located at that moment, </a:t>
          </a:r>
          <a:r>
            <a:rPr lang="en-US" sz="2000" b="0" smtClean="0">
              <a:latin typeface="Times New Roman" pitchFamily="18" charset="0"/>
              <a:cs typeface="Times New Roman" pitchFamily="18" charset="0"/>
            </a:rPr>
            <a:t>Surface (</a:t>
          </a:r>
          <a:r>
            <a:rPr lang="en-US" sz="2000" b="0" smtClean="0">
              <a:effectLst/>
              <a:latin typeface="Times New Roman" pitchFamily="18" charset="0"/>
              <a:ea typeface="+mn-ea"/>
              <a:cs typeface="Times New Roman" pitchFamily="18" charset="0"/>
            </a:rPr>
            <a:t>stations, ships, or, buoys)</a:t>
          </a:r>
          <a:r>
            <a:rPr lang="en-US" sz="2000" b="0" smtClean="0">
              <a:latin typeface="Times New Roman" pitchFamily="18" charset="0"/>
              <a:cs typeface="Times New Roman" pitchFamily="18" charset="0"/>
            </a:rPr>
            <a:t>, or upper-air(</a:t>
          </a:r>
          <a:r>
            <a:rPr lang="en-US" sz="2000" b="0" smtClean="0">
              <a:effectLst/>
              <a:latin typeface="Times New Roman" pitchFamily="18" charset="0"/>
              <a:ea typeface="+mn-ea"/>
              <a:cs typeface="Times New Roman" pitchFamily="18" charset="0"/>
            </a:rPr>
            <a:t>rockets; balloons, and aircrafts)</a:t>
          </a:r>
          <a:r>
            <a:rPr lang="en-US" sz="2000" b="0" smtClean="0">
              <a:latin typeface="Times New Roman" pitchFamily="18" charset="0"/>
              <a:cs typeface="Times New Roman" pitchFamily="18" charset="0"/>
            </a:rPr>
            <a:t> </a:t>
          </a:r>
          <a:endParaRPr lang="en-GB" sz="2000" b="0" dirty="0">
            <a:latin typeface="Times New Roman" pitchFamily="18" charset="0"/>
            <a:cs typeface="Times New Roman" pitchFamily="18" charset="0"/>
          </a:endParaRPr>
        </a:p>
      </dgm:t>
    </dgm:pt>
    <dgm:pt modelId="{3C442167-3C57-4153-930A-E166A4F6396D}" type="parTrans" cxnId="{1F8C5891-406A-46AC-98AD-788204E8BB12}">
      <dgm:prSet/>
      <dgm:spPr/>
      <dgm:t>
        <a:bodyPr/>
        <a:lstStyle/>
        <a:p>
          <a:endParaRPr lang="en-GB"/>
        </a:p>
      </dgm:t>
    </dgm:pt>
    <dgm:pt modelId="{D2366506-5109-4F9C-9B73-7A384D364047}" type="sibTrans" cxnId="{1F8C5891-406A-46AC-98AD-788204E8BB12}">
      <dgm:prSet/>
      <dgm:spPr/>
      <dgm:t>
        <a:bodyPr/>
        <a:lstStyle/>
        <a:p>
          <a:endParaRPr lang="en-GB"/>
        </a:p>
      </dgm:t>
    </dgm:pt>
    <dgm:pt modelId="{30B32E2B-FBAC-4949-95DD-2448EB2404A2}">
      <dgm:prSet phldrT="[Text]" custT="1"/>
      <dgm:spPr/>
      <dgm:t>
        <a:bodyPr/>
        <a:lstStyle/>
        <a:p>
          <a:pPr algn="just"/>
          <a:r>
            <a:rPr lang="en-GB" sz="2000" dirty="0" smtClean="0">
              <a:latin typeface="Times New Roman" pitchFamily="18" charset="0"/>
              <a:cs typeface="Times New Roman" pitchFamily="18" charset="0"/>
            </a:rPr>
            <a:t>It has two types: active and passive remote sensing</a:t>
          </a:r>
          <a:endParaRPr lang="en-GB" sz="2000" dirty="0">
            <a:latin typeface="Times New Roman" pitchFamily="18" charset="0"/>
            <a:cs typeface="Times New Roman" pitchFamily="18" charset="0"/>
          </a:endParaRPr>
        </a:p>
      </dgm:t>
    </dgm:pt>
    <dgm:pt modelId="{458C3368-4EF7-4268-BF26-3C98F1FFDA5E}" type="parTrans" cxnId="{5D7C8DCF-6ECF-44F3-8BC5-1DEDCE85FE6B}">
      <dgm:prSet/>
      <dgm:spPr/>
      <dgm:t>
        <a:bodyPr/>
        <a:lstStyle/>
        <a:p>
          <a:endParaRPr lang="en-US"/>
        </a:p>
      </dgm:t>
    </dgm:pt>
    <dgm:pt modelId="{3D19FF06-CC0A-4859-B3D0-784A5CE1FE6C}" type="sibTrans" cxnId="{5D7C8DCF-6ECF-44F3-8BC5-1DEDCE85FE6B}">
      <dgm:prSet/>
      <dgm:spPr/>
      <dgm:t>
        <a:bodyPr/>
        <a:lstStyle/>
        <a:p>
          <a:endParaRPr lang="en-US"/>
        </a:p>
      </dgm:t>
    </dgm:pt>
    <dgm:pt modelId="{B0DD9092-C4FB-4FC5-BF86-6108D0823348}" type="pres">
      <dgm:prSet presAssocID="{490F92AE-F148-4DBF-B597-CBADB0F80056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E887289-B683-45BD-AD9E-058D5B2EDCC6}" type="pres">
      <dgm:prSet presAssocID="{69362660-69D9-4EA7-B714-F16E6DAE1DC2}" presName="composite" presStyleCnt="0"/>
      <dgm:spPr/>
      <dgm:t>
        <a:bodyPr/>
        <a:lstStyle/>
        <a:p>
          <a:endParaRPr lang="en-US"/>
        </a:p>
      </dgm:t>
    </dgm:pt>
    <dgm:pt modelId="{29491319-93B2-4CF8-9C60-E27DC5028B1F}" type="pres">
      <dgm:prSet presAssocID="{69362660-69D9-4EA7-B714-F16E6DAE1DC2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0DCAE6D-C418-459A-BA58-CD6FDACCD6C2}" type="pres">
      <dgm:prSet presAssocID="{69362660-69D9-4EA7-B714-F16E6DAE1DC2}" presName="descendantText" presStyleLbl="alignAcc1" presStyleIdx="0" presStyleCnt="2" custScaleY="13322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6F3F23-4878-408E-A53D-B46B3187AF28}" type="pres">
      <dgm:prSet presAssocID="{EDB37712-0034-481A-B9C3-530BC9575FB6}" presName="sp" presStyleCnt="0"/>
      <dgm:spPr/>
      <dgm:t>
        <a:bodyPr/>
        <a:lstStyle/>
        <a:p>
          <a:endParaRPr lang="en-US"/>
        </a:p>
      </dgm:t>
    </dgm:pt>
    <dgm:pt modelId="{7336B1FD-28D0-4AEB-87BD-6F9D92B84F2B}" type="pres">
      <dgm:prSet presAssocID="{F316C7D1-6A52-4F41-9485-93C4C3FC86B9}" presName="composite" presStyleCnt="0"/>
      <dgm:spPr/>
      <dgm:t>
        <a:bodyPr/>
        <a:lstStyle/>
        <a:p>
          <a:endParaRPr lang="en-US"/>
        </a:p>
      </dgm:t>
    </dgm:pt>
    <dgm:pt modelId="{CD360F3C-5D60-4F3A-94A7-A83F52BFC9B9}" type="pres">
      <dgm:prSet presAssocID="{F316C7D1-6A52-4F41-9485-93C4C3FC86B9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4A74BF2-2A6D-4209-AB0F-712017B6A83E}" type="pres">
      <dgm:prSet presAssocID="{F316C7D1-6A52-4F41-9485-93C4C3FC86B9}" presName="descendantText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D7C8DCF-6ECF-44F3-8BC5-1DEDCE85FE6B}" srcId="{F316C7D1-6A52-4F41-9485-93C4C3FC86B9}" destId="{30B32E2B-FBAC-4949-95DD-2448EB2404A2}" srcOrd="1" destOrd="0" parTransId="{458C3368-4EF7-4268-BF26-3C98F1FFDA5E}" sibTransId="{3D19FF06-CC0A-4859-B3D0-784A5CE1FE6C}"/>
    <dgm:cxn modelId="{0926EF96-1936-4BC6-9533-DA5D4C7BBA10}" type="presOf" srcId="{0A71B7A3-2CAF-4362-A32C-85717CD04CE6}" destId="{94A74BF2-2A6D-4209-AB0F-712017B6A83E}" srcOrd="0" destOrd="0" presId="urn:microsoft.com/office/officeart/2005/8/layout/chevron2"/>
    <dgm:cxn modelId="{30A98CC3-629C-47FD-B059-5AE641887CFF}" type="presOf" srcId="{30B32E2B-FBAC-4949-95DD-2448EB2404A2}" destId="{94A74BF2-2A6D-4209-AB0F-712017B6A83E}" srcOrd="0" destOrd="1" presId="urn:microsoft.com/office/officeart/2005/8/layout/chevron2"/>
    <dgm:cxn modelId="{E5826A3F-F48F-472D-AC85-FD58E313E8F7}" srcId="{F316C7D1-6A52-4F41-9485-93C4C3FC86B9}" destId="{A85F26B8-7584-4251-BA34-856DCFC3F78E}" srcOrd="2" destOrd="0" parTransId="{EA3CF51B-09B2-48C2-A2DA-9EB126F54721}" sibTransId="{07E7A816-6CF3-4FC9-9BEE-29A4D1016843}"/>
    <dgm:cxn modelId="{E0F33495-D284-496B-B4C7-F9084E6CB761}" type="presOf" srcId="{F316C7D1-6A52-4F41-9485-93C4C3FC86B9}" destId="{CD360F3C-5D60-4F3A-94A7-A83F52BFC9B9}" srcOrd="0" destOrd="0" presId="urn:microsoft.com/office/officeart/2005/8/layout/chevron2"/>
    <dgm:cxn modelId="{C2CBB6AB-F225-4C91-8098-BD8210791F1B}" srcId="{490F92AE-F148-4DBF-B597-CBADB0F80056}" destId="{F316C7D1-6A52-4F41-9485-93C4C3FC86B9}" srcOrd="1" destOrd="0" parTransId="{162F0E11-B003-4CF5-A446-090A034D5BA9}" sibTransId="{109B02A5-438C-4E33-ACF7-531DC504FE12}"/>
    <dgm:cxn modelId="{80B2EF4C-F6FC-4FEB-9714-071512B67450}" srcId="{490F92AE-F148-4DBF-B597-CBADB0F80056}" destId="{69362660-69D9-4EA7-B714-F16E6DAE1DC2}" srcOrd="0" destOrd="0" parTransId="{DBFE7DCC-5130-4310-851F-0B98F2F5222F}" sibTransId="{EDB37712-0034-481A-B9C3-530BC9575FB6}"/>
    <dgm:cxn modelId="{D328EA0E-1E64-4C62-BA1E-2E288C9234EB}" type="presOf" srcId="{A85F26B8-7584-4251-BA34-856DCFC3F78E}" destId="{94A74BF2-2A6D-4209-AB0F-712017B6A83E}" srcOrd="0" destOrd="2" presId="urn:microsoft.com/office/officeart/2005/8/layout/chevron2"/>
    <dgm:cxn modelId="{7470F078-F567-4FA7-B85F-544FB3276528}" type="presOf" srcId="{69362660-69D9-4EA7-B714-F16E6DAE1DC2}" destId="{29491319-93B2-4CF8-9C60-E27DC5028B1F}" srcOrd="0" destOrd="0" presId="urn:microsoft.com/office/officeart/2005/8/layout/chevron2"/>
    <dgm:cxn modelId="{03342D40-06DF-4981-A611-0C0D224F5EB1}" type="presOf" srcId="{A47ED8A9-7B66-4C7E-90B9-DCB1AF0D6103}" destId="{D0DCAE6D-C418-459A-BA58-CD6FDACCD6C2}" srcOrd="0" destOrd="0" presId="urn:microsoft.com/office/officeart/2005/8/layout/chevron2"/>
    <dgm:cxn modelId="{D7CFB147-805C-4F49-B3C6-372D13899F7C}" type="presOf" srcId="{490F92AE-F148-4DBF-B597-CBADB0F80056}" destId="{B0DD9092-C4FB-4FC5-BF86-6108D0823348}" srcOrd="0" destOrd="0" presId="urn:microsoft.com/office/officeart/2005/8/layout/chevron2"/>
    <dgm:cxn modelId="{446D0F8F-B243-40F9-AAB4-E0500F69EEB9}" srcId="{69362660-69D9-4EA7-B714-F16E6DAE1DC2}" destId="{A47ED8A9-7B66-4C7E-90B9-DCB1AF0D6103}" srcOrd="0" destOrd="0" parTransId="{9838B6E9-3A40-4D96-B6D6-71AB72B61248}" sibTransId="{14D88AD5-DACB-4FC7-B5CE-D7E81BA31751}"/>
    <dgm:cxn modelId="{ADCB7E85-3A46-4AB8-9E39-A8F0AB5AB105}" type="presOf" srcId="{32940EC7-8F96-4364-90A9-ED4AC59C72A1}" destId="{D0DCAE6D-C418-459A-BA58-CD6FDACCD6C2}" srcOrd="0" destOrd="1" presId="urn:microsoft.com/office/officeart/2005/8/layout/chevron2"/>
    <dgm:cxn modelId="{D25BF45B-1368-439B-AB51-72B81C16B7DB}" srcId="{F316C7D1-6A52-4F41-9485-93C4C3FC86B9}" destId="{0A71B7A3-2CAF-4362-A32C-85717CD04CE6}" srcOrd="0" destOrd="0" parTransId="{D31C8006-CDBC-4485-AFF5-F2B8C3F4349B}" sibTransId="{90477DC4-919E-4CF3-AE10-E6E63AF961ED}"/>
    <dgm:cxn modelId="{1F8C5891-406A-46AC-98AD-788204E8BB12}" srcId="{69362660-69D9-4EA7-B714-F16E6DAE1DC2}" destId="{32940EC7-8F96-4364-90A9-ED4AC59C72A1}" srcOrd="1" destOrd="0" parTransId="{3C442167-3C57-4153-930A-E166A4F6396D}" sibTransId="{D2366506-5109-4F9C-9B73-7A384D364047}"/>
    <dgm:cxn modelId="{06B5B8CA-119A-40DC-897D-ECBAC88BA709}" type="presParOf" srcId="{B0DD9092-C4FB-4FC5-BF86-6108D0823348}" destId="{1E887289-B683-45BD-AD9E-058D5B2EDCC6}" srcOrd="0" destOrd="0" presId="urn:microsoft.com/office/officeart/2005/8/layout/chevron2"/>
    <dgm:cxn modelId="{339365C9-C2C3-4027-B08C-EB0EDB1F263A}" type="presParOf" srcId="{1E887289-B683-45BD-AD9E-058D5B2EDCC6}" destId="{29491319-93B2-4CF8-9C60-E27DC5028B1F}" srcOrd="0" destOrd="0" presId="urn:microsoft.com/office/officeart/2005/8/layout/chevron2"/>
    <dgm:cxn modelId="{985CFDF6-24F3-43CB-B16F-EEC37B42523C}" type="presParOf" srcId="{1E887289-B683-45BD-AD9E-058D5B2EDCC6}" destId="{D0DCAE6D-C418-459A-BA58-CD6FDACCD6C2}" srcOrd="1" destOrd="0" presId="urn:microsoft.com/office/officeart/2005/8/layout/chevron2"/>
    <dgm:cxn modelId="{4D86C2F9-C47C-4369-AAF7-C56A3D141B95}" type="presParOf" srcId="{B0DD9092-C4FB-4FC5-BF86-6108D0823348}" destId="{9D6F3F23-4878-408E-A53D-B46B3187AF28}" srcOrd="1" destOrd="0" presId="urn:microsoft.com/office/officeart/2005/8/layout/chevron2"/>
    <dgm:cxn modelId="{687D964E-AC2D-4FF7-B1D4-9E489A43FC5D}" type="presParOf" srcId="{B0DD9092-C4FB-4FC5-BF86-6108D0823348}" destId="{7336B1FD-28D0-4AEB-87BD-6F9D92B84F2B}" srcOrd="2" destOrd="0" presId="urn:microsoft.com/office/officeart/2005/8/layout/chevron2"/>
    <dgm:cxn modelId="{1746B373-F368-4180-B794-F6F42E34D8BE}" type="presParOf" srcId="{7336B1FD-28D0-4AEB-87BD-6F9D92B84F2B}" destId="{CD360F3C-5D60-4F3A-94A7-A83F52BFC9B9}" srcOrd="0" destOrd="0" presId="urn:microsoft.com/office/officeart/2005/8/layout/chevron2"/>
    <dgm:cxn modelId="{A0624FAD-3105-43D1-96A0-B17E0F6AC5BD}" type="presParOf" srcId="{7336B1FD-28D0-4AEB-87BD-6F9D92B84F2B}" destId="{94A74BF2-2A6D-4209-AB0F-712017B6A83E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  <a:ext uri="{C62137D5-CB1D-491B-B009-E17868A290BF}">
      <dgm14:recolorImg xmlns:dgm14="http://schemas.microsoft.com/office/drawing/2010/diagram" xmlns="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1281E0A-9770-4729-899D-AA774A3FB451}" type="doc">
      <dgm:prSet loTypeId="urn:microsoft.com/office/officeart/2005/8/layout/hProcess9" loCatId="process" qsTypeId="urn:microsoft.com/office/officeart/2005/8/quickstyle/simple1" qsCatId="simple" csTypeId="urn:microsoft.com/office/officeart/2005/8/colors/accent0_2" csCatId="mainScheme" phldr="1"/>
      <dgm:spPr/>
    </dgm:pt>
    <dgm:pt modelId="{672AF9ED-0D78-4B85-82DF-BFA342CCE620}">
      <dgm:prSet phldrT="[Text]"/>
      <dgm:spPr/>
      <dgm:t>
        <a:bodyPr/>
        <a:lstStyle/>
        <a:p>
          <a:r>
            <a: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determining the magnitude of a physical environmental parameter (ex. Temp.)</a:t>
          </a:r>
          <a:endParaRPr lang="en-US" dirty="0"/>
        </a:p>
      </dgm:t>
    </dgm:pt>
    <dgm:pt modelId="{423CEEF7-1A73-4E9F-993A-9C355AF480A1}" type="parTrans" cxnId="{8AA55A99-8EDF-49AA-AD85-25AB77E70061}">
      <dgm:prSet/>
      <dgm:spPr/>
      <dgm:t>
        <a:bodyPr/>
        <a:lstStyle/>
        <a:p>
          <a:endParaRPr lang="en-US"/>
        </a:p>
      </dgm:t>
    </dgm:pt>
    <dgm:pt modelId="{CA24C9EA-F0A3-48CD-A206-583D1863C5A3}" type="sibTrans" cxnId="{8AA55A99-8EDF-49AA-AD85-25AB77E70061}">
      <dgm:prSet/>
      <dgm:spPr/>
      <dgm:t>
        <a:bodyPr/>
        <a:lstStyle/>
        <a:p>
          <a:endParaRPr lang="en-US"/>
        </a:p>
      </dgm:t>
    </dgm:pt>
    <dgm:pt modelId="{442735B7-FCF0-49F4-82CB-ECB12FA93881}">
      <dgm:prSet phldrT="[Text]"/>
      <dgm:spPr/>
      <dgm:t>
        <a:bodyPr/>
        <a:lstStyle/>
        <a:p>
          <a:r>
            <a:rPr lang="en-US" b="1" smtClean="0">
              <a:latin typeface="Times New Roman" panose="02020603050405020304" pitchFamily="18" charset="0"/>
              <a:cs typeface="Times New Roman" panose="02020603050405020304" pitchFamily="18" charset="0"/>
            </a:rPr>
            <a:t>sensing technology is able to </a:t>
          </a:r>
          <a:r>
            <a:rPr lang="en-US" b="1" u="sng" smtClean="0">
              <a:latin typeface="Times New Roman" panose="02020603050405020304" pitchFamily="18" charset="0"/>
              <a:cs typeface="Times New Roman" panose="02020603050405020304" pitchFamily="18" charset="0"/>
            </a:rPr>
            <a:t>respond the quantity </a:t>
          </a:r>
          <a:r>
            <a:rPr lang="en-US" b="1" smtClean="0">
              <a:latin typeface="Times New Roman" panose="02020603050405020304" pitchFamily="18" charset="0"/>
              <a:cs typeface="Times New Roman" panose="02020603050405020304" pitchFamily="18" charset="0"/>
            </a:rPr>
            <a:t>to be measured</a:t>
          </a:r>
          <a:endParaRPr lang="en-US" dirty="0"/>
        </a:p>
      </dgm:t>
    </dgm:pt>
    <dgm:pt modelId="{77FD3937-A012-4E05-8E73-2CDD27F63197}" type="parTrans" cxnId="{8318D5EA-6D39-4CCE-BE96-6088880BC37F}">
      <dgm:prSet/>
      <dgm:spPr/>
      <dgm:t>
        <a:bodyPr/>
        <a:lstStyle/>
        <a:p>
          <a:endParaRPr lang="en-US"/>
        </a:p>
      </dgm:t>
    </dgm:pt>
    <dgm:pt modelId="{F406CEF1-7DA9-4353-8880-20AD951A7F35}" type="sibTrans" cxnId="{8318D5EA-6D39-4CCE-BE96-6088880BC37F}">
      <dgm:prSet/>
      <dgm:spPr/>
      <dgm:t>
        <a:bodyPr/>
        <a:lstStyle/>
        <a:p>
          <a:endParaRPr lang="en-US"/>
        </a:p>
      </dgm:t>
    </dgm:pt>
    <dgm:pt modelId="{EB7A7284-33E3-44FD-B8CC-F8861FFA8531}">
      <dgm:prSet phldrT="[Text]"/>
      <dgm:spPr/>
      <dgm:t>
        <a:bodyPr/>
        <a:lstStyle/>
        <a:p>
          <a:r>
            <a: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a </a:t>
          </a:r>
          <a:r>
            <a:rPr lang="en-US" b="1" u="sng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recording technique</a:t>
          </a:r>
          <a:r>
            <a: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for the quantified response</a:t>
          </a:r>
          <a:endParaRPr lang="en-US" dirty="0"/>
        </a:p>
      </dgm:t>
    </dgm:pt>
    <dgm:pt modelId="{D7CAA896-F159-4A7B-835C-B54F6E43F24F}" type="parTrans" cxnId="{717ACE29-8BAB-42AB-8D65-3571BBAAF4BF}">
      <dgm:prSet/>
      <dgm:spPr/>
      <dgm:t>
        <a:bodyPr/>
        <a:lstStyle/>
        <a:p>
          <a:endParaRPr lang="en-US"/>
        </a:p>
      </dgm:t>
    </dgm:pt>
    <dgm:pt modelId="{5F1B15A7-561B-4FB3-AB63-AA87162862BE}" type="sibTrans" cxnId="{717ACE29-8BAB-42AB-8D65-3571BBAAF4BF}">
      <dgm:prSet/>
      <dgm:spPr/>
      <dgm:t>
        <a:bodyPr/>
        <a:lstStyle/>
        <a:p>
          <a:endParaRPr lang="en-US"/>
        </a:p>
      </dgm:t>
    </dgm:pt>
    <dgm:pt modelId="{04890157-70BC-41AD-B152-5958D1DA21ED}">
      <dgm:prSet/>
      <dgm:spPr/>
      <dgm:t>
        <a:bodyPr/>
        <a:lstStyle/>
        <a:p>
          <a:r>
            <a: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a method of </a:t>
          </a:r>
          <a:r>
            <a:rPr lang="en-US" b="1" u="sng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quantifying the response</a:t>
          </a:r>
          <a:endParaRPr lang="en-US" dirty="0"/>
        </a:p>
      </dgm:t>
    </dgm:pt>
    <dgm:pt modelId="{3A9A04F2-20FD-4A05-A88F-FC49004BB20D}" type="parTrans" cxnId="{DD6A730F-C457-4F0A-B093-CA7B247F8DF0}">
      <dgm:prSet/>
      <dgm:spPr/>
      <dgm:t>
        <a:bodyPr/>
        <a:lstStyle/>
        <a:p>
          <a:endParaRPr lang="en-US"/>
        </a:p>
      </dgm:t>
    </dgm:pt>
    <dgm:pt modelId="{7F17114C-26A8-4FB5-A029-99D76F6C8620}" type="sibTrans" cxnId="{DD6A730F-C457-4F0A-B093-CA7B247F8DF0}">
      <dgm:prSet/>
      <dgm:spPr/>
      <dgm:t>
        <a:bodyPr/>
        <a:lstStyle/>
        <a:p>
          <a:endParaRPr lang="en-US"/>
        </a:p>
      </dgm:t>
    </dgm:pt>
    <dgm:pt modelId="{8BE6EEA8-6E1C-412F-A1B4-C652E7834F84}" type="pres">
      <dgm:prSet presAssocID="{F1281E0A-9770-4729-899D-AA774A3FB451}" presName="CompostProcess" presStyleCnt="0">
        <dgm:presLayoutVars>
          <dgm:dir/>
          <dgm:resizeHandles val="exact"/>
        </dgm:presLayoutVars>
      </dgm:prSet>
      <dgm:spPr/>
    </dgm:pt>
    <dgm:pt modelId="{201ECE16-6067-4494-BCA2-CAB907883014}" type="pres">
      <dgm:prSet presAssocID="{F1281E0A-9770-4729-899D-AA774A3FB451}" presName="arrow" presStyleLbl="bgShp" presStyleIdx="0" presStyleCnt="1" custScaleX="117647"/>
      <dgm:spPr/>
    </dgm:pt>
    <dgm:pt modelId="{5B8EB8AE-F70F-42F2-ADC7-E023AAE5DBE2}" type="pres">
      <dgm:prSet presAssocID="{F1281E0A-9770-4729-899D-AA774A3FB451}" presName="linearProcess" presStyleCnt="0"/>
      <dgm:spPr/>
    </dgm:pt>
    <dgm:pt modelId="{C433D445-18E3-4C66-BA85-9501003E9046}" type="pres">
      <dgm:prSet presAssocID="{672AF9ED-0D78-4B85-82DF-BFA342CCE620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72A5143-5FE2-4C9D-A4F9-2B3B4ACCFFD5}" type="pres">
      <dgm:prSet presAssocID="{CA24C9EA-F0A3-48CD-A206-583D1863C5A3}" presName="sibTrans" presStyleCnt="0"/>
      <dgm:spPr/>
    </dgm:pt>
    <dgm:pt modelId="{9D318D96-52B5-4557-A3BB-01210B1D3762}" type="pres">
      <dgm:prSet presAssocID="{442735B7-FCF0-49F4-82CB-ECB12FA93881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64B0502-9BCC-4275-AF23-8F76C1F0FC0E}" type="pres">
      <dgm:prSet presAssocID="{F406CEF1-7DA9-4353-8880-20AD951A7F35}" presName="sibTrans" presStyleCnt="0"/>
      <dgm:spPr/>
    </dgm:pt>
    <dgm:pt modelId="{BCE79943-A5FD-478A-990F-8C3692A27CB6}" type="pres">
      <dgm:prSet presAssocID="{EB7A7284-33E3-44FD-B8CC-F8861FFA8531}" presName="textNode" presStyleLbl="node1" presStyleIdx="2" presStyleCnt="4" custLinFactX="100401" custLinFactNeighborX="2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91CB404-72F1-4FA8-9F4D-2E19012CEF18}" type="pres">
      <dgm:prSet presAssocID="{5F1B15A7-561B-4FB3-AB63-AA87162862BE}" presName="sibTrans" presStyleCnt="0"/>
      <dgm:spPr/>
    </dgm:pt>
    <dgm:pt modelId="{C5976C70-6DD9-451B-A94B-967C8E388B13}" type="pres">
      <dgm:prSet presAssocID="{04890157-70BC-41AD-B152-5958D1DA21ED}" presName="textNode" presStyleLbl="node1" presStyleIdx="3" presStyleCnt="4" custLinFactX="-98646" custLinFactNeighborX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E88011C-7E83-4E33-AED2-5EC540EC1066}" type="presOf" srcId="{F1281E0A-9770-4729-899D-AA774A3FB451}" destId="{8BE6EEA8-6E1C-412F-A1B4-C652E7834F84}" srcOrd="0" destOrd="0" presId="urn:microsoft.com/office/officeart/2005/8/layout/hProcess9"/>
    <dgm:cxn modelId="{717ACE29-8BAB-42AB-8D65-3571BBAAF4BF}" srcId="{F1281E0A-9770-4729-899D-AA774A3FB451}" destId="{EB7A7284-33E3-44FD-B8CC-F8861FFA8531}" srcOrd="2" destOrd="0" parTransId="{D7CAA896-F159-4A7B-835C-B54F6E43F24F}" sibTransId="{5F1B15A7-561B-4FB3-AB63-AA87162862BE}"/>
    <dgm:cxn modelId="{8318D5EA-6D39-4CCE-BE96-6088880BC37F}" srcId="{F1281E0A-9770-4729-899D-AA774A3FB451}" destId="{442735B7-FCF0-49F4-82CB-ECB12FA93881}" srcOrd="1" destOrd="0" parTransId="{77FD3937-A012-4E05-8E73-2CDD27F63197}" sibTransId="{F406CEF1-7DA9-4353-8880-20AD951A7F35}"/>
    <dgm:cxn modelId="{B536A6BA-29D5-4C1C-994D-8B31F26553D7}" type="presOf" srcId="{442735B7-FCF0-49F4-82CB-ECB12FA93881}" destId="{9D318D96-52B5-4557-A3BB-01210B1D3762}" srcOrd="0" destOrd="0" presId="urn:microsoft.com/office/officeart/2005/8/layout/hProcess9"/>
    <dgm:cxn modelId="{DD6A730F-C457-4F0A-B093-CA7B247F8DF0}" srcId="{F1281E0A-9770-4729-899D-AA774A3FB451}" destId="{04890157-70BC-41AD-B152-5958D1DA21ED}" srcOrd="3" destOrd="0" parTransId="{3A9A04F2-20FD-4A05-A88F-FC49004BB20D}" sibTransId="{7F17114C-26A8-4FB5-A029-99D76F6C8620}"/>
    <dgm:cxn modelId="{C1809EC4-F64C-4227-A712-60B863671CB3}" type="presOf" srcId="{EB7A7284-33E3-44FD-B8CC-F8861FFA8531}" destId="{BCE79943-A5FD-478A-990F-8C3692A27CB6}" srcOrd="0" destOrd="0" presId="urn:microsoft.com/office/officeart/2005/8/layout/hProcess9"/>
    <dgm:cxn modelId="{ABB0CB9A-A635-42ED-A3AE-B2A14E9140D8}" type="presOf" srcId="{04890157-70BC-41AD-B152-5958D1DA21ED}" destId="{C5976C70-6DD9-451B-A94B-967C8E388B13}" srcOrd="0" destOrd="0" presId="urn:microsoft.com/office/officeart/2005/8/layout/hProcess9"/>
    <dgm:cxn modelId="{8AA55A99-8EDF-49AA-AD85-25AB77E70061}" srcId="{F1281E0A-9770-4729-899D-AA774A3FB451}" destId="{672AF9ED-0D78-4B85-82DF-BFA342CCE620}" srcOrd="0" destOrd="0" parTransId="{423CEEF7-1A73-4E9F-993A-9C355AF480A1}" sibTransId="{CA24C9EA-F0A3-48CD-A206-583D1863C5A3}"/>
    <dgm:cxn modelId="{74F4F19E-3AC3-4862-A953-CCB507900E24}" type="presOf" srcId="{672AF9ED-0D78-4B85-82DF-BFA342CCE620}" destId="{C433D445-18E3-4C66-BA85-9501003E9046}" srcOrd="0" destOrd="0" presId="urn:microsoft.com/office/officeart/2005/8/layout/hProcess9"/>
    <dgm:cxn modelId="{03DA7437-3B18-48A2-9B2C-5770898FD699}" type="presParOf" srcId="{8BE6EEA8-6E1C-412F-A1B4-C652E7834F84}" destId="{201ECE16-6067-4494-BCA2-CAB907883014}" srcOrd="0" destOrd="0" presId="urn:microsoft.com/office/officeart/2005/8/layout/hProcess9"/>
    <dgm:cxn modelId="{0BCF516B-010A-4220-B5DD-17441F9210DF}" type="presParOf" srcId="{8BE6EEA8-6E1C-412F-A1B4-C652E7834F84}" destId="{5B8EB8AE-F70F-42F2-ADC7-E023AAE5DBE2}" srcOrd="1" destOrd="0" presId="urn:microsoft.com/office/officeart/2005/8/layout/hProcess9"/>
    <dgm:cxn modelId="{0AEC6059-7495-4892-82E7-6BA382505097}" type="presParOf" srcId="{5B8EB8AE-F70F-42F2-ADC7-E023AAE5DBE2}" destId="{C433D445-18E3-4C66-BA85-9501003E9046}" srcOrd="0" destOrd="0" presId="urn:microsoft.com/office/officeart/2005/8/layout/hProcess9"/>
    <dgm:cxn modelId="{1B51D3DC-320F-4907-9B74-88AE39F23FCC}" type="presParOf" srcId="{5B8EB8AE-F70F-42F2-ADC7-E023AAE5DBE2}" destId="{372A5143-5FE2-4C9D-A4F9-2B3B4ACCFFD5}" srcOrd="1" destOrd="0" presId="urn:microsoft.com/office/officeart/2005/8/layout/hProcess9"/>
    <dgm:cxn modelId="{785577C6-6181-4A35-8291-44CA05DE94D1}" type="presParOf" srcId="{5B8EB8AE-F70F-42F2-ADC7-E023AAE5DBE2}" destId="{9D318D96-52B5-4557-A3BB-01210B1D3762}" srcOrd="2" destOrd="0" presId="urn:microsoft.com/office/officeart/2005/8/layout/hProcess9"/>
    <dgm:cxn modelId="{28788DDD-55A7-468D-94BC-36F01EDA6B6F}" type="presParOf" srcId="{5B8EB8AE-F70F-42F2-ADC7-E023AAE5DBE2}" destId="{364B0502-9BCC-4275-AF23-8F76C1F0FC0E}" srcOrd="3" destOrd="0" presId="urn:microsoft.com/office/officeart/2005/8/layout/hProcess9"/>
    <dgm:cxn modelId="{1E658CBC-4154-4E1B-83DF-7EFCE6F61AD4}" type="presParOf" srcId="{5B8EB8AE-F70F-42F2-ADC7-E023AAE5DBE2}" destId="{BCE79943-A5FD-478A-990F-8C3692A27CB6}" srcOrd="4" destOrd="0" presId="urn:microsoft.com/office/officeart/2005/8/layout/hProcess9"/>
    <dgm:cxn modelId="{9B3567FE-4425-4476-82B6-36C0138ABFE4}" type="presParOf" srcId="{5B8EB8AE-F70F-42F2-ADC7-E023AAE5DBE2}" destId="{891CB404-72F1-4FA8-9F4D-2E19012CEF18}" srcOrd="5" destOrd="0" presId="urn:microsoft.com/office/officeart/2005/8/layout/hProcess9"/>
    <dgm:cxn modelId="{4F20AAF8-7CC7-4600-8A41-35E54032BBC5}" type="presParOf" srcId="{5B8EB8AE-F70F-42F2-ADC7-E023AAE5DBE2}" destId="{C5976C70-6DD9-451B-A94B-967C8E388B13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491319-93B2-4CF8-9C60-E27DC5028B1F}">
      <dsp:nvSpPr>
        <dsp:cNvPr id="0" name=""/>
        <dsp:cNvSpPr/>
      </dsp:nvSpPr>
      <dsp:spPr>
        <a:xfrm rot="5400000">
          <a:off x="-460850" y="810275"/>
          <a:ext cx="3072333" cy="2150633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en-US" sz="2600" kern="1200" dirty="0" smtClean="0">
              <a:latin typeface="Times New Roman" pitchFamily="18" charset="0"/>
            </a:rPr>
            <a:t>In situ measurement</a:t>
          </a:r>
          <a:endParaRPr lang="en-GB" sz="2600" kern="1200" dirty="0"/>
        </a:p>
      </dsp:txBody>
      <dsp:txXfrm rot="-5400000">
        <a:off x="1" y="1424742"/>
        <a:ext cx="2150633" cy="921700"/>
      </dsp:txXfrm>
    </dsp:sp>
    <dsp:sp modelId="{D0DCAE6D-C418-459A-BA58-CD6FDACCD6C2}">
      <dsp:nvSpPr>
        <dsp:cNvPr id="0" name=""/>
        <dsp:cNvSpPr/>
      </dsp:nvSpPr>
      <dsp:spPr>
        <a:xfrm rot="5400000">
          <a:off x="4202783" y="-2034449"/>
          <a:ext cx="2660465" cy="676476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en-US" sz="2000" b="0" kern="1200" dirty="0" smtClean="0">
              <a:latin typeface="Times New Roman" pitchFamily="18" charset="0"/>
              <a:cs typeface="Times New Roman" pitchFamily="18" charset="0"/>
            </a:rPr>
            <a:t>measurements obtained through direct contact with the respective object </a:t>
          </a:r>
          <a:r>
            <a:rPr lang="en-US" sz="2000" b="0" kern="1200" dirty="0" smtClean="0">
              <a:latin typeface="Times New Roman" pitchFamily="18" charset="0"/>
              <a:cs typeface="Times New Roman" pitchFamily="18" charset="0"/>
            </a:rPr>
            <a:t>(basically you take measurements of the parameters right were you are)</a:t>
          </a:r>
          <a:endParaRPr lang="en-GB" sz="2000" b="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b="0" kern="1200" smtClean="0">
              <a:effectLst/>
              <a:latin typeface="Times New Roman" pitchFamily="18" charset="0"/>
              <a:ea typeface="+mn-ea"/>
              <a:cs typeface="Times New Roman" pitchFamily="18" charset="0"/>
            </a:rPr>
            <a:t>they measure the parameters from where they are located at that moment, </a:t>
          </a:r>
          <a:r>
            <a:rPr lang="en-US" sz="2000" b="0" kern="1200" smtClean="0">
              <a:latin typeface="Times New Roman" pitchFamily="18" charset="0"/>
              <a:cs typeface="Times New Roman" pitchFamily="18" charset="0"/>
            </a:rPr>
            <a:t>Surface (</a:t>
          </a:r>
          <a:r>
            <a:rPr lang="en-US" sz="2000" b="0" kern="1200" smtClean="0">
              <a:effectLst/>
              <a:latin typeface="Times New Roman" pitchFamily="18" charset="0"/>
              <a:ea typeface="+mn-ea"/>
              <a:cs typeface="Times New Roman" pitchFamily="18" charset="0"/>
            </a:rPr>
            <a:t>stations, ships, or, buoys)</a:t>
          </a:r>
          <a:r>
            <a:rPr lang="en-US" sz="2000" b="0" kern="1200" smtClean="0">
              <a:latin typeface="Times New Roman" pitchFamily="18" charset="0"/>
              <a:cs typeface="Times New Roman" pitchFamily="18" charset="0"/>
            </a:rPr>
            <a:t>, or upper-air(</a:t>
          </a:r>
          <a:r>
            <a:rPr lang="en-US" sz="2000" b="0" kern="1200" smtClean="0">
              <a:effectLst/>
              <a:latin typeface="Times New Roman" pitchFamily="18" charset="0"/>
              <a:ea typeface="+mn-ea"/>
              <a:cs typeface="Times New Roman" pitchFamily="18" charset="0"/>
            </a:rPr>
            <a:t>rockets; balloons, and aircrafts)</a:t>
          </a:r>
          <a:r>
            <a:rPr lang="en-US" sz="2000" b="0" kern="1200" smtClean="0">
              <a:latin typeface="Times New Roman" pitchFamily="18" charset="0"/>
              <a:cs typeface="Times New Roman" pitchFamily="18" charset="0"/>
            </a:rPr>
            <a:t> </a:t>
          </a:r>
          <a:endParaRPr lang="en-GB" sz="2000" b="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2150633" y="147574"/>
        <a:ext cx="6634893" cy="2400719"/>
      </dsp:txXfrm>
    </dsp:sp>
    <dsp:sp modelId="{CD360F3C-5D60-4F3A-94A7-A83F52BFC9B9}">
      <dsp:nvSpPr>
        <dsp:cNvPr id="0" name=""/>
        <dsp:cNvSpPr/>
      </dsp:nvSpPr>
      <dsp:spPr>
        <a:xfrm rot="5400000">
          <a:off x="-460850" y="3619215"/>
          <a:ext cx="3072333" cy="2150633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en-US" sz="2600" kern="1200" dirty="0" smtClean="0">
              <a:latin typeface="Times New Roman" pitchFamily="18" charset="0"/>
            </a:rPr>
            <a:t>Remote sensing measurement</a:t>
          </a:r>
          <a:endParaRPr lang="en-GB" sz="2600" kern="1200" dirty="0"/>
        </a:p>
      </dsp:txBody>
      <dsp:txXfrm rot="-5400000">
        <a:off x="1" y="4233682"/>
        <a:ext cx="2150633" cy="921700"/>
      </dsp:txXfrm>
    </dsp:sp>
    <dsp:sp modelId="{94A74BF2-2A6D-4209-AB0F-712017B6A83E}">
      <dsp:nvSpPr>
        <dsp:cNvPr id="0" name=""/>
        <dsp:cNvSpPr/>
      </dsp:nvSpPr>
      <dsp:spPr>
        <a:xfrm rot="5400000">
          <a:off x="4534508" y="774490"/>
          <a:ext cx="1997016" cy="676476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en-US" sz="2000" kern="1200" dirty="0" smtClean="0">
              <a:latin typeface="Times New Roman" pitchFamily="18" charset="0"/>
              <a:cs typeface="Times New Roman" pitchFamily="18" charset="0"/>
            </a:rPr>
            <a:t>acquisition of information of an  object or phenomenon, by the use of either recording or real-time sensing devices that are wireless, not in physical or  intimate contact with the object. </a:t>
          </a:r>
          <a:endParaRPr lang="en-GB" sz="20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000" kern="1200" dirty="0" smtClean="0">
              <a:latin typeface="Times New Roman" pitchFamily="18" charset="0"/>
              <a:cs typeface="Times New Roman" pitchFamily="18" charset="0"/>
            </a:rPr>
            <a:t>It has two types: active and passive remote sensing</a:t>
          </a:r>
          <a:endParaRPr lang="en-GB" sz="20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GB" sz="2000" kern="1200" dirty="0"/>
        </a:p>
      </dsp:txBody>
      <dsp:txXfrm rot="-5400000">
        <a:off x="2150633" y="3255851"/>
        <a:ext cx="6667280" cy="180204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1ECE16-6067-4494-BCA2-CAB907883014}">
      <dsp:nvSpPr>
        <dsp:cNvPr id="0" name=""/>
        <dsp:cNvSpPr/>
      </dsp:nvSpPr>
      <dsp:spPr>
        <a:xfrm>
          <a:off x="2" y="0"/>
          <a:ext cx="8991595" cy="4504393"/>
        </a:xfrm>
        <a:prstGeom prst="rightArrow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433D445-18E3-4C66-BA85-9501003E9046}">
      <dsp:nvSpPr>
        <dsp:cNvPr id="0" name=""/>
        <dsp:cNvSpPr/>
      </dsp:nvSpPr>
      <dsp:spPr>
        <a:xfrm>
          <a:off x="4500" y="1351317"/>
          <a:ext cx="2164481" cy="180175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determining the magnitude of a physical environmental parameter (ex. Temp.)</a:t>
          </a:r>
          <a:endParaRPr lang="en-US" sz="1800" kern="1200" dirty="0"/>
        </a:p>
      </dsp:txBody>
      <dsp:txXfrm>
        <a:off x="92455" y="1439272"/>
        <a:ext cx="1988571" cy="1625847"/>
      </dsp:txXfrm>
    </dsp:sp>
    <dsp:sp modelId="{9D318D96-52B5-4557-A3BB-01210B1D3762}">
      <dsp:nvSpPr>
        <dsp:cNvPr id="0" name=""/>
        <dsp:cNvSpPr/>
      </dsp:nvSpPr>
      <dsp:spPr>
        <a:xfrm>
          <a:off x="2277206" y="1351317"/>
          <a:ext cx="2164481" cy="180175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sensing technology is able to </a:t>
          </a:r>
          <a:r>
            <a:rPr lang="en-US" sz="1800" b="1" u="sng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respond the quantity </a:t>
          </a:r>
          <a:r>
            <a:rPr lang="en-US" sz="1800" b="1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to be measured</a:t>
          </a:r>
          <a:endParaRPr lang="en-US" sz="1800" kern="1200" dirty="0"/>
        </a:p>
      </dsp:txBody>
      <dsp:txXfrm>
        <a:off x="2365161" y="1439272"/>
        <a:ext cx="1988571" cy="1625847"/>
      </dsp:txXfrm>
    </dsp:sp>
    <dsp:sp modelId="{BCE79943-A5FD-478A-990F-8C3692A27CB6}">
      <dsp:nvSpPr>
        <dsp:cNvPr id="0" name=""/>
        <dsp:cNvSpPr/>
      </dsp:nvSpPr>
      <dsp:spPr>
        <a:xfrm>
          <a:off x="6827118" y="1351317"/>
          <a:ext cx="2164481" cy="180175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a </a:t>
          </a:r>
          <a:r>
            <a:rPr lang="en-US" sz="1800" b="1" u="sng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recording technique</a:t>
          </a:r>
          <a:r>
            <a:rPr lang="en-US" sz="18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for the quantified response</a:t>
          </a:r>
          <a:endParaRPr lang="en-US" sz="1800" kern="1200" dirty="0"/>
        </a:p>
      </dsp:txBody>
      <dsp:txXfrm>
        <a:off x="6915073" y="1439272"/>
        <a:ext cx="1988571" cy="1625847"/>
      </dsp:txXfrm>
    </dsp:sp>
    <dsp:sp modelId="{C5976C70-6DD9-451B-A94B-967C8E388B13}">
      <dsp:nvSpPr>
        <dsp:cNvPr id="0" name=""/>
        <dsp:cNvSpPr/>
      </dsp:nvSpPr>
      <dsp:spPr>
        <a:xfrm>
          <a:off x="4579219" y="1351317"/>
          <a:ext cx="2164481" cy="180175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a method of </a:t>
          </a:r>
          <a:r>
            <a:rPr lang="en-US" sz="1800" b="1" u="sng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quantifying the response</a:t>
          </a:r>
          <a:endParaRPr lang="en-US" sz="1800" kern="1200" dirty="0"/>
        </a:p>
      </dsp:txBody>
      <dsp:txXfrm>
        <a:off x="4667174" y="1439272"/>
        <a:ext cx="1988571" cy="162584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06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06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Arial" charset="0"/>
              </a:defRPr>
            </a:lvl1pPr>
          </a:lstStyle>
          <a:p>
            <a:pPr>
              <a:defRPr/>
            </a:pPr>
            <a:fld id="{77904FE0-8F6B-4B45-B2FE-D4E09B3907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122434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Arial" charset="0"/>
              </a:defRPr>
            </a:lvl1pPr>
          </a:lstStyle>
          <a:p>
            <a:pPr>
              <a:defRPr/>
            </a:pPr>
            <a:fld id="{2CCFF823-21B5-490B-898A-B16FD27CC0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282980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The in-situ observations can be surface based measurements, such as, those collected by surface meteorological stations, ships, or, buoys, but may also include those collected by rockets; balloons, and even aircrafts because they measure the parameters from where they are located at that moment.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CFF823-21B5-490B-898A-B16FD27CC0E1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728609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58B3EF-57B6-44CB-806B-138A6C0D6BD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34261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4C88E9-2455-47E5-9A25-416BC0C591E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24422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E26FC9-B3BE-4B9A-8926-5D0F9663A60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75707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4A8599-E61F-44BA-A9AF-C696390A11D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47488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EACB53-BD57-4BEE-9425-26E12661897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29932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5C8519-0940-4212-B432-6219F937CFB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7825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87EA83-2F04-47EB-92D5-68C01446FE6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6753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6F485E-7034-4569-B5F9-501D9538B27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51738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C992D6-BC41-41D7-BB6B-5368C75ED60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837326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1374EC-02FB-4276-AAF0-516291B4E27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38689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75AB7A-55E1-41BF-BDD8-A5FFD71416B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5116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E3A39FD-C4C6-49DE-8E58-1A91A03C43F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16016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0"/>
          <p:cNvSpPr>
            <a:spLocks noChangeArrowheads="1"/>
          </p:cNvSpPr>
          <p:nvPr/>
        </p:nvSpPr>
        <p:spPr bwMode="auto">
          <a:xfrm>
            <a:off x="414357" y="36493"/>
            <a:ext cx="7867795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en-US" sz="2800" b="1" dirty="0" smtClean="0">
                <a:latin typeface="Times New Roman" pitchFamily="18" charset="0"/>
              </a:rPr>
              <a:t>The Course of </a:t>
            </a:r>
          </a:p>
          <a:p>
            <a:pPr algn="ctr"/>
            <a:r>
              <a:rPr lang="en-US" altLang="en-US" sz="2800" b="1" dirty="0" smtClean="0">
                <a:latin typeface="Times New Roman" pitchFamily="18" charset="0"/>
              </a:rPr>
              <a:t>Meteorological </a:t>
            </a:r>
            <a:r>
              <a:rPr lang="en-US" altLang="en-US" sz="2800" b="1" dirty="0">
                <a:latin typeface="Times New Roman" pitchFamily="18" charset="0"/>
              </a:rPr>
              <a:t>Instrumentation and Observations</a:t>
            </a: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1357290" y="4572008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MUSTANSIRIYAH UNIVERSITY </a:t>
            </a:r>
            <a:endParaRPr lang="en-GB" sz="8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COLLEGE OF SCIENCES</a:t>
            </a:r>
            <a:endParaRPr lang="en-GB" sz="8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ATMOSPHERIC SCIENCES DEPARTMENT </a:t>
            </a:r>
            <a:endParaRPr lang="en-GB" sz="8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2025-2026</a:t>
            </a:r>
            <a:r>
              <a:rPr lang="en-US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GB" sz="8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Dr. </a:t>
            </a:r>
            <a:r>
              <a:rPr lang="en-GB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Husain A. </a:t>
            </a:r>
            <a:r>
              <a:rPr lang="en-GB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Nema</a:t>
            </a:r>
            <a:endParaRPr lang="en-GB" sz="8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ar-IQ" sz="8000" b="1" cap="sm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b="1" cap="sm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first </a:t>
            </a:r>
            <a:r>
              <a:rPr lang="en-US" sz="8000" b="1" cap="sm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STAGE </a:t>
            </a:r>
          </a:p>
          <a:p>
            <a:pPr marL="0" indent="0" algn="ctr">
              <a:buNone/>
            </a:pPr>
            <a:endParaRPr lang="en-GB" sz="8000" b="1" cap="small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GB" dirty="0"/>
          </a:p>
        </p:txBody>
      </p:sp>
      <p:pic>
        <p:nvPicPr>
          <p:cNvPr id="11" name="Picture 2" descr="GOS-fullsiz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20165" y="1305120"/>
            <a:ext cx="5423750" cy="31381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599078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304800" y="152400"/>
            <a:ext cx="40386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/>
            <a:r>
              <a:rPr lang="en-US" altLang="en-US" sz="2400" u="sng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Active remote Sensing</a:t>
            </a:r>
            <a:r>
              <a:rPr lang="en-US" altLang="en-US" sz="24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: Makes </a:t>
            </a:r>
          </a:p>
          <a:p>
            <a:pPr algn="just"/>
            <a:r>
              <a:rPr lang="en-US" altLang="en-US" sz="24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use of sensors that detect </a:t>
            </a:r>
            <a:r>
              <a:rPr lang="en-US" alt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reflected </a:t>
            </a:r>
            <a:r>
              <a:rPr lang="en-US" altLang="en-US" sz="24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responses from </a:t>
            </a:r>
            <a:r>
              <a:rPr lang="en-US" alt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objects </a:t>
            </a:r>
            <a:r>
              <a:rPr lang="en-US" altLang="en-US" sz="24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that are irradiated from </a:t>
            </a:r>
          </a:p>
          <a:p>
            <a:pPr algn="just"/>
            <a:r>
              <a:rPr lang="en-US" altLang="en-US" sz="24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artificially-generated energy </a:t>
            </a:r>
            <a:r>
              <a:rPr lang="en-US" alt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sources</a:t>
            </a:r>
            <a:r>
              <a:rPr lang="en-US" altLang="en-US" sz="24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, such as radar(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send out radiation, hoping to get it back to analyze it ).</a:t>
            </a:r>
            <a:endParaRPr lang="en-US" altLang="en-US" sz="2400" dirty="0">
              <a:solidFill>
                <a:schemeClr val="tx2">
                  <a:lumMod val="75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4724400" y="3875544"/>
            <a:ext cx="42291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/>
            <a:r>
              <a:rPr lang="en-US" altLang="en-US" sz="2400" u="sng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Passive Remote Sensing</a:t>
            </a:r>
            <a:r>
              <a:rPr lang="en-US" altLang="en-US" sz="24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: </a:t>
            </a:r>
          </a:p>
          <a:p>
            <a:pPr algn="just"/>
            <a:r>
              <a:rPr lang="en-US" altLang="en-US" sz="24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Makes use of sensors that </a:t>
            </a:r>
            <a:r>
              <a:rPr lang="en-US" alt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detect </a:t>
            </a:r>
            <a:r>
              <a:rPr lang="en-US" altLang="en-US" sz="24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the reflected or emitted </a:t>
            </a:r>
            <a:r>
              <a:rPr lang="en-US" alt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electro-magnetic </a:t>
            </a:r>
            <a:r>
              <a:rPr lang="en-US" altLang="en-US" sz="24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radiation </a:t>
            </a:r>
            <a:r>
              <a:rPr lang="en-US" alt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from </a:t>
            </a:r>
            <a:r>
              <a:rPr lang="en-US" altLang="en-US" sz="24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natural sources (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wait for radiation to come to them so that they can analyze the data) </a:t>
            </a:r>
            <a:endParaRPr lang="en-US" altLang="en-US" sz="2400" dirty="0">
              <a:solidFill>
                <a:schemeClr val="tx2">
                  <a:lumMod val="75000"/>
                </a:schemeClr>
              </a:solidFill>
              <a:latin typeface="Times New Roman" pitchFamily="18" charset="0"/>
            </a:endParaRPr>
          </a:p>
        </p:txBody>
      </p:sp>
      <p:pic>
        <p:nvPicPr>
          <p:cNvPr id="2" name="Picture 1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800600" y="0"/>
            <a:ext cx="2743200" cy="3657600"/>
          </a:xfrm>
          <a:prstGeom prst="rect">
            <a:avLst/>
          </a:prstGeom>
        </p:spPr>
      </p:pic>
      <p:pic>
        <p:nvPicPr>
          <p:cNvPr id="3" name="Picture 2"/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12683" y="3200400"/>
            <a:ext cx="2743200" cy="3657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128726" y="1214735"/>
            <a:ext cx="848187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en-US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Steps </a:t>
            </a:r>
            <a:r>
              <a:rPr lang="en-US" altLang="en-US" sz="24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needed to make measurements for a specific application:</a:t>
            </a: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383121" y="1892379"/>
            <a:ext cx="8427307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tIns="0" bIns="0" anchor="ctr">
            <a:spAutoFit/>
          </a:bodyPr>
          <a:lstStyle/>
          <a:p>
            <a:r>
              <a:rPr lang="en-US" altLang="en-US" sz="24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1. Define and research the problem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 (literature review is advised)</a:t>
            </a:r>
            <a:r>
              <a:rPr lang="en-US" altLang="en-US" sz="24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.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What parameters are required and what must be measured.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What is the frequency of the observations that will be required?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 How long will the observations be made?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 What level of error is acceptable?</a:t>
            </a: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394234" y="4064039"/>
            <a:ext cx="7257115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tIns="0" bIns="0" anchor="ctr">
            <a:spAutoFit/>
          </a:bodyPr>
          <a:lstStyle/>
          <a:p>
            <a:r>
              <a:rPr lang="en-US" altLang="en-US" sz="24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2. Know and understand the instruments that will be used</a:t>
            </a:r>
          </a:p>
          <a:p>
            <a:r>
              <a:rPr lang="en-US" altLang="en-US" sz="24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(consider cost, durability, and availability).</a:t>
            </a: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403759" y="5114409"/>
            <a:ext cx="5510212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en-US" sz="24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3. Apply instruments and data processing </a:t>
            </a:r>
          </a:p>
          <a:p>
            <a:r>
              <a:rPr lang="en-US" altLang="en-US" sz="24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(consider deployment, and data collection).</a:t>
            </a: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381000" y="6412468"/>
            <a:ext cx="789094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tIns="0" bIns="0" anchor="ctr">
            <a:spAutoFit/>
          </a:bodyPr>
          <a:lstStyle/>
          <a:p>
            <a:r>
              <a:rPr lang="en-US" altLang="en-US" sz="24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4. Analyze the data (apply computational tools, statistics, etc..).</a:t>
            </a:r>
          </a:p>
        </p:txBody>
      </p:sp>
      <p:sp>
        <p:nvSpPr>
          <p:cNvPr id="3" name="AutoShape 2" descr="Image result for fy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Image result for fyi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1750" name="Picture 6" descr="https://psuvanguard.com/wp-content/uploads/2018/02/FYILOGO-696x334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140283" y="160337"/>
            <a:ext cx="1888917" cy="906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5123" grpId="0"/>
      <p:bldP spid="5124" grpId="0"/>
      <p:bldP spid="5125" grpId="0"/>
      <p:bldP spid="512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5124271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>
              <a:buFont typeface="Wingdings" pitchFamily="2" charset="2"/>
              <a:buChar char="Ø"/>
            </a:pP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Closely 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related is the need to </a:t>
            </a:r>
            <a:r>
              <a:rPr lang="en-US" sz="24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evaluate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how 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well the quantity has been measured, </a:t>
            </a:r>
            <a:r>
              <a:rPr lang="en-US" sz="2400" b="1" u="sng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provide an assessment of the </a:t>
            </a:r>
            <a:r>
              <a:rPr lang="en-US" sz="2400" b="1" u="sng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associated uncertainty</a:t>
            </a:r>
            <a:r>
              <a:rPr lang="en-US" sz="2400" b="1" u="sng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53038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Instruments and measurement systems</a:t>
            </a: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xmlns="" val="2316165208"/>
              </p:ext>
            </p:extLst>
          </p:nvPr>
        </p:nvGraphicFramePr>
        <p:xfrm>
          <a:off x="0" y="461665"/>
          <a:ext cx="8991600" cy="45043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1041856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71600" y="5087987"/>
            <a:ext cx="6477000" cy="1770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0" y="0"/>
            <a:ext cx="9144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sensor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responds to the specific parameter measured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some cases, energy exchange by a </a:t>
            </a:r>
            <a:r>
              <a:rPr 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transducer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may also be required, to convert the sensor’s 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response into 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something which can be more conveniently measured.) </a:t>
            </a:r>
            <a:endParaRPr lang="en-US" sz="2400" b="1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 </a:t>
            </a:r>
            <a:r>
              <a:rPr 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amplifier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is used 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increase 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magnitude of the changes produced by the sensor. 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Amplifiers operate on 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variety of principles, for example mechanical, chemical, optical or electronic. 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 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well as increasing the signal, an amplifier usually increases other random variations (noise) present as well. </a:t>
            </a:r>
            <a:endParaRPr lang="en-US" sz="2400" b="1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meter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provides the final readout in terms of a magnitude, and can be digital or analogue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recording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device of some form may be attached to the meter, such as a chart recorder, a computerized logging system or, more simply, an observer with a notebook.</a:t>
            </a:r>
          </a:p>
        </p:txBody>
      </p:sp>
    </p:spTree>
    <p:extLst>
      <p:ext uri="{BB962C8B-B14F-4D97-AF65-F5344CB8AC3E}">
        <p14:creationId xmlns:p14="http://schemas.microsoft.com/office/powerpoint/2010/main" xmlns="" val="1242783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8600" y="381000"/>
            <a:ext cx="8810830" cy="533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2057400" y="5715000"/>
            <a:ext cx="518763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Descriptions of parts of an instrument</a:t>
            </a:r>
          </a:p>
        </p:txBody>
      </p:sp>
    </p:spTree>
    <p:extLst>
      <p:ext uri="{BB962C8B-B14F-4D97-AF65-F5344CB8AC3E}">
        <p14:creationId xmlns:p14="http://schemas.microsoft.com/office/powerpoint/2010/main" xmlns="" val="3816957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F0"/>
                </a:solidFill>
              </a:rPr>
              <a:t>Welcome Students!  </a:t>
            </a:r>
            <a:r>
              <a:rPr lang="en-US" dirty="0" smtClean="0">
                <a:solidFill>
                  <a:srgbClr val="00B0F0"/>
                </a:solidFill>
                <a:sym typeface="Wingdings" panose="05000000000000000000" pitchFamily="2" charset="2"/>
              </a:rPr>
              <a:t> </a:t>
            </a:r>
            <a:endParaRPr lang="en-GB" dirty="0">
              <a:solidFill>
                <a:srgbClr val="00B0F0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838200" y="137160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 smtClean="0"/>
              <a:t>To LECTURE ONE</a:t>
            </a:r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762000" y="3124200"/>
            <a:ext cx="7962900" cy="1169551"/>
          </a:xfrm>
          <a:prstGeom prst="rect">
            <a:avLst/>
          </a:prstGeom>
          <a:solidFill>
            <a:schemeClr val="accent6"/>
          </a:solidFill>
        </p:spPr>
        <p:txBody>
          <a:bodyPr wrap="square">
            <a:spAutoFit/>
          </a:bodyPr>
          <a:lstStyle/>
          <a:p>
            <a:pPr algn="ctr"/>
            <a:r>
              <a:rPr lang="en-US" sz="35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Principles of Measurement </a:t>
            </a:r>
            <a:endParaRPr lang="en-US" sz="3500" dirty="0" smtClean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algn="ctr"/>
            <a:r>
              <a:rPr lang="en-US" sz="35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and </a:t>
            </a:r>
            <a:r>
              <a:rPr lang="en-US" sz="35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Instrumentation</a:t>
            </a:r>
          </a:p>
        </p:txBody>
      </p:sp>
      <p:sp>
        <p:nvSpPr>
          <p:cNvPr id="7" name="AutoShape 2" descr="Image result for Principl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AutoShape 4" descr="page0010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28028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533400" y="302568"/>
            <a:ext cx="420499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en-US" sz="2400" dirty="0">
                <a:solidFill>
                  <a:srgbClr val="333300"/>
                </a:solidFill>
                <a:latin typeface="Times New Roman" pitchFamily="18" charset="0"/>
              </a:rPr>
              <a:t>What are covered in this </a:t>
            </a:r>
            <a:r>
              <a:rPr lang="en-US" altLang="en-US" sz="2400" dirty="0" smtClean="0">
                <a:solidFill>
                  <a:srgbClr val="333300"/>
                </a:solidFill>
                <a:latin typeface="Times New Roman" pitchFamily="18" charset="0"/>
              </a:rPr>
              <a:t>course?</a:t>
            </a:r>
            <a:endParaRPr lang="en-US" altLang="en-US" sz="2400" u="sng" dirty="0">
              <a:solidFill>
                <a:srgbClr val="333300"/>
              </a:solidFill>
              <a:latin typeface="Times New Roman" pitchFamily="18" charset="0"/>
            </a:endParaRP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138243" y="902150"/>
            <a:ext cx="4800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altLang="en-US" sz="2400" dirty="0">
                <a:solidFill>
                  <a:srgbClr val="333300"/>
                </a:solidFill>
                <a:latin typeface="Times New Roman" pitchFamily="18" charset="0"/>
              </a:rPr>
              <a:t>1. 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Introduction to Met Instruments </a:t>
            </a:r>
            <a:endParaRPr lang="en-US" altLang="en-US" sz="2400" u="sng" dirty="0">
              <a:solidFill>
                <a:srgbClr val="333300"/>
              </a:solidFill>
              <a:latin typeface="Times New Roman" pitchFamily="18" charset="0"/>
            </a:endParaRP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74991" y="2065327"/>
            <a:ext cx="4600154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tabLst>
                <a:tab pos="685800" algn="l"/>
              </a:tabLst>
            </a:pPr>
            <a:r>
              <a:rPr lang="en-US" altLang="en-US" sz="2400" dirty="0" smtClean="0">
                <a:solidFill>
                  <a:srgbClr val="333300"/>
                </a:solidFill>
                <a:latin typeface="Times New Roman" pitchFamily="18" charset="0"/>
              </a:rPr>
              <a:t>3. </a:t>
            </a:r>
            <a:r>
              <a:rPr lang="en-US" altLang="en-US" sz="2400" dirty="0">
                <a:solidFill>
                  <a:srgbClr val="333300"/>
                </a:solidFill>
                <a:latin typeface="Times New Roman" pitchFamily="18" charset="0"/>
              </a:rPr>
              <a:t>Temperature </a:t>
            </a:r>
            <a:r>
              <a:rPr lang="en-US" altLang="en-US" sz="2400" dirty="0" smtClean="0">
                <a:solidFill>
                  <a:srgbClr val="333300"/>
                </a:solidFill>
                <a:latin typeface="Times New Roman" pitchFamily="18" charset="0"/>
              </a:rPr>
              <a:t>and Moisture </a:t>
            </a:r>
            <a:r>
              <a:rPr lang="en-US" altLang="en-US" sz="2400" dirty="0">
                <a:solidFill>
                  <a:srgbClr val="333300"/>
                </a:solidFill>
                <a:latin typeface="Times New Roman" pitchFamily="18" charset="0"/>
              </a:rPr>
              <a:t>measurement</a:t>
            </a:r>
          </a:p>
          <a:p>
            <a:pPr lvl="1">
              <a:tabLst>
                <a:tab pos="685800" algn="l"/>
              </a:tabLst>
            </a:pPr>
            <a:r>
              <a:rPr lang="en-US" altLang="en-US" sz="2400" dirty="0">
                <a:solidFill>
                  <a:srgbClr val="333300"/>
                </a:solidFill>
                <a:latin typeface="Times New Roman" pitchFamily="18" charset="0"/>
              </a:rPr>
              <a:t>Basic principles</a:t>
            </a:r>
          </a:p>
          <a:p>
            <a:pPr lvl="1">
              <a:tabLst>
                <a:tab pos="685800" algn="l"/>
              </a:tabLst>
            </a:pPr>
            <a:r>
              <a:rPr lang="en-US" altLang="en-US" sz="2400" dirty="0">
                <a:solidFill>
                  <a:srgbClr val="333300"/>
                </a:solidFill>
                <a:latin typeface="Times New Roman" pitchFamily="18" charset="0"/>
              </a:rPr>
              <a:t>Sensor types</a:t>
            </a:r>
          </a:p>
          <a:p>
            <a:pPr lvl="1">
              <a:tabLst>
                <a:tab pos="685800" algn="l"/>
              </a:tabLst>
            </a:pPr>
            <a:r>
              <a:rPr lang="en-US" altLang="en-US" sz="2400" dirty="0">
                <a:solidFill>
                  <a:srgbClr val="333300"/>
                </a:solidFill>
                <a:latin typeface="Times New Roman" pitchFamily="18" charset="0"/>
              </a:rPr>
              <a:t>Response time</a:t>
            </a: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134464" y="5274799"/>
            <a:ext cx="32512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tabLst>
                <a:tab pos="685800" algn="l"/>
              </a:tabLst>
            </a:pPr>
            <a:r>
              <a:rPr lang="en-US" altLang="en-US" sz="2400" dirty="0" smtClean="0">
                <a:solidFill>
                  <a:srgbClr val="333300"/>
                </a:solidFill>
                <a:latin typeface="Times New Roman" pitchFamily="18" charset="0"/>
              </a:rPr>
              <a:t>5. </a:t>
            </a:r>
            <a:r>
              <a:rPr lang="en-US" altLang="en-US" sz="2400" dirty="0">
                <a:solidFill>
                  <a:srgbClr val="333300"/>
                </a:solidFill>
                <a:latin typeface="Times New Roman" pitchFamily="18" charset="0"/>
              </a:rPr>
              <a:t>Pressure measurement</a:t>
            </a:r>
          </a:p>
          <a:p>
            <a:pPr>
              <a:tabLst>
                <a:tab pos="685800" algn="l"/>
              </a:tabLst>
            </a:pPr>
            <a:r>
              <a:rPr lang="en-US" altLang="en-US" sz="2400" dirty="0">
                <a:solidFill>
                  <a:srgbClr val="333300"/>
                </a:solidFill>
                <a:latin typeface="Times New Roman" pitchFamily="18" charset="0"/>
              </a:rPr>
              <a:t>	Basic principles</a:t>
            </a:r>
          </a:p>
          <a:p>
            <a:pPr>
              <a:tabLst>
                <a:tab pos="685800" algn="l"/>
              </a:tabLst>
            </a:pPr>
            <a:r>
              <a:rPr lang="en-US" altLang="en-US" sz="2400" dirty="0">
                <a:solidFill>
                  <a:srgbClr val="333300"/>
                </a:solidFill>
                <a:latin typeface="Times New Roman" pitchFamily="18" charset="0"/>
              </a:rPr>
              <a:t>	Sensors</a:t>
            </a: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4550051" y="899964"/>
            <a:ext cx="330835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tabLst>
                <a:tab pos="685800" algn="l"/>
              </a:tabLst>
            </a:pPr>
            <a:r>
              <a:rPr lang="en-US" altLang="en-US" sz="2400" dirty="0" smtClean="0">
                <a:solidFill>
                  <a:srgbClr val="333300"/>
                </a:solidFill>
                <a:latin typeface="Times New Roman" pitchFamily="18" charset="0"/>
              </a:rPr>
              <a:t>6. </a:t>
            </a:r>
            <a:r>
              <a:rPr lang="en-US" altLang="en-US" sz="2400" dirty="0">
                <a:solidFill>
                  <a:srgbClr val="333300"/>
                </a:solidFill>
                <a:latin typeface="Times New Roman" pitchFamily="18" charset="0"/>
              </a:rPr>
              <a:t>Wind measurement</a:t>
            </a:r>
          </a:p>
          <a:p>
            <a:pPr>
              <a:tabLst>
                <a:tab pos="685800" algn="l"/>
              </a:tabLst>
            </a:pPr>
            <a:r>
              <a:rPr lang="en-US" altLang="en-US" sz="2400" dirty="0">
                <a:solidFill>
                  <a:srgbClr val="333300"/>
                </a:solidFill>
                <a:latin typeface="Times New Roman" pitchFamily="18" charset="0"/>
              </a:rPr>
              <a:t>	Mechanical method</a:t>
            </a:r>
          </a:p>
          <a:p>
            <a:pPr>
              <a:tabLst>
                <a:tab pos="685800" algn="l"/>
              </a:tabLst>
            </a:pPr>
            <a:r>
              <a:rPr lang="en-US" altLang="en-US" sz="2400" dirty="0">
                <a:solidFill>
                  <a:srgbClr val="333300"/>
                </a:solidFill>
                <a:latin typeface="Times New Roman" pitchFamily="18" charset="0"/>
              </a:rPr>
              <a:t>	Electrical method</a:t>
            </a:r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auto">
          <a:xfrm>
            <a:off x="4441929" y="3615393"/>
            <a:ext cx="2849563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tabLst>
                <a:tab pos="685800" algn="l"/>
              </a:tabLst>
            </a:pPr>
            <a:r>
              <a:rPr lang="en-US" altLang="en-US" sz="2400" dirty="0" smtClean="0">
                <a:solidFill>
                  <a:srgbClr val="333300"/>
                </a:solidFill>
                <a:latin typeface="Times New Roman" pitchFamily="18" charset="0"/>
              </a:rPr>
              <a:t>7. </a:t>
            </a:r>
            <a:r>
              <a:rPr lang="en-US" altLang="en-US" sz="2400" dirty="0">
                <a:solidFill>
                  <a:srgbClr val="333300"/>
                </a:solidFill>
                <a:latin typeface="Times New Roman" pitchFamily="18" charset="0"/>
              </a:rPr>
              <a:t>Radiation </a:t>
            </a:r>
          </a:p>
          <a:p>
            <a:pPr>
              <a:tabLst>
                <a:tab pos="685800" algn="l"/>
              </a:tabLst>
            </a:pPr>
            <a:r>
              <a:rPr lang="en-US" altLang="en-US" sz="2400" dirty="0">
                <a:solidFill>
                  <a:srgbClr val="333300"/>
                </a:solidFill>
                <a:latin typeface="Times New Roman" pitchFamily="18" charset="0"/>
              </a:rPr>
              <a:t>	Basic principles</a:t>
            </a:r>
          </a:p>
          <a:p>
            <a:pPr>
              <a:tabLst>
                <a:tab pos="685800" algn="l"/>
              </a:tabLst>
            </a:pPr>
            <a:r>
              <a:rPr lang="en-US" altLang="en-US" sz="2400" dirty="0">
                <a:solidFill>
                  <a:srgbClr val="333300"/>
                </a:solidFill>
                <a:latin typeface="Times New Roman" pitchFamily="18" charset="0"/>
              </a:rPr>
              <a:t>	Sensors</a:t>
            </a:r>
          </a:p>
        </p:txBody>
      </p:sp>
      <p:sp>
        <p:nvSpPr>
          <p:cNvPr id="6153" name="Rectangle 3"/>
          <p:cNvSpPr>
            <a:spLocks noChangeArrowheads="1"/>
          </p:cNvSpPr>
          <p:nvPr/>
        </p:nvSpPr>
        <p:spPr bwMode="auto">
          <a:xfrm>
            <a:off x="134464" y="4039484"/>
            <a:ext cx="377825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tabLst>
                <a:tab pos="685800" algn="l"/>
              </a:tabLst>
            </a:pPr>
            <a:r>
              <a:rPr lang="en-US" altLang="en-US" sz="2400" dirty="0" smtClean="0">
                <a:solidFill>
                  <a:srgbClr val="333300"/>
                </a:solidFill>
                <a:latin typeface="Times New Roman" pitchFamily="18" charset="0"/>
              </a:rPr>
              <a:t>4. </a:t>
            </a:r>
            <a:r>
              <a:rPr lang="en-US" altLang="en-US" sz="2400" dirty="0">
                <a:solidFill>
                  <a:srgbClr val="333300"/>
                </a:solidFill>
                <a:latin typeface="Times New Roman" pitchFamily="18" charset="0"/>
              </a:rPr>
              <a:t>Precipitation measurement</a:t>
            </a:r>
          </a:p>
          <a:p>
            <a:pPr>
              <a:tabLst>
                <a:tab pos="685800" algn="l"/>
              </a:tabLst>
            </a:pPr>
            <a:r>
              <a:rPr lang="en-US" altLang="en-US" sz="2400" dirty="0">
                <a:solidFill>
                  <a:srgbClr val="333300"/>
                </a:solidFill>
                <a:latin typeface="Times New Roman" pitchFamily="18" charset="0"/>
              </a:rPr>
              <a:t>      Rain gauges</a:t>
            </a:r>
          </a:p>
          <a:p>
            <a:pPr>
              <a:tabLst>
                <a:tab pos="685800" algn="l"/>
              </a:tabLst>
            </a:pPr>
            <a:r>
              <a:rPr lang="en-US" altLang="en-US" sz="2400" dirty="0">
                <a:solidFill>
                  <a:srgbClr val="333300"/>
                </a:solidFill>
                <a:latin typeface="Times New Roman" pitchFamily="18" charset="0"/>
              </a:rPr>
              <a:t>      Radars for precipitation</a:t>
            </a:r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4419600" y="4749157"/>
            <a:ext cx="236500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tabLst>
                <a:tab pos="685800" algn="l"/>
              </a:tabLst>
            </a:pPr>
            <a:r>
              <a:rPr lang="en-US" altLang="en-US" sz="2400" dirty="0" smtClean="0">
                <a:solidFill>
                  <a:srgbClr val="333300"/>
                </a:solidFill>
                <a:latin typeface="Times New Roman" pitchFamily="18" charset="0"/>
              </a:rPr>
              <a:t>10. </a:t>
            </a:r>
            <a:r>
              <a:rPr lang="en-US" altLang="en-US" sz="2400" dirty="0">
                <a:solidFill>
                  <a:srgbClr val="333300"/>
                </a:solidFill>
                <a:latin typeface="Times New Roman" pitchFamily="18" charset="0"/>
              </a:rPr>
              <a:t>Weather radar</a:t>
            </a:r>
            <a:endParaRPr lang="en-US" altLang="en-US" sz="2400" u="sng" dirty="0">
              <a:solidFill>
                <a:srgbClr val="333300"/>
              </a:solidFill>
              <a:latin typeface="Times New Roman" pitchFamily="18" charset="0"/>
            </a:endParaRPr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4611688" y="2238031"/>
            <a:ext cx="307975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tabLst>
                <a:tab pos="685800" algn="l"/>
              </a:tabLst>
            </a:pPr>
            <a:r>
              <a:rPr lang="en-US" altLang="en-US" sz="2400" dirty="0" smtClean="0">
                <a:solidFill>
                  <a:srgbClr val="333300"/>
                </a:solidFill>
                <a:latin typeface="Times New Roman" pitchFamily="18" charset="0"/>
              </a:rPr>
              <a:t>8. </a:t>
            </a:r>
            <a:r>
              <a:rPr lang="en-US" altLang="en-US" sz="2400" dirty="0">
                <a:solidFill>
                  <a:srgbClr val="333300"/>
                </a:solidFill>
                <a:latin typeface="Times New Roman" pitchFamily="18" charset="0"/>
              </a:rPr>
              <a:t>Clouds measurement</a:t>
            </a:r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4550051" y="2916743"/>
            <a:ext cx="454521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tabLst>
                <a:tab pos="685800" algn="l"/>
              </a:tabLst>
            </a:pPr>
            <a:r>
              <a:rPr lang="en-US" altLang="en-US" sz="2400" dirty="0" smtClean="0">
                <a:solidFill>
                  <a:srgbClr val="333300"/>
                </a:solidFill>
                <a:latin typeface="Times New Roman" pitchFamily="18" charset="0"/>
              </a:rPr>
              <a:t>9. </a:t>
            </a:r>
            <a:r>
              <a:rPr lang="en-US" altLang="en-US" sz="2400" dirty="0">
                <a:solidFill>
                  <a:srgbClr val="333300"/>
                </a:solidFill>
                <a:latin typeface="Times New Roman" pitchFamily="18" charset="0"/>
              </a:rPr>
              <a:t>Upper atmosphere measurement </a:t>
            </a: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4419600" y="5274799"/>
            <a:ext cx="32718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tabLst>
                <a:tab pos="685800" algn="l"/>
              </a:tabLst>
            </a:pPr>
            <a:r>
              <a:rPr lang="en-US" altLang="en-US" sz="2400" dirty="0" smtClean="0">
                <a:solidFill>
                  <a:srgbClr val="333300"/>
                </a:solidFill>
                <a:latin typeface="Times New Roman" pitchFamily="18" charset="0"/>
              </a:rPr>
              <a:t>11. </a:t>
            </a:r>
            <a:r>
              <a:rPr lang="en-US" altLang="en-US" sz="2400" dirty="0">
                <a:solidFill>
                  <a:srgbClr val="333300"/>
                </a:solidFill>
                <a:latin typeface="Times New Roman" pitchFamily="18" charset="0"/>
              </a:rPr>
              <a:t>Satellite observations</a:t>
            </a:r>
            <a:endParaRPr lang="en-US" altLang="en-US" sz="2400" u="sng" dirty="0">
              <a:solidFill>
                <a:srgbClr val="333300"/>
              </a:solidFill>
              <a:latin typeface="Times New Roman" pitchFamily="18" charset="0"/>
            </a:endParaRPr>
          </a:p>
        </p:txBody>
      </p:sp>
      <p:sp>
        <p:nvSpPr>
          <p:cNvPr id="14" name="Rectangle 2"/>
          <p:cNvSpPr>
            <a:spLocks noChangeArrowheads="1"/>
          </p:cNvSpPr>
          <p:nvPr/>
        </p:nvSpPr>
        <p:spPr bwMode="auto">
          <a:xfrm>
            <a:off x="4403651" y="5973746"/>
            <a:ext cx="4572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tabLst>
                <a:tab pos="685800" algn="l"/>
              </a:tabLst>
            </a:pPr>
            <a:r>
              <a:rPr lang="en-US" altLang="en-US" sz="2400" dirty="0" smtClean="0">
                <a:solidFill>
                  <a:srgbClr val="333300"/>
                </a:solidFill>
                <a:latin typeface="Times New Roman" pitchFamily="18" charset="0"/>
              </a:rPr>
              <a:t>12. </a:t>
            </a:r>
            <a:r>
              <a:rPr lang="en-US" sz="2400" dirty="0">
                <a:solidFill>
                  <a:srgbClr val="333300"/>
                </a:solidFill>
                <a:latin typeface="Times New Roman" pitchFamily="18" charset="0"/>
              </a:rPr>
              <a:t>Weather Maps and how to represent Weather </a:t>
            </a:r>
            <a:r>
              <a:rPr lang="en-US" sz="2400" dirty="0" smtClean="0">
                <a:solidFill>
                  <a:srgbClr val="333300"/>
                </a:solidFill>
                <a:latin typeface="Times New Roman" pitchFamily="18" charset="0"/>
              </a:rPr>
              <a:t>Phenomena</a:t>
            </a:r>
            <a:endParaRPr lang="en-US" altLang="en-US" sz="2400" u="sng" dirty="0">
              <a:solidFill>
                <a:srgbClr val="333300"/>
              </a:solidFill>
              <a:latin typeface="Times New Roman" pitchFamily="18" charset="0"/>
            </a:endParaRPr>
          </a:p>
        </p:txBody>
      </p:sp>
      <p:sp>
        <p:nvSpPr>
          <p:cNvPr id="15" name="Rectangle 3"/>
          <p:cNvSpPr>
            <a:spLocks noChangeArrowheads="1"/>
          </p:cNvSpPr>
          <p:nvPr/>
        </p:nvSpPr>
        <p:spPr bwMode="auto">
          <a:xfrm>
            <a:off x="138243" y="1566879"/>
            <a:ext cx="4800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altLang="en-US" sz="2400" dirty="0" smtClean="0">
                <a:solidFill>
                  <a:srgbClr val="333300"/>
                </a:solidFill>
                <a:latin typeface="Times New Roman" pitchFamily="18" charset="0"/>
              </a:rPr>
              <a:t>2</a:t>
            </a:r>
            <a:r>
              <a:rPr lang="en-US" altLang="en-US" sz="2400" dirty="0">
                <a:solidFill>
                  <a:srgbClr val="333300"/>
                </a:solidFill>
                <a:latin typeface="Times New Roman" pitchFamily="18" charset="0"/>
              </a:rPr>
              <a:t>. Observing </a:t>
            </a:r>
            <a:r>
              <a:rPr lang="en-US" altLang="en-US" sz="2400" dirty="0" smtClean="0">
                <a:solidFill>
                  <a:srgbClr val="333300"/>
                </a:solidFill>
                <a:latin typeface="Times New Roman" pitchFamily="18" charset="0"/>
              </a:rPr>
              <a:t>System</a:t>
            </a:r>
            <a:endParaRPr lang="en-US" altLang="en-US" sz="2400" dirty="0">
              <a:solidFill>
                <a:srgbClr val="3333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614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7" grpId="0"/>
      <p:bldP spid="6148" grpId="0"/>
      <p:bldP spid="6149" grpId="0"/>
      <p:bldP spid="6151" grpId="0"/>
      <p:bldP spid="6152" grpId="0"/>
      <p:bldP spid="6153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457200"/>
            <a:ext cx="43434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q"/>
            </a:pP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for 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the real-time preparation of weather analyses, forecasts and severe weather warnings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,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for 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the study of climate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,</a:t>
            </a:r>
          </a:p>
          <a:p>
            <a:endParaRPr lang="en-US" sz="24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</a:endParaRPr>
          </a:p>
          <a:p>
            <a:pPr marL="342900" indent="-342900">
              <a:buFont typeface="Wingdings" pitchFamily="2" charset="2"/>
              <a:buChar char="q"/>
            </a:pP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for 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local weather dependent operations (for example, local aerodrome flying operations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,</a:t>
            </a:r>
          </a:p>
          <a:p>
            <a:pPr marL="342900" indent="-342900">
              <a:buFont typeface="Wingdings" pitchFamily="2" charset="2"/>
              <a:buChar char="q"/>
            </a:pPr>
            <a:endParaRPr lang="en-US" sz="2400" dirty="0">
              <a:solidFill>
                <a:schemeClr val="tx2">
                  <a:lumMod val="75000"/>
                </a:schemeClr>
              </a:solidFill>
              <a:latin typeface="Times New Roman" pitchFamily="18" charset="0"/>
            </a:endParaRPr>
          </a:p>
          <a:p>
            <a:pPr marL="342900" indent="-342900">
              <a:buFont typeface="Wingdings" pitchFamily="2" charset="2"/>
              <a:buChar char="q"/>
            </a:pP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construction 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work on land and at sea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),</a:t>
            </a:r>
          </a:p>
          <a:p>
            <a:pPr marL="342900" indent="-342900">
              <a:buFont typeface="Wingdings" pitchFamily="2" charset="2"/>
              <a:buChar char="q"/>
            </a:pPr>
            <a:endParaRPr lang="en-US" sz="2400" dirty="0">
              <a:solidFill>
                <a:schemeClr val="tx2">
                  <a:lumMod val="75000"/>
                </a:schemeClr>
              </a:solidFill>
              <a:latin typeface="Times New Roman" pitchFamily="18" charset="0"/>
            </a:endParaRPr>
          </a:p>
          <a:p>
            <a:pPr marL="342900" indent="-342900">
              <a:buFont typeface="Wingdings" pitchFamily="2" charset="2"/>
              <a:buChar char="q"/>
            </a:pP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for 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hydrology and agricultural meteorology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,</a:t>
            </a:r>
          </a:p>
          <a:p>
            <a:pPr marL="342900" indent="-342900">
              <a:buFont typeface="Wingdings" pitchFamily="2" charset="2"/>
              <a:buChar char="q"/>
            </a:pPr>
            <a:endParaRPr lang="en-US" sz="2400" dirty="0">
              <a:solidFill>
                <a:schemeClr val="tx2">
                  <a:lumMod val="75000"/>
                </a:schemeClr>
              </a:solidFill>
              <a:latin typeface="Times New Roman" pitchFamily="18" charset="0"/>
            </a:endParaRPr>
          </a:p>
          <a:p>
            <a:pPr marL="342900" indent="-342900">
              <a:buFont typeface="Wingdings" pitchFamily="2" charset="2"/>
              <a:buChar char="q"/>
            </a:pP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for research in meteorology and climatology. </a:t>
            </a:r>
          </a:p>
        </p:txBody>
      </p:sp>
      <p:pic>
        <p:nvPicPr>
          <p:cNvPr id="29698" name="Picture 2" descr="Image result for climate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99538" y="2438400"/>
            <a:ext cx="18288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-15766" y="15794"/>
            <a:ext cx="915976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Meteorological observations are made for a variety of reasons:</a:t>
            </a:r>
          </a:p>
        </p:txBody>
      </p:sp>
      <p:pic>
        <p:nvPicPr>
          <p:cNvPr id="29700" name="Picture 4" descr="Image result for forecasting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85138" y="477459"/>
            <a:ext cx="18288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9702" name="Picture 6" descr="http://api.ning.com/files/nMhg5WxheD*VWW5nsGcr*7hVUj2eD6O3XTTw99AelcXIDQ-aZ9789-GPFoa4FKgvvzQMKcmoi-G*bq8-p6rufdtYXQjYI0bi/1.jpg?width=750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705600" y="477459"/>
            <a:ext cx="18288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AutoShape 8" descr="Image result for aerodrome flying operations + iraqi airway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AutoShape 10" descr="Image result for aerodrome flying operations + iraqi airway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AutoShape 12" descr="Image result for aerodrome flying operations + iraqi airway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9710" name="Picture 14" descr="Image result for aerodrome flying operations + iraqi airways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781800" y="4419600"/>
            <a:ext cx="18288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AutoShape 16" descr="Image result for construction work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AutoShape 18" descr="Image result for construction work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AutoShape 20" descr="Image result for construction work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AutoShape 22" descr="Image result for construction work"/>
          <p:cNvSpPr>
            <a:spLocks noChangeAspect="1" noChangeArrowheads="1"/>
          </p:cNvSpPr>
          <p:nvPr/>
        </p:nvSpPr>
        <p:spPr bwMode="auto">
          <a:xfrm>
            <a:off x="1069975" y="769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9720" name="Picture 24" descr="Related image"/>
          <p:cNvPicPr>
            <a:picLocks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95800" y="4419600"/>
            <a:ext cx="18288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961522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30162"/>
            <a:ext cx="8229600" cy="715962"/>
          </a:xfrm>
        </p:spPr>
        <p:txBody>
          <a:bodyPr>
            <a:normAutofit/>
          </a:bodyPr>
          <a:lstStyle/>
          <a:p>
            <a:r>
              <a:rPr lang="en-US" sz="24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+mn-ea"/>
                <a:cs typeface="+mn-cs"/>
              </a:rPr>
              <a:t>OBSERVING PARAMETERS</a:t>
            </a:r>
          </a:p>
        </p:txBody>
      </p:sp>
      <p:graphicFrame>
        <p:nvGraphicFramePr>
          <p:cNvPr id="5" name="Group 60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19044044"/>
              </p:ext>
            </p:extLst>
          </p:nvPr>
        </p:nvGraphicFramePr>
        <p:xfrm>
          <a:off x="381000" y="794701"/>
          <a:ext cx="8496300" cy="5620069"/>
        </p:xfrm>
        <a:graphic>
          <a:graphicData uri="http://schemas.openxmlformats.org/drawingml/2006/table">
            <a:tbl>
              <a:tblPr/>
              <a:tblGrid>
                <a:gridCol w="227171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18916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1447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52095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83185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PARAMETER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SENSOR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UNIT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MEASURING RANGE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0165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Wind speed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Anemometer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m/sec, knot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0..75 m/sec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0006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Wind direction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Wind vane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Degree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0..360 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9847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Air temperature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Thermometer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o 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-60 o C..+60 o 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0165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Wet bulb temp.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Thermometer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o 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0...+40 o 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9847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Dew point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Thermometer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o 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-60 o C...+50 o 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9688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Rel. Humidity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Hygrometer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0%...100%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0006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Soil Terre. Temp.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Thermometer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o 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-60 o C...+70 o 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50165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Soil temp.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Thermometer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o 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-50 o C...+70 o 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49847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Soil moisture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Moisture sensor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% H</a:t>
                      </a:r>
                      <a:r>
                        <a:rPr lang="en-GB" sz="160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2</a:t>
                      </a:r>
                      <a:r>
                        <a:rPr lang="en-GB" sz="230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Undefined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248381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oup 50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402762652"/>
              </p:ext>
            </p:extLst>
          </p:nvPr>
        </p:nvGraphicFramePr>
        <p:xfrm>
          <a:off x="76200" y="838200"/>
          <a:ext cx="8964612" cy="5120640"/>
        </p:xfrm>
        <a:graphic>
          <a:graphicData uri="http://schemas.openxmlformats.org/drawingml/2006/table">
            <a:tbl>
              <a:tblPr/>
              <a:tblGrid>
                <a:gridCol w="241617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30187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9543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65112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7465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PARAMETER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SENSOR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UNIT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MEASURING RANGE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465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Pressure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Barometer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hPa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600....1100 hPa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465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Precipitation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Pluviometer</a:t>
                      </a:r>
                      <a:endParaRPr lang="en-GB" sz="2300" kern="1200" dirty="0" smtClean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mm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Unlimited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465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Snow depth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Depth sensor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cm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0..1000 cm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465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Evaporation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Evap. Pool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mm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0...100 mm/day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8417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Global radiation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Pyranometer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Watt/m2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0...1500 W/m2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0798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Direct radiation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Pyrheliometer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Watt/m2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0...1500 W/m2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762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Diffuse radiation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Pyranometer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Watt/m2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0...1500 W/m2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7465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Net radiation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Pyranometer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Watt/m2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 Undefined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62388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Sunshine duration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Heliometer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Hour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 120 W/m2 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(threshold)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-30162"/>
            <a:ext cx="8229600" cy="715962"/>
          </a:xfrm>
        </p:spPr>
        <p:txBody>
          <a:bodyPr>
            <a:normAutofit/>
          </a:bodyPr>
          <a:lstStyle/>
          <a:p>
            <a:r>
              <a:rPr lang="en-US" sz="24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+mn-ea"/>
                <a:cs typeface="+mn-cs"/>
              </a:rPr>
              <a:t>OBSERVING PARAMETERS</a:t>
            </a:r>
          </a:p>
        </p:txBody>
      </p:sp>
    </p:spTree>
    <p:extLst>
      <p:ext uri="{BB962C8B-B14F-4D97-AF65-F5344CB8AC3E}">
        <p14:creationId xmlns:p14="http://schemas.microsoft.com/office/powerpoint/2010/main" xmlns="" val="2136635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oup 18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30349296"/>
              </p:ext>
            </p:extLst>
          </p:nvPr>
        </p:nvGraphicFramePr>
        <p:xfrm>
          <a:off x="228600" y="838200"/>
          <a:ext cx="8631237" cy="5416869"/>
        </p:xfrm>
        <a:graphic>
          <a:graphicData uri="http://schemas.openxmlformats.org/drawingml/2006/table">
            <a:tbl>
              <a:tblPr/>
              <a:tblGrid>
                <a:gridCol w="232568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2161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367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5527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11017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PARAMETER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SENSOR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UNIT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MEASURING RANGE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3978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Leaf wetness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Wetness sensor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Kg/m2, capacity%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Undefined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0165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Soil heat flux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Flux sensor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Watt/m2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Undefined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0641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Lightning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Lightning Detector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Count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0....9999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0165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Cloud height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Ceilometer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M, feet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30...25.000 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84296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Visibility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Transmissometer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Forward scatt.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M, km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25....50.000 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83661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Present weather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Pre. Weat. Sen.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Phenomena code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30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----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-30162"/>
            <a:ext cx="8229600" cy="715962"/>
          </a:xfrm>
        </p:spPr>
        <p:txBody>
          <a:bodyPr>
            <a:normAutofit/>
          </a:bodyPr>
          <a:lstStyle/>
          <a:p>
            <a:r>
              <a:rPr lang="en-US" sz="24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+mn-ea"/>
                <a:cs typeface="+mn-cs"/>
              </a:rPr>
              <a:t>OBSERVING PARAMETERS</a:t>
            </a:r>
          </a:p>
        </p:txBody>
      </p:sp>
    </p:spTree>
    <p:extLst>
      <p:ext uri="{BB962C8B-B14F-4D97-AF65-F5344CB8AC3E}">
        <p14:creationId xmlns:p14="http://schemas.microsoft.com/office/powerpoint/2010/main" xmlns="" val="1520117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1"/>
          <p:cNvSpPr txBox="1">
            <a:spLocks noChangeArrowheads="1"/>
          </p:cNvSpPr>
          <p:nvPr/>
        </p:nvSpPr>
        <p:spPr>
          <a:xfrm>
            <a:off x="152399" y="2018506"/>
            <a:ext cx="8839201" cy="1181894"/>
          </a:xfrm>
          <a:prstGeom prst="rect">
            <a:avLst/>
          </a:prstGeom>
        </p:spPr>
        <p:txBody>
          <a:bodyPr vert="horz" lIns="91440" tIns="9144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800"/>
              </a:spcBef>
              <a:buFont typeface="Arial" pitchFamily="34" charset="0"/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0" lvl="3" algn="l" fontAlgn="auto"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Measurements are </a:t>
            </a:r>
            <a:r>
              <a:rPr lang="en-US" sz="2400" b="1" u="sng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fundamental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the experimental sciences. For that reason, it is important to be able to </a:t>
            </a:r>
            <a:r>
              <a:rPr lang="en-US" sz="2400" b="1" u="sng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MAKE measurements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to 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decide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whether a measurement is </a:t>
            </a:r>
            <a:r>
              <a:rPr lang="en-US" sz="2400" b="1" u="sng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CORRECT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685800" y="914400"/>
            <a:ext cx="2057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2.3</a:t>
            </a:r>
            <a:r>
              <a:rPr lang="en-US" sz="2400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4</a:t>
            </a:r>
            <a:r>
              <a:rPr 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</a:t>
            </a:r>
          </a:p>
        </p:txBody>
      </p:sp>
      <p:sp>
        <p:nvSpPr>
          <p:cNvPr id="10" name="TextBox 11"/>
          <p:cNvSpPr txBox="1">
            <a:spLocks noChangeArrowheads="1"/>
          </p:cNvSpPr>
          <p:nvPr/>
        </p:nvSpPr>
        <p:spPr bwMode="auto">
          <a:xfrm>
            <a:off x="457200" y="228600"/>
            <a:ext cx="8153400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marL="342900" indent="-34290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9pPr>
          </a:lstStyle>
          <a:p>
            <a:pPr marL="0" lvl="2"/>
            <a:r>
              <a:rPr lang="en-US" altLang="en-US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altLang="en-US" b="1" u="sng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measurement</a:t>
            </a:r>
            <a:r>
              <a:rPr lang="en-US" altLang="en-US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is a quantity that has both a </a:t>
            </a:r>
            <a:r>
              <a:rPr lang="en-US" altLang="en-US" b="1" u="sng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number</a:t>
            </a:r>
            <a:r>
              <a:rPr lang="en-US" altLang="en-US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a </a:t>
            </a:r>
            <a:r>
              <a:rPr lang="en-US" altLang="en-US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unit</a:t>
            </a:r>
            <a:r>
              <a:rPr lang="en-US" altLang="en-US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2971800" y="914400"/>
            <a:ext cx="2057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36.</a:t>
            </a:r>
            <a:r>
              <a:rPr lang="en-US" sz="2400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r>
              <a:rPr 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</a:t>
            </a:r>
            <a:r>
              <a:rPr lang="en-US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mL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5410200" y="914400"/>
            <a:ext cx="34766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996  </a:t>
            </a:r>
            <a:r>
              <a:rPr lang="en-US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hPa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67779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0" y="0"/>
            <a:ext cx="614527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We can make these observations in two ways:</a:t>
            </a:r>
            <a:endParaRPr lang="en-US" altLang="en-US" sz="24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</a:endParaRPr>
          </a:p>
        </p:txBody>
      </p:sp>
      <p:graphicFrame>
        <p:nvGraphicFramePr>
          <p:cNvPr id="15" name="Diagram 14"/>
          <p:cNvGraphicFramePr/>
          <p:nvPr>
            <p:extLst>
              <p:ext uri="{D42A27DB-BD31-4B8C-83A1-F6EECF244321}">
                <p14:modId xmlns:p14="http://schemas.microsoft.com/office/powerpoint/2010/main" xmlns="" val="680925092"/>
              </p:ext>
            </p:extLst>
          </p:nvPr>
        </p:nvGraphicFramePr>
        <p:xfrm>
          <a:off x="0" y="609600"/>
          <a:ext cx="8915400" cy="6248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2969694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9" grpId="0"/>
      <p:bldGraphic spid="15" grpId="0">
        <p:bldAsOne/>
      </p:bldGraphic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18801</TotalTime>
  <Words>1035</Words>
  <Application>Microsoft Office PowerPoint</Application>
  <PresentationFormat>On-screen Show (4:3)</PresentationFormat>
  <Paragraphs>202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Slide 1</vt:lpstr>
      <vt:lpstr>Welcome Students!   </vt:lpstr>
      <vt:lpstr>Slide 3</vt:lpstr>
      <vt:lpstr>Slide 4</vt:lpstr>
      <vt:lpstr>OBSERVING PARAMETERS</vt:lpstr>
      <vt:lpstr>OBSERVING PARAMETERS</vt:lpstr>
      <vt:lpstr>OBSERVING PARAMETERS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7009 SW 66 Avenue, Miami, FL 33143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Hugh Willoughby</dc:creator>
  <cp:lastModifiedBy>husain</cp:lastModifiedBy>
  <cp:revision>147</cp:revision>
  <dcterms:created xsi:type="dcterms:W3CDTF">2007-01-03T15:16:13Z</dcterms:created>
  <dcterms:modified xsi:type="dcterms:W3CDTF">2026-04-11T11:02:37Z</dcterms:modified>
</cp:coreProperties>
</file>