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253FD0-D198-47FD-B988-7B6BC8D09F6B}" type="datetimeFigureOut">
              <a:rPr lang="en-US" smtClean="0"/>
              <a:t>1/31/2026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D0795-4A40-4541-B5E6-1120699BAEB7}" type="slidenum">
              <a:rPr lang="en-US" smtClean="0"/>
              <a:t>‹#›</a:t>
            </a:fld>
            <a:endParaRPr lang="en-US"/>
          </a:p>
        </p:txBody>
      </p:sp>
    </p:spTree>
    <p:extLst>
      <p:ext uri="{BB962C8B-B14F-4D97-AF65-F5344CB8AC3E}">
        <p14:creationId xmlns:p14="http://schemas.microsoft.com/office/powerpoint/2010/main" val="2082888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253FD0-D198-47FD-B988-7B6BC8D09F6B}" type="datetimeFigureOut">
              <a:rPr lang="en-US" smtClean="0"/>
              <a:t>1/31/2026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D0795-4A40-4541-B5E6-1120699BAEB7}" type="slidenum">
              <a:rPr lang="en-US" smtClean="0"/>
              <a:t>‹#›</a:t>
            </a:fld>
            <a:endParaRPr lang="en-US"/>
          </a:p>
        </p:txBody>
      </p:sp>
    </p:spTree>
    <p:extLst>
      <p:ext uri="{BB962C8B-B14F-4D97-AF65-F5344CB8AC3E}">
        <p14:creationId xmlns:p14="http://schemas.microsoft.com/office/powerpoint/2010/main" val="2930355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253FD0-D198-47FD-B988-7B6BC8D09F6B}" type="datetimeFigureOut">
              <a:rPr lang="en-US" smtClean="0"/>
              <a:t>1/31/2026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D0795-4A40-4541-B5E6-1120699BAEB7}" type="slidenum">
              <a:rPr lang="en-US" smtClean="0"/>
              <a:t>‹#›</a:t>
            </a:fld>
            <a:endParaRPr lang="en-US"/>
          </a:p>
        </p:txBody>
      </p:sp>
    </p:spTree>
    <p:extLst>
      <p:ext uri="{BB962C8B-B14F-4D97-AF65-F5344CB8AC3E}">
        <p14:creationId xmlns:p14="http://schemas.microsoft.com/office/powerpoint/2010/main" val="3697020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253FD0-D198-47FD-B988-7B6BC8D09F6B}" type="datetimeFigureOut">
              <a:rPr lang="en-US" smtClean="0"/>
              <a:t>1/31/2026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D0795-4A40-4541-B5E6-1120699BAEB7}"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0809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253FD0-D198-47FD-B988-7B6BC8D09F6B}" type="datetimeFigureOut">
              <a:rPr lang="en-US" smtClean="0"/>
              <a:t>1/31/2026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D0795-4A40-4541-B5E6-1120699BAEB7}" type="slidenum">
              <a:rPr lang="en-US" smtClean="0"/>
              <a:t>‹#›</a:t>
            </a:fld>
            <a:endParaRPr lang="en-US"/>
          </a:p>
        </p:txBody>
      </p:sp>
    </p:spTree>
    <p:extLst>
      <p:ext uri="{BB962C8B-B14F-4D97-AF65-F5344CB8AC3E}">
        <p14:creationId xmlns:p14="http://schemas.microsoft.com/office/powerpoint/2010/main" val="2711338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F253FD0-D198-47FD-B988-7B6BC8D09F6B}" type="datetimeFigureOut">
              <a:rPr lang="en-US" smtClean="0"/>
              <a:t>1/31/2026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DD0795-4A40-4541-B5E6-1120699BAEB7}" type="slidenum">
              <a:rPr lang="en-US" smtClean="0"/>
              <a:t>‹#›</a:t>
            </a:fld>
            <a:endParaRPr lang="en-US"/>
          </a:p>
        </p:txBody>
      </p:sp>
    </p:spTree>
    <p:extLst>
      <p:ext uri="{BB962C8B-B14F-4D97-AF65-F5344CB8AC3E}">
        <p14:creationId xmlns:p14="http://schemas.microsoft.com/office/powerpoint/2010/main" val="3033301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F253FD0-D198-47FD-B988-7B6BC8D09F6B}" type="datetimeFigureOut">
              <a:rPr lang="en-US" smtClean="0"/>
              <a:t>1/31/2026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DD0795-4A40-4541-B5E6-1120699BAEB7}" type="slidenum">
              <a:rPr lang="en-US" smtClean="0"/>
              <a:t>‹#›</a:t>
            </a:fld>
            <a:endParaRPr lang="en-US"/>
          </a:p>
        </p:txBody>
      </p:sp>
    </p:spTree>
    <p:extLst>
      <p:ext uri="{BB962C8B-B14F-4D97-AF65-F5344CB8AC3E}">
        <p14:creationId xmlns:p14="http://schemas.microsoft.com/office/powerpoint/2010/main" val="2089433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53FD0-D198-47FD-B988-7B6BC8D09F6B}" type="datetimeFigureOut">
              <a:rPr lang="en-US" smtClean="0"/>
              <a:t>1/31/2026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D0795-4A40-4541-B5E6-1120699BAEB7}" type="slidenum">
              <a:rPr lang="en-US" smtClean="0"/>
              <a:t>‹#›</a:t>
            </a:fld>
            <a:endParaRPr lang="en-US"/>
          </a:p>
        </p:txBody>
      </p:sp>
    </p:spTree>
    <p:extLst>
      <p:ext uri="{BB962C8B-B14F-4D97-AF65-F5344CB8AC3E}">
        <p14:creationId xmlns:p14="http://schemas.microsoft.com/office/powerpoint/2010/main" val="1442248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53FD0-D198-47FD-B988-7B6BC8D09F6B}" type="datetimeFigureOut">
              <a:rPr lang="en-US" smtClean="0"/>
              <a:t>1/31/2026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D0795-4A40-4541-B5E6-1120699BAEB7}" type="slidenum">
              <a:rPr lang="en-US" smtClean="0"/>
              <a:t>‹#›</a:t>
            </a:fld>
            <a:endParaRPr lang="en-US"/>
          </a:p>
        </p:txBody>
      </p:sp>
    </p:spTree>
    <p:extLst>
      <p:ext uri="{BB962C8B-B14F-4D97-AF65-F5344CB8AC3E}">
        <p14:creationId xmlns:p14="http://schemas.microsoft.com/office/powerpoint/2010/main" val="1803404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53FD0-D198-47FD-B988-7B6BC8D09F6B}" type="datetimeFigureOut">
              <a:rPr lang="en-US" smtClean="0"/>
              <a:t>1/31/2026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D0795-4A40-4541-B5E6-1120699BAEB7}" type="slidenum">
              <a:rPr lang="en-US" smtClean="0"/>
              <a:t>‹#›</a:t>
            </a:fld>
            <a:endParaRPr lang="en-US"/>
          </a:p>
        </p:txBody>
      </p:sp>
    </p:spTree>
    <p:extLst>
      <p:ext uri="{BB962C8B-B14F-4D97-AF65-F5344CB8AC3E}">
        <p14:creationId xmlns:p14="http://schemas.microsoft.com/office/powerpoint/2010/main" val="1011122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253FD0-D198-47FD-B988-7B6BC8D09F6B}" type="datetimeFigureOut">
              <a:rPr lang="en-US" smtClean="0"/>
              <a:t>1/31/2026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DD0795-4A40-4541-B5E6-1120699BAEB7}" type="slidenum">
              <a:rPr lang="en-US" smtClean="0"/>
              <a:t>‹#›</a:t>
            </a:fld>
            <a:endParaRPr lang="en-US"/>
          </a:p>
        </p:txBody>
      </p:sp>
    </p:spTree>
    <p:extLst>
      <p:ext uri="{BB962C8B-B14F-4D97-AF65-F5344CB8AC3E}">
        <p14:creationId xmlns:p14="http://schemas.microsoft.com/office/powerpoint/2010/main" val="4291544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253FD0-D198-47FD-B988-7B6BC8D09F6B}" type="datetimeFigureOut">
              <a:rPr lang="en-US" smtClean="0"/>
              <a:t>1/31/2026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D0795-4A40-4541-B5E6-1120699BAEB7}" type="slidenum">
              <a:rPr lang="en-US" smtClean="0"/>
              <a:t>‹#›</a:t>
            </a:fld>
            <a:endParaRPr lang="en-US"/>
          </a:p>
        </p:txBody>
      </p:sp>
    </p:spTree>
    <p:extLst>
      <p:ext uri="{BB962C8B-B14F-4D97-AF65-F5344CB8AC3E}">
        <p14:creationId xmlns:p14="http://schemas.microsoft.com/office/powerpoint/2010/main" val="2218851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253FD0-D198-47FD-B988-7B6BC8D09F6B}" type="datetimeFigureOut">
              <a:rPr lang="en-US" smtClean="0"/>
              <a:t>1/31/2026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DD0795-4A40-4541-B5E6-1120699BAEB7}" type="slidenum">
              <a:rPr lang="en-US" smtClean="0"/>
              <a:t>‹#›</a:t>
            </a:fld>
            <a:endParaRPr lang="en-US"/>
          </a:p>
        </p:txBody>
      </p:sp>
    </p:spTree>
    <p:extLst>
      <p:ext uri="{BB962C8B-B14F-4D97-AF65-F5344CB8AC3E}">
        <p14:creationId xmlns:p14="http://schemas.microsoft.com/office/powerpoint/2010/main" val="20038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253FD0-D198-47FD-B988-7B6BC8D09F6B}" type="datetimeFigureOut">
              <a:rPr lang="en-US" smtClean="0"/>
              <a:t>1/31/2026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DD0795-4A40-4541-B5E6-1120699BAEB7}" type="slidenum">
              <a:rPr lang="en-US" smtClean="0"/>
              <a:t>‹#›</a:t>
            </a:fld>
            <a:endParaRPr lang="en-US"/>
          </a:p>
        </p:txBody>
      </p:sp>
    </p:spTree>
    <p:extLst>
      <p:ext uri="{BB962C8B-B14F-4D97-AF65-F5344CB8AC3E}">
        <p14:creationId xmlns:p14="http://schemas.microsoft.com/office/powerpoint/2010/main" val="2991463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6F253FD0-D198-47FD-B988-7B6BC8D09F6B}" type="datetimeFigureOut">
              <a:rPr lang="en-US" smtClean="0"/>
              <a:t>1/31/2026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DD0795-4A40-4541-B5E6-1120699BAEB7}" type="slidenum">
              <a:rPr lang="en-US" smtClean="0"/>
              <a:t>‹#›</a:t>
            </a:fld>
            <a:endParaRPr lang="en-US"/>
          </a:p>
        </p:txBody>
      </p:sp>
    </p:spTree>
    <p:extLst>
      <p:ext uri="{BB962C8B-B14F-4D97-AF65-F5344CB8AC3E}">
        <p14:creationId xmlns:p14="http://schemas.microsoft.com/office/powerpoint/2010/main" val="148315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253FD0-D198-47FD-B988-7B6BC8D09F6B}" type="datetimeFigureOut">
              <a:rPr lang="en-US" smtClean="0"/>
              <a:t>1/31/2026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D0795-4A40-4541-B5E6-1120699BAEB7}" type="slidenum">
              <a:rPr lang="en-US" smtClean="0"/>
              <a:t>‹#›</a:t>
            </a:fld>
            <a:endParaRPr lang="en-US"/>
          </a:p>
        </p:txBody>
      </p:sp>
    </p:spTree>
    <p:extLst>
      <p:ext uri="{BB962C8B-B14F-4D97-AF65-F5344CB8AC3E}">
        <p14:creationId xmlns:p14="http://schemas.microsoft.com/office/powerpoint/2010/main" val="3354236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253FD0-D198-47FD-B988-7B6BC8D09F6B}" type="datetimeFigureOut">
              <a:rPr lang="en-US" smtClean="0"/>
              <a:t>1/31/2026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DD0795-4A40-4541-B5E6-1120699BAEB7}" type="slidenum">
              <a:rPr lang="en-US" smtClean="0"/>
              <a:t>‹#›</a:t>
            </a:fld>
            <a:endParaRPr lang="en-US"/>
          </a:p>
        </p:txBody>
      </p:sp>
    </p:spTree>
    <p:extLst>
      <p:ext uri="{BB962C8B-B14F-4D97-AF65-F5344CB8AC3E}">
        <p14:creationId xmlns:p14="http://schemas.microsoft.com/office/powerpoint/2010/main" val="1554454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6F253FD0-D198-47FD-B988-7B6BC8D09F6B}" type="datetimeFigureOut">
              <a:rPr lang="en-US" smtClean="0"/>
              <a:t>1/31/2026</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1CDD0795-4A40-4541-B5E6-1120699BAEB7}" type="slidenum">
              <a:rPr lang="en-US" smtClean="0"/>
              <a:t>‹#›</a:t>
            </a:fld>
            <a:endParaRPr lang="en-US"/>
          </a:p>
        </p:txBody>
      </p:sp>
    </p:spTree>
    <p:extLst>
      <p:ext uri="{BB962C8B-B14F-4D97-AF65-F5344CB8AC3E}">
        <p14:creationId xmlns:p14="http://schemas.microsoft.com/office/powerpoint/2010/main" val="34486991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A94F75-1158-1010-7FC9-695760779352}"/>
              </a:ext>
            </a:extLst>
          </p:cNvPr>
          <p:cNvSpPr>
            <a:spLocks noGrp="1"/>
          </p:cNvSpPr>
          <p:nvPr>
            <p:ph type="ctrTitle"/>
          </p:nvPr>
        </p:nvSpPr>
        <p:spPr/>
        <p:txBody>
          <a:bodyPr/>
          <a:lstStyle/>
          <a:p>
            <a:r>
              <a:rPr lang="en-US" dirty="0"/>
              <a:t>Microbial genetics </a:t>
            </a:r>
          </a:p>
        </p:txBody>
      </p:sp>
      <p:sp>
        <p:nvSpPr>
          <p:cNvPr id="3" name="Subtitle 2">
            <a:extLst>
              <a:ext uri="{FF2B5EF4-FFF2-40B4-BE49-F238E27FC236}">
                <a16:creationId xmlns:a16="http://schemas.microsoft.com/office/drawing/2014/main" xmlns="" id="{259E3936-87EA-3A69-4EA1-684016BBC8B1}"/>
              </a:ext>
            </a:extLst>
          </p:cNvPr>
          <p:cNvSpPr>
            <a:spLocks noGrp="1"/>
          </p:cNvSpPr>
          <p:nvPr>
            <p:ph type="subTitle" idx="1"/>
          </p:nvPr>
        </p:nvSpPr>
        <p:spPr/>
        <p:txBody>
          <a:bodyPr/>
          <a:lstStyle/>
          <a:p>
            <a:r>
              <a:rPr lang="en-US" dirty="0"/>
              <a:t>Three grade </a:t>
            </a:r>
            <a:r>
              <a:rPr lang="en-US" dirty="0" err="1"/>
              <a:t>lec</a:t>
            </a:r>
            <a:r>
              <a:rPr lang="en-US" dirty="0"/>
              <a:t>. 8</a:t>
            </a:r>
          </a:p>
        </p:txBody>
      </p:sp>
    </p:spTree>
    <p:extLst>
      <p:ext uri="{BB962C8B-B14F-4D97-AF65-F5344CB8AC3E}">
        <p14:creationId xmlns:p14="http://schemas.microsoft.com/office/powerpoint/2010/main" val="672721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306D2A7-08CF-7CDE-5C65-E8940C93ED97}"/>
              </a:ext>
            </a:extLst>
          </p:cNvPr>
          <p:cNvSpPr txBox="1"/>
          <p:nvPr/>
        </p:nvSpPr>
        <p:spPr>
          <a:xfrm>
            <a:off x="115410" y="71022"/>
            <a:ext cx="11878322" cy="3785652"/>
          </a:xfrm>
          <a:prstGeom prst="rect">
            <a:avLst/>
          </a:prstGeom>
          <a:noFill/>
        </p:spPr>
        <p:txBody>
          <a:bodyPr wrap="square">
            <a:spAutoFit/>
          </a:bodyPr>
          <a:lstStyle/>
          <a:p>
            <a:r>
              <a:rPr lang="en-US" sz="2400" b="1" dirty="0">
                <a:solidFill>
                  <a:srgbClr val="FF0000"/>
                </a:solidFill>
              </a:rPr>
              <a:t>Transformation</a:t>
            </a:r>
          </a:p>
          <a:p>
            <a:endParaRPr lang="en-US" sz="2400" dirty="0"/>
          </a:p>
          <a:p>
            <a:r>
              <a:rPr lang="en-US" sz="2400" dirty="0"/>
              <a:t>Transformation describes </a:t>
            </a:r>
            <a:r>
              <a:rPr lang="en-US" sz="2400" dirty="0">
                <a:solidFill>
                  <a:srgbClr val="FF0000"/>
                </a:solidFill>
              </a:rPr>
              <a:t>the uptake of naked DNA from the surrounding medium</a:t>
            </a:r>
            <a:r>
              <a:rPr lang="en-US" sz="2400" dirty="0"/>
              <a:t>, and the change in genotype thus conferred upon the recipient cell the </a:t>
            </a:r>
            <a:r>
              <a:rPr lang="en-US" sz="2400" b="1" dirty="0">
                <a:solidFill>
                  <a:srgbClr val="FF0000"/>
                </a:solidFill>
              </a:rPr>
              <a:t>transformant</a:t>
            </a:r>
            <a:r>
              <a:rPr lang="en-US" sz="2400" dirty="0"/>
              <a:t>. Transformation occurs naturally in many bacteria (e.g. Bacillus, Streptomyces and </a:t>
            </a:r>
            <a:r>
              <a:rPr lang="en-US" sz="2400" dirty="0" err="1"/>
              <a:t>Haemophillus</a:t>
            </a:r>
            <a:r>
              <a:rPr lang="en-US" sz="2400" dirty="0"/>
              <a:t> spp.) although competence (ability to take up exogenous DNA) is usually transient, being associated with a particular </a:t>
            </a:r>
            <a:r>
              <a:rPr lang="en-US" sz="2400" dirty="0">
                <a:solidFill>
                  <a:srgbClr val="0070C0"/>
                </a:solidFill>
              </a:rPr>
              <a:t>physiological state</a:t>
            </a:r>
            <a:r>
              <a:rPr lang="en-US" sz="2400" dirty="0"/>
              <a:t> and </a:t>
            </a:r>
            <a:r>
              <a:rPr lang="en-US" sz="2400" dirty="0">
                <a:solidFill>
                  <a:srgbClr val="0070C0"/>
                </a:solidFill>
              </a:rPr>
              <a:t>requiring the expression of specific competence factors</a:t>
            </a:r>
            <a:r>
              <a:rPr lang="en-US" sz="2400" dirty="0"/>
              <a:t>. Other species of bacteria, including E. coli, are refractory to natural transformation, but a state of competence can be induced artificially which allows DNA uptake; this has facilitated the use of E. coli for molecular cloning .</a:t>
            </a:r>
          </a:p>
        </p:txBody>
      </p:sp>
      <p:pic>
        <p:nvPicPr>
          <p:cNvPr id="1026" name="Picture 2" descr="7.11B: Bacterial Transformation - Biology LibreTexts">
            <a:extLst>
              <a:ext uri="{FF2B5EF4-FFF2-40B4-BE49-F238E27FC236}">
                <a16:creationId xmlns:a16="http://schemas.microsoft.com/office/drawing/2014/main" xmlns="" id="{45D9DDF0-CD09-E165-0E8A-F63256A687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9643" y="3506963"/>
            <a:ext cx="7377343" cy="3061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313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C7A1C4F-4DC2-E234-BBE5-E1F76976640B}"/>
              </a:ext>
            </a:extLst>
          </p:cNvPr>
          <p:cNvSpPr txBox="1"/>
          <p:nvPr/>
        </p:nvSpPr>
        <p:spPr>
          <a:xfrm>
            <a:off x="301841" y="1"/>
            <a:ext cx="11683013" cy="5632311"/>
          </a:xfrm>
          <a:prstGeom prst="rect">
            <a:avLst/>
          </a:prstGeom>
          <a:noFill/>
        </p:spPr>
        <p:txBody>
          <a:bodyPr wrap="square">
            <a:spAutoFit/>
          </a:bodyPr>
          <a:lstStyle/>
          <a:p>
            <a:r>
              <a:rPr lang="en-US" sz="2400" dirty="0"/>
              <a:t>In a sense, it was the discovery of transformation, the uptake of DNA by a bacterial cell, that initiated the study of bacterial genetics and molecular biology as we know it today. It was in 1928 that </a:t>
            </a:r>
            <a:r>
              <a:rPr lang="en-US" sz="2400" dirty="0">
                <a:solidFill>
                  <a:srgbClr val="FF0000"/>
                </a:solidFill>
              </a:rPr>
              <a:t>Fred Griffith</a:t>
            </a:r>
            <a:r>
              <a:rPr lang="en-US" sz="2400" dirty="0"/>
              <a:t>, working with pneumococcus (Streptococcus pneumoniae) discovered that a virulent strains could be restored to virulence by incubation with an extract from killed virulent cells. Sixteen years later, </a:t>
            </a:r>
            <a:r>
              <a:rPr lang="en-US" sz="2400" dirty="0">
                <a:solidFill>
                  <a:srgbClr val="FF0000"/>
                </a:solidFill>
              </a:rPr>
              <a:t>Avery, MacLeod and McCarty </a:t>
            </a:r>
            <a:r>
              <a:rPr lang="en-US" sz="2400" dirty="0"/>
              <a:t>demonstrated that the ‘transforming principle’ was DNA, which established the role of DNA as the hereditary material of the bacterial cell. Transformation has been important in genetic analysis of some species and more recently (and to a much greater extent) because of its key role in gene cloning. With the pneumococcus, cells spontaneously become competent to take up</a:t>
            </a:r>
          </a:p>
          <a:p>
            <a:r>
              <a:rPr lang="en-US" sz="2400" dirty="0"/>
              <a:t>DNA. Such naturally-occurring transformation has been most studied in Bacillus subtilis and </a:t>
            </a:r>
            <a:r>
              <a:rPr lang="en-US" sz="2400" dirty="0" err="1"/>
              <a:t>Haemophilus</a:t>
            </a:r>
            <a:r>
              <a:rPr lang="en-US" sz="2400" dirty="0"/>
              <a:t> influenzae (as well as S. pneumoniae) and was for some time thought to be limited to these and related species. It is now known to be much more widespread. In particular, transformation contributes extensively to the antigenic variation observed in the gonococcus (Neisseria gonorrhoeae) through the transfer of </a:t>
            </a:r>
            <a:r>
              <a:rPr lang="en-US" sz="2400" dirty="0" err="1"/>
              <a:t>pil</a:t>
            </a:r>
            <a:r>
              <a:rPr lang="en-US" sz="2400" dirty="0"/>
              <a:t> genes coding for the major protein subunit of the surface appendages (pili) by which the bacteria attach to epithelial cells. </a:t>
            </a:r>
          </a:p>
        </p:txBody>
      </p:sp>
    </p:spTree>
    <p:extLst>
      <p:ext uri="{BB962C8B-B14F-4D97-AF65-F5344CB8AC3E}">
        <p14:creationId xmlns:p14="http://schemas.microsoft.com/office/powerpoint/2010/main" val="1078829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24C76DB-F9E6-2657-B99A-13CC8CA2772C}"/>
              </a:ext>
            </a:extLst>
          </p:cNvPr>
          <p:cNvSpPr txBox="1"/>
          <p:nvPr/>
        </p:nvSpPr>
        <p:spPr>
          <a:xfrm>
            <a:off x="124287" y="62144"/>
            <a:ext cx="11931589" cy="6001643"/>
          </a:xfrm>
          <a:prstGeom prst="rect">
            <a:avLst/>
          </a:prstGeom>
          <a:noFill/>
        </p:spPr>
        <p:txBody>
          <a:bodyPr wrap="square">
            <a:spAutoFit/>
          </a:bodyPr>
          <a:lstStyle/>
          <a:p>
            <a:r>
              <a:rPr lang="en-US" sz="2400" dirty="0"/>
              <a:t>Although the number of species in which natural transformation has been demonstrated is still quite limited, it is likely that it occurs, albeit at a low level, in many other bacteria. The details of the process vary between species, but some generalizations are possible. Competence generally occurs at a specific stage of growth, </a:t>
            </a:r>
            <a:r>
              <a:rPr lang="en-US" sz="2400" dirty="0">
                <a:solidFill>
                  <a:srgbClr val="FF0000"/>
                </a:solidFill>
              </a:rPr>
              <a:t>most commonly in </a:t>
            </a:r>
            <a:r>
              <a:rPr lang="en-US" sz="2400" b="1" dirty="0">
                <a:solidFill>
                  <a:srgbClr val="FF0000"/>
                </a:solidFill>
              </a:rPr>
              <a:t>late log phase</a:t>
            </a:r>
            <a:r>
              <a:rPr lang="en-US" sz="2400" dirty="0"/>
              <a:t>, just as the cells are entering stationary phase. This may be a response to cell density rather than (or as well as) growth phase. For example, in Bacillus subtilis, some of the genes involved in the development of competence are also involved in the early stages of sporulation. The development of competence at this stage is associated not only with nutrient depletion but also with the accumulation of specific secreted products (competence factors) which act via a two component regulatory system </a:t>
            </a:r>
            <a:r>
              <a:rPr lang="en-US" sz="2400" dirty="0">
                <a:solidFill>
                  <a:srgbClr val="FF0000"/>
                </a:solidFill>
              </a:rPr>
              <a:t>to stimulate the expression of other genes required for competence</a:t>
            </a:r>
            <a:r>
              <a:rPr lang="en-US" sz="2400" dirty="0"/>
              <a:t>. Since the level of these competence factors is dependent on </a:t>
            </a:r>
          </a:p>
          <a:p>
            <a:r>
              <a:rPr lang="en-US" sz="2400" dirty="0"/>
              <a:t>cell concentration, competence will only develop </a:t>
            </a:r>
          </a:p>
          <a:p>
            <a:r>
              <a:rPr lang="en-US" sz="2400" dirty="0"/>
              <a:t>at high cell density. This is a form of quorum sensing,</a:t>
            </a:r>
          </a:p>
          <a:p>
            <a:r>
              <a:rPr lang="en-US" sz="2400" dirty="0"/>
              <a:t> in which the response of an individual cell is governed </a:t>
            </a:r>
          </a:p>
          <a:p>
            <a:r>
              <a:rPr lang="en-US" sz="2400" dirty="0"/>
              <a:t>by the concentration of bacteria in the surrounding </a:t>
            </a:r>
          </a:p>
          <a:p>
            <a:r>
              <a:rPr lang="en-US" sz="2400" dirty="0"/>
              <a:t>medium.</a:t>
            </a:r>
          </a:p>
        </p:txBody>
      </p:sp>
      <p:pic>
        <p:nvPicPr>
          <p:cNvPr id="2" name="Picture 1">
            <a:extLst>
              <a:ext uri="{FF2B5EF4-FFF2-40B4-BE49-F238E27FC236}">
                <a16:creationId xmlns:a16="http://schemas.microsoft.com/office/drawing/2014/main" xmlns="" id="{E6668664-329E-EA7F-6A3B-FE97A37E98F7}"/>
              </a:ext>
            </a:extLst>
          </p:cNvPr>
          <p:cNvPicPr>
            <a:picLocks noChangeAspect="1"/>
          </p:cNvPicPr>
          <p:nvPr/>
        </p:nvPicPr>
        <p:blipFill>
          <a:blip r:embed="rId2"/>
          <a:stretch>
            <a:fillRect/>
          </a:stretch>
        </p:blipFill>
        <p:spPr>
          <a:xfrm>
            <a:off x="6981363" y="3962400"/>
            <a:ext cx="5086350" cy="2895600"/>
          </a:xfrm>
          <a:prstGeom prst="rect">
            <a:avLst/>
          </a:prstGeom>
        </p:spPr>
      </p:pic>
    </p:spTree>
    <p:extLst>
      <p:ext uri="{BB962C8B-B14F-4D97-AF65-F5344CB8AC3E}">
        <p14:creationId xmlns:p14="http://schemas.microsoft.com/office/powerpoint/2010/main" val="3273325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927017E-3C97-FC25-335D-73B73433BBA2}"/>
              </a:ext>
            </a:extLst>
          </p:cNvPr>
          <p:cNvSpPr txBox="1"/>
          <p:nvPr/>
        </p:nvSpPr>
        <p:spPr>
          <a:xfrm>
            <a:off x="195310" y="124287"/>
            <a:ext cx="7510508" cy="6370975"/>
          </a:xfrm>
          <a:prstGeom prst="rect">
            <a:avLst/>
          </a:prstGeom>
          <a:noFill/>
        </p:spPr>
        <p:txBody>
          <a:bodyPr wrap="square">
            <a:spAutoFit/>
          </a:bodyPr>
          <a:lstStyle/>
          <a:p>
            <a:r>
              <a:rPr lang="en-US" sz="2400" dirty="0"/>
              <a:t>Following the development of competence, double-stranded DNA fragments</a:t>
            </a:r>
          </a:p>
          <a:p>
            <a:r>
              <a:rPr lang="en-US" sz="2400" dirty="0"/>
              <a:t>bind to receptors on the cell surface, but only one of the strands enters the cell. In some species, the process is selective for DNA from the same species, through a requirement for short species-specific sequences. For example, the uptake of DNA by the meningococcus (Neisseria meningitidis) is dependent on the presence of </a:t>
            </a:r>
            <a:r>
              <a:rPr lang="en-US" sz="2400" dirty="0">
                <a:solidFill>
                  <a:srgbClr val="FF0000"/>
                </a:solidFill>
              </a:rPr>
              <a:t>a specific 10-bp uptake sequence</a:t>
            </a:r>
            <a:r>
              <a:rPr lang="en-US" sz="2400" dirty="0"/>
              <a:t>. The genome of N. meningitidis contains nearly 2000 copies of this sequence, which will only occur infrequently and by chance, in other genomes. Similarly, transformation of </a:t>
            </a:r>
            <a:r>
              <a:rPr lang="en-US" sz="2400" dirty="0" err="1"/>
              <a:t>Haemophilus</a:t>
            </a:r>
            <a:r>
              <a:rPr lang="en-US" sz="2400" dirty="0"/>
              <a:t> influenzae is facilitated by the presence of </a:t>
            </a:r>
            <a:r>
              <a:rPr lang="en-US" sz="2400" dirty="0">
                <a:solidFill>
                  <a:srgbClr val="FF0000"/>
                </a:solidFill>
              </a:rPr>
              <a:t>a 29-bp uptake sequence </a:t>
            </a:r>
            <a:r>
              <a:rPr lang="en-US" sz="2400" dirty="0"/>
              <a:t>which occurs approximately 1500 times in the genome of H. influenzae. These organisms will therefore only be transformed efficiently with DNA from the same species.</a:t>
            </a:r>
          </a:p>
        </p:txBody>
      </p:sp>
      <p:pic>
        <p:nvPicPr>
          <p:cNvPr id="1026" name="Picture 2" descr="DNA uptake and the H. influenzae USS. (A) Mechanism of DNA uptake:... |  Download Scientific Diagram">
            <a:extLst>
              <a:ext uri="{FF2B5EF4-FFF2-40B4-BE49-F238E27FC236}">
                <a16:creationId xmlns:a16="http://schemas.microsoft.com/office/drawing/2014/main" xmlns="" id="{D5D54DDD-EA7A-6A85-D774-1E8D62CF81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8293" y="222608"/>
            <a:ext cx="3973498" cy="320639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xmlns="" id="{EB19E04D-2913-7DA2-55DE-7F918D21900B}"/>
              </a:ext>
            </a:extLst>
          </p:cNvPr>
          <p:cNvPicPr>
            <a:picLocks noChangeAspect="1"/>
          </p:cNvPicPr>
          <p:nvPr/>
        </p:nvPicPr>
        <p:blipFill>
          <a:blip r:embed="rId3"/>
          <a:stretch>
            <a:fillRect/>
          </a:stretch>
        </p:blipFill>
        <p:spPr>
          <a:xfrm>
            <a:off x="8570373" y="3748522"/>
            <a:ext cx="3068252" cy="3042895"/>
          </a:xfrm>
          <a:prstGeom prst="rect">
            <a:avLst/>
          </a:prstGeom>
        </p:spPr>
      </p:pic>
    </p:spTree>
    <p:extLst>
      <p:ext uri="{BB962C8B-B14F-4D97-AF65-F5344CB8AC3E}">
        <p14:creationId xmlns:p14="http://schemas.microsoft.com/office/powerpoint/2010/main" val="4062436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1FABEB7-5569-5DD5-B886-550D9B0B6145}"/>
              </a:ext>
            </a:extLst>
          </p:cNvPr>
          <p:cNvPicPr>
            <a:picLocks noChangeAspect="1"/>
          </p:cNvPicPr>
          <p:nvPr/>
        </p:nvPicPr>
        <p:blipFill>
          <a:blip r:embed="rId2"/>
          <a:stretch>
            <a:fillRect/>
          </a:stretch>
        </p:blipFill>
        <p:spPr>
          <a:xfrm>
            <a:off x="190038" y="345301"/>
            <a:ext cx="6076950" cy="6259685"/>
          </a:xfrm>
          <a:prstGeom prst="rect">
            <a:avLst/>
          </a:prstGeom>
        </p:spPr>
      </p:pic>
      <p:pic>
        <p:nvPicPr>
          <p:cNvPr id="2050" name="Picture 2" descr="Bacterial Transformation ~ Biology Exams 4 U | Bacterial transformation,  Cell transformation, Genetics">
            <a:extLst>
              <a:ext uri="{FF2B5EF4-FFF2-40B4-BE49-F238E27FC236}">
                <a16:creationId xmlns:a16="http://schemas.microsoft.com/office/drawing/2014/main" xmlns="" id="{03FA7C42-DAD2-E775-1436-A578B287BE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3762" y="281741"/>
            <a:ext cx="5233030" cy="6323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756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DCC0193-2B05-9BF1-7E20-100BEA7B6EB6}"/>
              </a:ext>
            </a:extLst>
          </p:cNvPr>
          <p:cNvSpPr txBox="1"/>
          <p:nvPr/>
        </p:nvSpPr>
        <p:spPr>
          <a:xfrm>
            <a:off x="186431" y="220358"/>
            <a:ext cx="11896078" cy="5262979"/>
          </a:xfrm>
          <a:prstGeom prst="rect">
            <a:avLst/>
          </a:prstGeom>
          <a:noFill/>
        </p:spPr>
        <p:txBody>
          <a:bodyPr wrap="square">
            <a:spAutoFit/>
          </a:bodyPr>
          <a:lstStyle/>
          <a:p>
            <a:r>
              <a:rPr lang="en-US" sz="2400" dirty="0"/>
              <a:t>On the other hand, B. subtilis and S. pneumoniae </a:t>
            </a:r>
            <a:r>
              <a:rPr lang="en-US" sz="2400" dirty="0">
                <a:solidFill>
                  <a:srgbClr val="FF0000"/>
                </a:solidFill>
              </a:rPr>
              <a:t>can take up virtually any</a:t>
            </a:r>
          </a:p>
          <a:p>
            <a:r>
              <a:rPr lang="en-US" sz="2400" dirty="0">
                <a:solidFill>
                  <a:srgbClr val="FF0000"/>
                </a:solidFill>
              </a:rPr>
              <a:t>linear DNA molecule</a:t>
            </a:r>
            <a:r>
              <a:rPr lang="en-US" sz="2400" dirty="0"/>
              <a:t>. But taking up the DNA is only the start. If the cell is to become transformed in a stable manner, the new DNA has to be replicated and inherited. As here fragments of chromosomal DNA (rather than plasmids) are being considered, replication of the DNA will only happen if the incoming DNA is recombined with the host chromosome. This requires </a:t>
            </a:r>
            <a:r>
              <a:rPr lang="en-US" sz="2400" b="1" dirty="0">
                <a:solidFill>
                  <a:srgbClr val="FF0000"/>
                </a:solidFill>
              </a:rPr>
              <a:t>homology between the transforming DNA and the recipient chromosome. </a:t>
            </a:r>
            <a:r>
              <a:rPr lang="en-US" sz="2400" dirty="0"/>
              <a:t>This does not constitute an absolute barrier to transformation with DNA from other species. Provided there is enough similarity in some regions of the chromosome, those segments of DNA can still undergo recombination with the recipient chromosome. </a:t>
            </a:r>
            <a:r>
              <a:rPr lang="en-US" sz="2400" dirty="0">
                <a:solidFill>
                  <a:srgbClr val="FF0000"/>
                </a:solidFill>
              </a:rPr>
              <a:t>The closer the taxonomic relationship, the more likely it is that they will be sufficiently similar.</a:t>
            </a:r>
          </a:p>
          <a:p>
            <a:r>
              <a:rPr lang="en-US" sz="2400" dirty="0"/>
              <a:t>One example of this, with considerable practical significance, is the development of resistance to penicillin in S. pneumoniae. This appears to have occurred by the replacement of part of the genes coding for the penicillin target enzymes with corresponding DNA from naturally-resistant oral streptococci.</a:t>
            </a:r>
          </a:p>
        </p:txBody>
      </p:sp>
    </p:spTree>
    <p:extLst>
      <p:ext uri="{BB962C8B-B14F-4D97-AF65-F5344CB8AC3E}">
        <p14:creationId xmlns:p14="http://schemas.microsoft.com/office/powerpoint/2010/main" val="2236431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C03C21F-A97D-E8E7-7EC2-D25408BD2709}"/>
              </a:ext>
            </a:extLst>
          </p:cNvPr>
          <p:cNvSpPr txBox="1"/>
          <p:nvPr/>
        </p:nvSpPr>
        <p:spPr>
          <a:xfrm>
            <a:off x="230819" y="124288"/>
            <a:ext cx="11674136" cy="63709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Natural transformation is of limited usefulness for artificial genetic modification of bacteria, mainly because it works </a:t>
            </a:r>
            <a:r>
              <a:rPr kumimoji="0" lang="en-US" sz="2400" b="0" i="0" u="none" strike="noStrike" kern="1200" cap="none" spc="0" normalizeH="0" baseline="0" noProof="0" dirty="0">
                <a:ln>
                  <a:noFill/>
                </a:ln>
                <a:solidFill>
                  <a:srgbClr val="FF0000"/>
                </a:solidFill>
                <a:effectLst/>
                <a:uLnTx/>
                <a:uFillTx/>
                <a:latin typeface="Tw Cen MT" panose="020B0602020104020603"/>
                <a:ea typeface="+mn-ea"/>
                <a:cs typeface="+mn-cs"/>
              </a:rPr>
              <a:t>best with </a:t>
            </a:r>
            <a:r>
              <a:rPr kumimoji="0" lang="en-US" sz="2400" b="1" i="0" u="none" strike="noStrike" kern="1200" cap="none" spc="0" normalizeH="0" baseline="0" noProof="0" dirty="0">
                <a:ln>
                  <a:noFill/>
                </a:ln>
                <a:solidFill>
                  <a:srgbClr val="FF0000"/>
                </a:solidFill>
                <a:effectLst/>
                <a:uLnTx/>
                <a:uFillTx/>
                <a:latin typeface="Tw Cen MT" panose="020B0602020104020603"/>
                <a:ea typeface="+mn-ea"/>
                <a:cs typeface="+mn-cs"/>
              </a:rPr>
              <a:t>linear</a:t>
            </a:r>
            <a:r>
              <a:rPr kumimoji="0" lang="en-US" sz="2400" b="0" i="0" u="none" strike="noStrike" kern="1200" cap="none" spc="0" normalizeH="0" baseline="0" noProof="0" dirty="0">
                <a:ln>
                  <a:noFill/>
                </a:ln>
                <a:solidFill>
                  <a:srgbClr val="FF0000"/>
                </a:solidFill>
                <a:effectLst/>
                <a:uLnTx/>
                <a:uFillTx/>
                <a:latin typeface="Tw Cen MT" panose="020B0602020104020603"/>
                <a:ea typeface="+mn-ea"/>
                <a:cs typeface="+mn-cs"/>
              </a:rPr>
              <a:t> DNA fragments </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rather than the circular plasmid DNA that is used in genetic modification. For introducing foreign genes into a bacterial host, various techniques are used to induce an artificial state of competence. Alternatively, a mixture of cells and DNA may be briefly subjected to </a:t>
            </a:r>
            <a:r>
              <a:rPr kumimoji="0" lang="en-US" sz="2400" b="0" i="0" u="none" strike="noStrike" kern="1200" cap="none" spc="0" normalizeH="0" baseline="0" noProof="0" dirty="0">
                <a:ln>
                  <a:noFill/>
                </a:ln>
                <a:solidFill>
                  <a:srgbClr val="FF0000"/>
                </a:solidFill>
                <a:effectLst/>
                <a:uLnTx/>
                <a:uFillTx/>
                <a:latin typeface="Tw Cen MT" panose="020B0602020104020603"/>
                <a:ea typeface="+mn-ea"/>
                <a:cs typeface="+mn-cs"/>
              </a:rPr>
              <a:t>a high voltage </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which enables the DNA to enter the cell (a process known as </a:t>
            </a:r>
            <a:r>
              <a:rPr kumimoji="0" lang="en-US" sz="2400" b="1" i="0" u="none" strike="noStrike" kern="1200" cap="none" spc="0" normalizeH="0" baseline="0" noProof="0" dirty="0">
                <a:ln>
                  <a:noFill/>
                </a:ln>
                <a:solidFill>
                  <a:srgbClr val="FF0000"/>
                </a:solidFill>
                <a:effectLst/>
                <a:uLnTx/>
                <a:uFillTx/>
                <a:latin typeface="Tw Cen MT" panose="020B0602020104020603"/>
                <a:ea typeface="+mn-ea"/>
                <a:cs typeface="+mn-cs"/>
              </a:rPr>
              <a:t>electroporation</a:t>
            </a: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 Although the mechanisms involved are quite different, they all share the characteristic feature of the uptake of ‘naked’ DNA by the cells and are therefore also referred to as transformation.</a:t>
            </a:r>
          </a:p>
          <a:p>
            <a:r>
              <a:rPr lang="en-US" sz="2400" dirty="0"/>
              <a:t>Bacteria can be transformed with DNA extracted from </a:t>
            </a:r>
            <a:r>
              <a:rPr lang="en-US" sz="2400" dirty="0">
                <a:solidFill>
                  <a:srgbClr val="FF0000"/>
                </a:solidFill>
              </a:rPr>
              <a:t>a bacterial virus </a:t>
            </a:r>
            <a:r>
              <a:rPr lang="en-US" sz="2400" dirty="0"/>
              <a:t>rather than from another bacterium. This process is known as </a:t>
            </a:r>
            <a:r>
              <a:rPr lang="en-US" sz="2400" b="1" dirty="0">
                <a:solidFill>
                  <a:srgbClr val="FF0000"/>
                </a:solidFill>
              </a:rPr>
              <a:t>transfection.</a:t>
            </a:r>
          </a:p>
          <a:p>
            <a:r>
              <a:rPr lang="en-US" sz="2400" dirty="0"/>
              <a:t>If the DNA is from a lytic bacteriophage, transfection leads to virus production and can be measured by </a:t>
            </a:r>
            <a:r>
              <a:rPr lang="en-US" sz="2400" dirty="0">
                <a:solidFill>
                  <a:srgbClr val="FF0000"/>
                </a:solidFill>
              </a:rPr>
              <a:t>the standard phage plaque assay </a:t>
            </a:r>
            <a:r>
              <a:rPr lang="en-US" sz="2400" dirty="0"/>
              <a:t>. Transfection is useful for studying the mechanism of transformation and recombination because the small size of phage genomes allows for the isolation of a nearly homogeneous population of DNA molecules. By contrast, in conventional transformation, the transforming DNA is typically a random assortment of chromosomal DNA of various lengths, and this tends to complicate experiments designed to study the mechanism of transformation.</a:t>
            </a:r>
          </a:p>
        </p:txBody>
      </p:sp>
    </p:spTree>
    <p:extLst>
      <p:ext uri="{BB962C8B-B14F-4D97-AF65-F5344CB8AC3E}">
        <p14:creationId xmlns:p14="http://schemas.microsoft.com/office/powerpoint/2010/main" val="259997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ransduction in Bacterial Cells - Definition, Genetics and Steps">
            <a:extLst>
              <a:ext uri="{FF2B5EF4-FFF2-40B4-BE49-F238E27FC236}">
                <a16:creationId xmlns:a16="http://schemas.microsoft.com/office/drawing/2014/main" xmlns="" id="{285DBADE-6E99-947F-66A5-D89A1E9E46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438" y="0"/>
            <a:ext cx="67151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897471"/>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Droplet</Template>
  <TotalTime>81</TotalTime>
  <Words>1171</Words>
  <Application>Microsoft Office PowerPoint</Application>
  <PresentationFormat>Widescreen</PresentationFormat>
  <Paragraphs>21</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Tw Cen MT</vt:lpstr>
      <vt:lpstr>Droplet</vt:lpstr>
      <vt:lpstr>Microbial genetics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Microbial genetics</dc:title>
  <dc:creator>user</dc:creator>
  <cp:lastModifiedBy>Maher</cp:lastModifiedBy>
  <cp:revision>4</cp:revision>
  <dcterms:created xsi:type="dcterms:W3CDTF">2022-11-29T05:33:00Z</dcterms:created>
  <dcterms:modified xsi:type="dcterms:W3CDTF">2026-01-31T18:45:03Z</dcterms:modified>
</cp:coreProperties>
</file>