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9" r:id="rId5"/>
    <p:sldId id="260" r:id="rId6"/>
    <p:sldId id="261" r:id="rId7"/>
    <p:sldId id="262" r:id="rId8"/>
    <p:sldId id="263" r:id="rId9"/>
    <p:sldId id="264" r:id="rId10"/>
    <p:sldId id="265" r:id="rId11"/>
    <p:sldId id="266"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64737B-811E-47E3-8B35-4ADB13B4F473}"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404936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4737B-811E-47E3-8B35-4ADB13B4F473}"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328437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4737B-811E-47E3-8B35-4ADB13B4F473}"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97373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4737B-811E-47E3-8B35-4ADB13B4F473}"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38C3-D7AA-41DA-8D90-E184172BA823}"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793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4737B-811E-47E3-8B35-4ADB13B4F473}"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506037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64737B-811E-47E3-8B35-4ADB13B4F473}"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1701596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64737B-811E-47E3-8B35-4ADB13B4F473}"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1115099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4737B-811E-47E3-8B35-4ADB13B4F473}"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217147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4737B-811E-47E3-8B35-4ADB13B4F473}"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2225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4737B-811E-47E3-8B35-4ADB13B4F473}"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303406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4737B-811E-47E3-8B35-4ADB13B4F473}"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387656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64737B-811E-47E3-8B35-4ADB13B4F473}"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91684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64737B-811E-47E3-8B35-4ADB13B4F473}" type="datetimeFigureOut">
              <a:rPr lang="en-US" smtClean="0"/>
              <a:t>1/31/2026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284975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64737B-811E-47E3-8B35-4ADB13B4F473}"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117600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764737B-811E-47E3-8B35-4ADB13B4F473}" type="datetimeFigureOut">
              <a:rPr lang="en-US" smtClean="0"/>
              <a:t>1/31/2026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169697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4737B-811E-47E3-8B35-4ADB13B4F473}"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118877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4737B-811E-47E3-8B35-4ADB13B4F473}"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38C3-D7AA-41DA-8D90-E184172BA823}" type="slidenum">
              <a:rPr lang="en-US" smtClean="0"/>
              <a:t>‹#›</a:t>
            </a:fld>
            <a:endParaRPr lang="en-US"/>
          </a:p>
        </p:txBody>
      </p:sp>
    </p:spTree>
    <p:extLst>
      <p:ext uri="{BB962C8B-B14F-4D97-AF65-F5344CB8AC3E}">
        <p14:creationId xmlns:p14="http://schemas.microsoft.com/office/powerpoint/2010/main" val="3044405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764737B-811E-47E3-8B35-4ADB13B4F473}" type="datetimeFigureOut">
              <a:rPr lang="en-US" smtClean="0"/>
              <a:t>1/31/2026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96638C3-D7AA-41DA-8D90-E184172BA823}" type="slidenum">
              <a:rPr lang="en-US" smtClean="0"/>
              <a:t>‹#›</a:t>
            </a:fld>
            <a:endParaRPr lang="en-US"/>
          </a:p>
        </p:txBody>
      </p:sp>
    </p:spTree>
    <p:extLst>
      <p:ext uri="{BB962C8B-B14F-4D97-AF65-F5344CB8AC3E}">
        <p14:creationId xmlns:p14="http://schemas.microsoft.com/office/powerpoint/2010/main" val="3473827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F2ECE7-9A26-BB47-0C14-E0D1C2375AC4}"/>
              </a:ext>
            </a:extLst>
          </p:cNvPr>
          <p:cNvSpPr>
            <a:spLocks noGrp="1"/>
          </p:cNvSpPr>
          <p:nvPr>
            <p:ph type="ctrTitle"/>
          </p:nvPr>
        </p:nvSpPr>
        <p:spPr/>
        <p:txBody>
          <a:bodyPr/>
          <a:lstStyle/>
          <a:p>
            <a:r>
              <a:rPr lang="en-US" dirty="0"/>
              <a:t>Microbial genetics </a:t>
            </a:r>
          </a:p>
        </p:txBody>
      </p:sp>
      <p:sp>
        <p:nvSpPr>
          <p:cNvPr id="3" name="Subtitle 2">
            <a:extLst>
              <a:ext uri="{FF2B5EF4-FFF2-40B4-BE49-F238E27FC236}">
                <a16:creationId xmlns:a16="http://schemas.microsoft.com/office/drawing/2014/main" xmlns="" id="{11706016-32FF-3ADE-6FE5-8EA8BB2DE44F}"/>
              </a:ext>
            </a:extLst>
          </p:cNvPr>
          <p:cNvSpPr>
            <a:spLocks noGrp="1"/>
          </p:cNvSpPr>
          <p:nvPr>
            <p:ph type="subTitle" idx="1"/>
          </p:nvPr>
        </p:nvSpPr>
        <p:spPr/>
        <p:txBody>
          <a:bodyPr/>
          <a:lstStyle/>
          <a:p>
            <a:r>
              <a:rPr lang="en-US" dirty="0"/>
              <a:t>Grade three </a:t>
            </a:r>
            <a:r>
              <a:rPr lang="en-US" dirty="0" err="1"/>
              <a:t>lec</a:t>
            </a:r>
            <a:r>
              <a:rPr lang="en-US" dirty="0"/>
              <a:t>. 6</a:t>
            </a:r>
          </a:p>
        </p:txBody>
      </p:sp>
    </p:spTree>
    <p:extLst>
      <p:ext uri="{BB962C8B-B14F-4D97-AF65-F5344CB8AC3E}">
        <p14:creationId xmlns:p14="http://schemas.microsoft.com/office/powerpoint/2010/main" val="2582700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604E29F-B071-6D40-2665-79DE851B54E1}"/>
              </a:ext>
            </a:extLst>
          </p:cNvPr>
          <p:cNvSpPr txBox="1"/>
          <p:nvPr/>
        </p:nvSpPr>
        <p:spPr>
          <a:xfrm>
            <a:off x="275207" y="124287"/>
            <a:ext cx="11594237" cy="4524315"/>
          </a:xfrm>
          <a:prstGeom prst="rect">
            <a:avLst/>
          </a:prstGeom>
          <a:noFill/>
        </p:spPr>
        <p:txBody>
          <a:bodyPr wrap="square">
            <a:spAutoFit/>
          </a:bodyPr>
          <a:lstStyle/>
          <a:p>
            <a:r>
              <a:rPr lang="en-US" sz="2400" b="1" dirty="0">
                <a:solidFill>
                  <a:srgbClr val="FF0000"/>
                </a:solidFill>
              </a:rPr>
              <a:t>Mobilization and chromosomal transfer</a:t>
            </a:r>
          </a:p>
          <a:p>
            <a:r>
              <a:rPr lang="en-US" sz="2400" dirty="0"/>
              <a:t>Not all plasmids are capable of achieving this transfer to another cell unaided; those that can are known as conjugative plasmids. In some cases a conjugative plasmid is able to promote the transfer of (mobilize) a second otherwise nonconjugative plasmid from the same donor cell. This does not happen by chance and not all non-conjugative plasmids can be mobilized.</a:t>
            </a:r>
          </a:p>
          <a:p>
            <a:r>
              <a:rPr lang="en-US" sz="2400" dirty="0"/>
              <a:t>In order to understand mobilization the plasmid </a:t>
            </a:r>
            <a:r>
              <a:rPr lang="en-US" sz="2400" dirty="0" err="1"/>
              <a:t>ColEI</a:t>
            </a:r>
            <a:r>
              <a:rPr lang="en-US" sz="2400" dirty="0"/>
              <a:t> can be taken as an example . Mobilization involves the </a:t>
            </a:r>
            <a:r>
              <a:rPr lang="en-US" sz="2400" b="1" dirty="0">
                <a:solidFill>
                  <a:srgbClr val="FF0000"/>
                </a:solidFill>
              </a:rPr>
              <a:t>mob gene</a:t>
            </a:r>
            <a:r>
              <a:rPr lang="en-US" sz="2400" dirty="0"/>
              <a:t>, which encodes a specific </a:t>
            </a:r>
            <a:r>
              <a:rPr lang="en-US" sz="2400" b="1" dirty="0">
                <a:solidFill>
                  <a:srgbClr val="FF0000"/>
                </a:solidFill>
              </a:rPr>
              <a:t>nuclease</a:t>
            </a:r>
            <a:r>
              <a:rPr lang="en-US" sz="2400" dirty="0"/>
              <a:t>, and the </a:t>
            </a:r>
            <a:r>
              <a:rPr lang="en-US" sz="2400" dirty="0" err="1"/>
              <a:t>bom</a:t>
            </a:r>
            <a:r>
              <a:rPr lang="en-US" sz="2400" dirty="0"/>
              <a:t> site (¼oriT, the origin of transfer), where the Mob nuclease makes a nick in the DNA. ColE1 has the genes needed for DNA transfer but it does not carry the genes required for mating-pair formation. The presence of another (conjugative) plasmid enables the donor to form mating pairs with the recipient cell and ColE1 can then use its own machinery to carry out the DNA transfer.</a:t>
            </a:r>
          </a:p>
        </p:txBody>
      </p:sp>
    </p:spTree>
    <p:extLst>
      <p:ext uri="{BB962C8B-B14F-4D97-AF65-F5344CB8AC3E}">
        <p14:creationId xmlns:p14="http://schemas.microsoft.com/office/powerpoint/2010/main" val="1132875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606FFD4-2664-1341-5562-50CA25F7908E}"/>
              </a:ext>
            </a:extLst>
          </p:cNvPr>
          <p:cNvSpPr txBox="1"/>
          <p:nvPr/>
        </p:nvSpPr>
        <p:spPr>
          <a:xfrm>
            <a:off x="337351" y="239697"/>
            <a:ext cx="11656381" cy="6001643"/>
          </a:xfrm>
          <a:prstGeom prst="rect">
            <a:avLst/>
          </a:prstGeom>
          <a:noFill/>
        </p:spPr>
        <p:txBody>
          <a:bodyPr wrap="square">
            <a:spAutoFit/>
          </a:bodyPr>
          <a:lstStyle/>
          <a:p>
            <a:r>
              <a:rPr lang="en-US" sz="2400" dirty="0"/>
              <a:t>Some plasmids which can be mobilized </a:t>
            </a:r>
            <a:r>
              <a:rPr lang="en-US" sz="2400" dirty="0">
                <a:solidFill>
                  <a:srgbClr val="FF0000"/>
                </a:solidFill>
              </a:rPr>
              <a:t>do not carry a mob gene</a:t>
            </a:r>
            <a:r>
              <a:rPr lang="en-US" sz="2400" dirty="0"/>
              <a:t>. Mobilization then depends on the ability of the Mob nuclease of the conjugative plasmid to recognize the </a:t>
            </a:r>
            <a:r>
              <a:rPr lang="en-US" sz="2400" dirty="0" err="1"/>
              <a:t>bom</a:t>
            </a:r>
            <a:r>
              <a:rPr lang="en-US" sz="2400" dirty="0"/>
              <a:t> site on the plasmid to be mobilized. This only works if the two plasmids are closely related. On the other hand, the </a:t>
            </a:r>
            <a:r>
              <a:rPr lang="en-US" sz="2400" dirty="0" err="1"/>
              <a:t>bom</a:t>
            </a:r>
            <a:r>
              <a:rPr lang="en-US" sz="2400" dirty="0"/>
              <a:t> site is essential for mobilization. This is an important factor in genetic modification as removal of the </a:t>
            </a:r>
            <a:r>
              <a:rPr lang="en-US" sz="2400" dirty="0" err="1"/>
              <a:t>bom</a:t>
            </a:r>
            <a:r>
              <a:rPr lang="en-US" sz="2400" dirty="0"/>
              <a:t> site from a plasmid vector ensures that the modified plasmids cannot be transferred to other bacterial strains . In most cases, the DNA that is transferred from the donor to the recipient</a:t>
            </a:r>
          </a:p>
          <a:p>
            <a:r>
              <a:rPr lang="en-US" sz="2400" dirty="0"/>
              <a:t>consists merely of a copy of the plasmid. However, some types of plasmids can also promote transfer of chromosomal DNA. The first of these to be discovered, and the best known, is the F (fertility) plasmid of E. coli, but similar systems exist in other species, notably Pseudomonas aeruginosa. However, in many cases chromosomal transfer occurs without any stable association with the plasmid, possibly by a mechanism analogous to mobilization of a non-conjugative plasmid.</a:t>
            </a:r>
          </a:p>
          <a:p>
            <a:r>
              <a:rPr lang="en-US" sz="2400" dirty="0"/>
              <a:t>When a plasmid is transferred from one cell to another by conjugation, the complete plasmid is transferred. </a:t>
            </a:r>
          </a:p>
          <a:p>
            <a:endParaRPr lang="en-US" sz="2400" dirty="0"/>
          </a:p>
        </p:txBody>
      </p:sp>
    </p:spTree>
    <p:extLst>
      <p:ext uri="{BB962C8B-B14F-4D97-AF65-F5344CB8AC3E}">
        <p14:creationId xmlns:p14="http://schemas.microsoft.com/office/powerpoint/2010/main" val="864409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A8F30CF-CC1A-2DE9-FE33-C3EB2830533F}"/>
              </a:ext>
            </a:extLst>
          </p:cNvPr>
          <p:cNvSpPr txBox="1"/>
          <p:nvPr/>
        </p:nvSpPr>
        <p:spPr>
          <a:xfrm>
            <a:off x="426128" y="221942"/>
            <a:ext cx="11354540" cy="6370975"/>
          </a:xfrm>
          <a:prstGeom prst="rect">
            <a:avLst/>
          </a:prstGeom>
          <a:noFill/>
        </p:spPr>
        <p:txBody>
          <a:bodyPr wrap="square">
            <a:spAutoFit/>
          </a:bodyPr>
          <a:lstStyle/>
          <a:p>
            <a:r>
              <a:rPr lang="en-US" sz="2400" dirty="0"/>
              <a:t> In contrast, chromosomal transfer does not involve a complete intact copy of the chromosome. One reason for this is the </a:t>
            </a:r>
            <a:r>
              <a:rPr lang="en-US" sz="2400" b="1" dirty="0">
                <a:solidFill>
                  <a:srgbClr val="FF0000"/>
                </a:solidFill>
              </a:rPr>
              <a:t>time required for transfer</a:t>
            </a:r>
            <a:r>
              <a:rPr lang="en-US" sz="2400" dirty="0"/>
              <a:t>. The process is less efficient than normal DNA replication and transfer of the whole chromosome would take about 100 min (in E. coli). The mating pair very rarely remains together this long. In contrast, a plasmid of say 40 kb is equivalent to 1 percent of the length of the chromosome, thus the transfer of the plasmid would be expected to be completed in 1 min.  </a:t>
            </a:r>
          </a:p>
          <a:p>
            <a:r>
              <a:rPr lang="en-US" sz="2400" dirty="0"/>
              <a:t>.DNA synthesis by the rolling circle mechanism replaces the transferred strand in the donor, while the complementary DNA strand is made in the recipient. Therefore, at the end of the process, both donor and recipient possess completely formed plasmids. For transfer of the F plasmid then, an F-containing cell, which is designated F+, can mate with a cell lacking the plasmid, designated F-, to yield two F+ cells. The F plasmid is an </a:t>
            </a:r>
            <a:r>
              <a:rPr lang="en-US" sz="2400" dirty="0" err="1"/>
              <a:t>episome</a:t>
            </a:r>
            <a:r>
              <a:rPr lang="en-US" sz="2400" dirty="0"/>
              <a:t>, a plasmid that can integrate into the host chromosome . When the F plasmid is integrated into the chromosome, the chromosome becomes mobilized and can lead to transfer of chromosomal genes. Following genetic recombination between donor and recipient, lateral</a:t>
            </a:r>
          </a:p>
          <a:p>
            <a:r>
              <a:rPr lang="en-US" sz="2400" dirty="0"/>
              <a:t>gene transfer by this mechanism can be very extensive. Cells possessing an unintegrated F plasmid are called </a:t>
            </a:r>
            <a:r>
              <a:rPr lang="en-US" sz="2400" b="1" dirty="0">
                <a:solidFill>
                  <a:srgbClr val="FF0000"/>
                </a:solidFill>
              </a:rPr>
              <a:t>F+. </a:t>
            </a:r>
            <a:r>
              <a:rPr lang="en-US" sz="2400" dirty="0"/>
              <a:t>Those that have a chromosome-integrated F plasmid are called </a:t>
            </a:r>
            <a:r>
              <a:rPr lang="en-US" sz="2400" b="1" dirty="0" err="1">
                <a:solidFill>
                  <a:srgbClr val="FF0000"/>
                </a:solidFill>
              </a:rPr>
              <a:t>Hfr</a:t>
            </a:r>
            <a:r>
              <a:rPr lang="en-US" sz="2400" b="1" dirty="0">
                <a:solidFill>
                  <a:srgbClr val="FF0000"/>
                </a:solidFill>
              </a:rPr>
              <a:t> (for high frequency of recombination).</a:t>
            </a:r>
          </a:p>
        </p:txBody>
      </p:sp>
    </p:spTree>
    <p:extLst>
      <p:ext uri="{BB962C8B-B14F-4D97-AF65-F5344CB8AC3E}">
        <p14:creationId xmlns:p14="http://schemas.microsoft.com/office/powerpoint/2010/main" val="151099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198EDCC-357D-3224-56D9-79D600818447}"/>
              </a:ext>
            </a:extLst>
          </p:cNvPr>
          <p:cNvPicPr>
            <a:picLocks noChangeAspect="1"/>
          </p:cNvPicPr>
          <p:nvPr/>
        </p:nvPicPr>
        <p:blipFill>
          <a:blip r:embed="rId2"/>
          <a:stretch>
            <a:fillRect/>
          </a:stretch>
        </p:blipFill>
        <p:spPr>
          <a:xfrm>
            <a:off x="1661603" y="242538"/>
            <a:ext cx="8868793" cy="6372923"/>
          </a:xfrm>
          <a:prstGeom prst="rect">
            <a:avLst/>
          </a:prstGeom>
        </p:spPr>
      </p:pic>
    </p:spTree>
    <p:extLst>
      <p:ext uri="{BB962C8B-B14F-4D97-AF65-F5344CB8AC3E}">
        <p14:creationId xmlns:p14="http://schemas.microsoft.com/office/powerpoint/2010/main" val="110715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F7F490-3D24-9B92-F1B4-95877005F397}"/>
              </a:ext>
            </a:extLst>
          </p:cNvPr>
          <p:cNvSpPr txBox="1"/>
          <p:nvPr/>
        </p:nvSpPr>
        <p:spPr>
          <a:xfrm>
            <a:off x="0" y="0"/>
            <a:ext cx="6667130" cy="6370975"/>
          </a:xfrm>
          <a:prstGeom prst="rect">
            <a:avLst/>
          </a:prstGeom>
          <a:noFill/>
        </p:spPr>
        <p:txBody>
          <a:bodyPr wrap="square">
            <a:spAutoFit/>
          </a:bodyPr>
          <a:lstStyle/>
          <a:p>
            <a:r>
              <a:rPr lang="en-US" sz="2400" b="1" dirty="0">
                <a:solidFill>
                  <a:srgbClr val="FF0000"/>
                </a:solidFill>
              </a:rPr>
              <a:t>Horizontal gene transfer </a:t>
            </a:r>
            <a:r>
              <a:rPr lang="en-US" sz="2400" dirty="0"/>
              <a:t>, the transmission of DNA  between different genomes , occur between different species. Acquisition of DNA through horizontal gene transfer is distinguished from the transmission of genetic material from parents to offspring during reproduction, which is known as </a:t>
            </a:r>
            <a:r>
              <a:rPr lang="en-US" sz="2400" b="1" dirty="0">
                <a:solidFill>
                  <a:srgbClr val="FF0000"/>
                </a:solidFill>
              </a:rPr>
              <a:t>vertical gene transfer</a:t>
            </a:r>
            <a:r>
              <a:rPr lang="en-US" sz="2400" dirty="0"/>
              <a:t>. Horizontal gene transfer is made possible in large part by the existence of mobile genetic elements, such as plasmids (extrachromosomal genetic material ), transposons (“jumping genes”), and bacteria-infecting viruses (bacteriophages). These elements are transferred between organisms through different mechanisms, which in prokaryotes include </a:t>
            </a:r>
            <a:r>
              <a:rPr lang="en-US" sz="2400" b="1" dirty="0">
                <a:solidFill>
                  <a:srgbClr val="FF0000"/>
                </a:solidFill>
              </a:rPr>
              <a:t>transformation, conjugation, </a:t>
            </a:r>
            <a:r>
              <a:rPr lang="en-US" sz="2400" dirty="0"/>
              <a:t>and</a:t>
            </a:r>
            <a:r>
              <a:rPr lang="en-US" sz="2400" b="1" dirty="0">
                <a:solidFill>
                  <a:srgbClr val="FF0000"/>
                </a:solidFill>
              </a:rPr>
              <a:t> transduction</a:t>
            </a:r>
            <a:r>
              <a:rPr lang="en-US" sz="2400" dirty="0"/>
              <a:t>. In transformation, prokaryotes take up free fragments of DNA, often in the form of plasmids, found in their environment</a:t>
            </a:r>
          </a:p>
        </p:txBody>
      </p:sp>
      <p:pic>
        <p:nvPicPr>
          <p:cNvPr id="5" name="Picture 4">
            <a:extLst>
              <a:ext uri="{FF2B5EF4-FFF2-40B4-BE49-F238E27FC236}">
                <a16:creationId xmlns:a16="http://schemas.microsoft.com/office/drawing/2014/main" xmlns="" id="{348A1C45-6759-EE04-058A-D0B1B1835DA9}"/>
              </a:ext>
            </a:extLst>
          </p:cNvPr>
          <p:cNvPicPr>
            <a:picLocks noChangeAspect="1"/>
          </p:cNvPicPr>
          <p:nvPr/>
        </p:nvPicPr>
        <p:blipFill>
          <a:blip r:embed="rId2"/>
          <a:stretch>
            <a:fillRect/>
          </a:stretch>
        </p:blipFill>
        <p:spPr>
          <a:xfrm>
            <a:off x="6800295" y="117693"/>
            <a:ext cx="5231906" cy="6622613"/>
          </a:xfrm>
          <a:prstGeom prst="rect">
            <a:avLst/>
          </a:prstGeom>
        </p:spPr>
      </p:pic>
    </p:spTree>
    <p:extLst>
      <p:ext uri="{BB962C8B-B14F-4D97-AF65-F5344CB8AC3E}">
        <p14:creationId xmlns:p14="http://schemas.microsoft.com/office/powerpoint/2010/main" val="359380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B473AD7-2237-8EB7-D422-66FDE203F875}"/>
              </a:ext>
            </a:extLst>
          </p:cNvPr>
          <p:cNvSpPr txBox="1"/>
          <p:nvPr/>
        </p:nvSpPr>
        <p:spPr>
          <a:xfrm>
            <a:off x="870012" y="461639"/>
            <a:ext cx="5885895" cy="6370975"/>
          </a:xfrm>
          <a:prstGeom prst="rect">
            <a:avLst/>
          </a:prstGeom>
          <a:noFill/>
        </p:spPr>
        <p:txBody>
          <a:bodyPr wrap="square">
            <a:spAutoFit/>
          </a:bodyPr>
          <a:lstStyle/>
          <a:p>
            <a:r>
              <a:rPr lang="en-US" sz="2400" dirty="0"/>
              <a:t> </a:t>
            </a:r>
            <a:r>
              <a:rPr lang="en-US" sz="2400" b="1" dirty="0">
                <a:solidFill>
                  <a:srgbClr val="FF0000"/>
                </a:solidFill>
              </a:rPr>
              <a:t>In conjugation</a:t>
            </a:r>
            <a:r>
              <a:rPr lang="en-US" sz="2400" dirty="0"/>
              <a:t>, genetic material is exchanged during a temporary union between two cells, which may entail the transfer of a plasmid or transposon. </a:t>
            </a:r>
            <a:r>
              <a:rPr lang="en-US" sz="2400" b="1" dirty="0">
                <a:solidFill>
                  <a:srgbClr val="FF0000"/>
                </a:solidFill>
              </a:rPr>
              <a:t>In transduction</a:t>
            </a:r>
            <a:r>
              <a:rPr lang="en-US" sz="2400" dirty="0"/>
              <a:t>, DNA is transmitted from one cell to another via a bacteriophage. In horizontal gene transfer, newly acquired DNA is incorporated into the genome of the recipient through either recombination or insertion. Recombination essentially is the regrouping of genes, such that native and foreign (new) DNA segments that are homologous are edited and combined. Insertion occurs when the foreign DNA introduced into a cell shares no homology with existing DNA. In this case, the new genetic material is embedded between existing genes in the recipient’s genome</a:t>
            </a:r>
          </a:p>
        </p:txBody>
      </p:sp>
      <p:pic>
        <p:nvPicPr>
          <p:cNvPr id="6" name="Picture 5">
            <a:extLst>
              <a:ext uri="{FF2B5EF4-FFF2-40B4-BE49-F238E27FC236}">
                <a16:creationId xmlns:a16="http://schemas.microsoft.com/office/drawing/2014/main" xmlns="" id="{F208D444-4666-C239-DD05-2E13CC9741F1}"/>
              </a:ext>
            </a:extLst>
          </p:cNvPr>
          <p:cNvPicPr>
            <a:picLocks noChangeAspect="1"/>
          </p:cNvPicPr>
          <p:nvPr/>
        </p:nvPicPr>
        <p:blipFill>
          <a:blip r:embed="rId2"/>
          <a:stretch>
            <a:fillRect/>
          </a:stretch>
        </p:blipFill>
        <p:spPr>
          <a:xfrm>
            <a:off x="7208668" y="-25386"/>
            <a:ext cx="4909351" cy="6858000"/>
          </a:xfrm>
          <a:prstGeom prst="rect">
            <a:avLst/>
          </a:prstGeom>
        </p:spPr>
      </p:pic>
    </p:spTree>
    <p:extLst>
      <p:ext uri="{BB962C8B-B14F-4D97-AF65-F5344CB8AC3E}">
        <p14:creationId xmlns:p14="http://schemas.microsoft.com/office/powerpoint/2010/main" val="89934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6DFC7C8-B904-8578-58AF-2E5171DF4F69}"/>
              </a:ext>
            </a:extLst>
          </p:cNvPr>
          <p:cNvSpPr txBox="1"/>
          <p:nvPr/>
        </p:nvSpPr>
        <p:spPr>
          <a:xfrm>
            <a:off x="346229" y="239697"/>
            <a:ext cx="10910656" cy="4154984"/>
          </a:xfrm>
          <a:prstGeom prst="rect">
            <a:avLst/>
          </a:prstGeom>
          <a:noFill/>
        </p:spPr>
        <p:txBody>
          <a:bodyPr wrap="square">
            <a:spAutoFit/>
          </a:bodyPr>
          <a:lstStyle/>
          <a:p>
            <a:r>
              <a:rPr lang="en-US" sz="2400" b="1" dirty="0">
                <a:solidFill>
                  <a:srgbClr val="FF0000"/>
                </a:solidFill>
              </a:rPr>
              <a:t>1. Conjugation</a:t>
            </a:r>
          </a:p>
          <a:p>
            <a:r>
              <a:rPr lang="en-US" sz="2400" dirty="0"/>
              <a:t>Bacterial conjugation is the transfer of genetic material between bacterial cells by direct cell-to-cell contact or by a bridge-like connection between two cells. Discovered in 1946 by Joshua Lederberg and Edward Tatum.</a:t>
            </a:r>
          </a:p>
          <a:p>
            <a:r>
              <a:rPr lang="en-US" sz="2400" dirty="0"/>
              <a:t>In most cases, this involves the transfer of </a:t>
            </a:r>
            <a:r>
              <a:rPr lang="en-US" sz="2400" b="1" dirty="0">
                <a:solidFill>
                  <a:srgbClr val="FF0000"/>
                </a:solidFill>
              </a:rPr>
              <a:t>plasmid DNA</a:t>
            </a:r>
            <a:r>
              <a:rPr lang="en-US" sz="2400" dirty="0"/>
              <a:t>, although with some organisms chromosomal transfer can also occur. As with other modes of gene transfer in bacteria.</a:t>
            </a:r>
          </a:p>
          <a:p>
            <a:r>
              <a:rPr lang="en-US" sz="2400" dirty="0"/>
              <a:t>In the simplest of cases, conjugation is achieved in the laboratory by mixing the two strains together and after a period of incubation to allow conjugation to occur, plating the mixture onto a medium that does not allow either parent to grow, but on which a transconjugant that contains genes from both parents will grow. Plasmid transfer can be readily detected even if only, say, 1 in 106 recipients have received a copy of it.</a:t>
            </a:r>
          </a:p>
        </p:txBody>
      </p:sp>
    </p:spTree>
    <p:extLst>
      <p:ext uri="{BB962C8B-B14F-4D97-AF65-F5344CB8AC3E}">
        <p14:creationId xmlns:p14="http://schemas.microsoft.com/office/powerpoint/2010/main" val="353853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0C800A-9BC5-9B1D-E81E-362D1EF4490E}"/>
              </a:ext>
            </a:extLst>
          </p:cNvPr>
          <p:cNvSpPr txBox="1"/>
          <p:nvPr/>
        </p:nvSpPr>
        <p:spPr>
          <a:xfrm>
            <a:off x="142042" y="266330"/>
            <a:ext cx="12049957" cy="6001643"/>
          </a:xfrm>
          <a:prstGeom prst="rect">
            <a:avLst/>
          </a:prstGeom>
          <a:noFill/>
        </p:spPr>
        <p:txBody>
          <a:bodyPr wrap="square">
            <a:spAutoFit/>
          </a:bodyPr>
          <a:lstStyle/>
          <a:p>
            <a:r>
              <a:rPr lang="en-US" sz="2400" dirty="0"/>
              <a:t>Conjugation is most easily demonstrated amongst members </a:t>
            </a:r>
          </a:p>
          <a:p>
            <a:r>
              <a:rPr lang="en-US" sz="2400" dirty="0"/>
              <a:t>of the Enterobacteriaceae and other Gram-negative bacteria </a:t>
            </a:r>
          </a:p>
          <a:p>
            <a:r>
              <a:rPr lang="en-US" sz="2400" dirty="0"/>
              <a:t>(such as </a:t>
            </a:r>
            <a:r>
              <a:rPr lang="en-US" sz="2400" dirty="0" err="1"/>
              <a:t>Vibrios</a:t>
            </a:r>
            <a:r>
              <a:rPr lang="en-US" sz="2400" dirty="0"/>
              <a:t> and Pseudomonads). Several genera </a:t>
            </a:r>
          </a:p>
          <a:p>
            <a:r>
              <a:rPr lang="en-US" sz="2400" dirty="0"/>
              <a:t>of Gram-positive bacteria possess reasonably </a:t>
            </a:r>
          </a:p>
          <a:p>
            <a:r>
              <a:rPr lang="en-US" sz="2400" dirty="0"/>
              <a:t>well-characterized conjugation systems; these include </a:t>
            </a:r>
          </a:p>
          <a:p>
            <a:r>
              <a:rPr lang="en-US" sz="2400" dirty="0"/>
              <a:t>Streptomyces species, which are commercially important </a:t>
            </a:r>
          </a:p>
          <a:p>
            <a:r>
              <a:rPr lang="en-US" sz="2400" dirty="0"/>
              <a:t>as the major producers of antibiotics, the lactic streptococci, </a:t>
            </a:r>
          </a:p>
          <a:p>
            <a:r>
              <a:rPr lang="en-US" sz="2400" dirty="0"/>
              <a:t>which are also commercially important because of their </a:t>
            </a:r>
          </a:p>
          <a:p>
            <a:r>
              <a:rPr lang="en-US" sz="2400" dirty="0"/>
              <a:t>application to various aspects of the dairy products industry, and medically important bacteria such as Enterococcus  faecalis .</a:t>
            </a:r>
          </a:p>
          <a:p>
            <a:r>
              <a:rPr lang="en-US" sz="2400" dirty="0"/>
              <a:t>The most obvious significance of conjugation is that it enables the transmission of plasmids from one strain to another. Since conjugation is not necessarily confined to members of the same species, this provides a route for genetic information to flow across wide taxonomic boundaries. One practical consequence is that plasmids that are present in the normal gut flora can be transmitted to infecting pathogens, which then become resistant to a range of different antibiotics.</a:t>
            </a:r>
          </a:p>
          <a:p>
            <a:endParaRPr lang="en-US" sz="2400" dirty="0"/>
          </a:p>
        </p:txBody>
      </p:sp>
      <p:pic>
        <p:nvPicPr>
          <p:cNvPr id="4" name="Picture 3">
            <a:extLst>
              <a:ext uri="{FF2B5EF4-FFF2-40B4-BE49-F238E27FC236}">
                <a16:creationId xmlns:a16="http://schemas.microsoft.com/office/drawing/2014/main" xmlns="" id="{72973113-5BE1-834F-D583-E6B811E81A80}"/>
              </a:ext>
            </a:extLst>
          </p:cNvPr>
          <p:cNvPicPr>
            <a:picLocks noChangeAspect="1"/>
          </p:cNvPicPr>
          <p:nvPr/>
        </p:nvPicPr>
        <p:blipFill>
          <a:blip r:embed="rId2"/>
          <a:stretch>
            <a:fillRect/>
          </a:stretch>
        </p:blipFill>
        <p:spPr>
          <a:xfrm>
            <a:off x="7921153" y="62144"/>
            <a:ext cx="3988527" cy="3187449"/>
          </a:xfrm>
          <a:prstGeom prst="rect">
            <a:avLst/>
          </a:prstGeom>
        </p:spPr>
      </p:pic>
    </p:spTree>
    <p:extLst>
      <p:ext uri="{BB962C8B-B14F-4D97-AF65-F5344CB8AC3E}">
        <p14:creationId xmlns:p14="http://schemas.microsoft.com/office/powerpoint/2010/main" val="417250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0804C61-9E2A-4089-C9AE-D708C2907F7B}"/>
              </a:ext>
            </a:extLst>
          </p:cNvPr>
          <p:cNvSpPr txBox="1"/>
          <p:nvPr/>
        </p:nvSpPr>
        <p:spPr>
          <a:xfrm>
            <a:off x="257453" y="124288"/>
            <a:ext cx="11798424" cy="6861174"/>
          </a:xfrm>
          <a:prstGeom prst="rect">
            <a:avLst/>
          </a:prstGeom>
          <a:noFill/>
        </p:spPr>
        <p:txBody>
          <a:bodyPr wrap="square">
            <a:spAutoFit/>
          </a:bodyPr>
          <a:lstStyle/>
          <a:p>
            <a:pPr marL="0" marR="0" algn="just">
              <a:lnSpc>
                <a:spcPct val="115000"/>
              </a:lnSpc>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F plasmid</a:t>
            </a:r>
            <a:endParaRPr lang="en-US" sz="2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The F plasmid was originally discovered during attempts to demonstrate genetic exchange in </a:t>
            </a:r>
            <a:r>
              <a:rPr lang="en-US" sz="2400" i="1" dirty="0">
                <a:effectLst/>
                <a:latin typeface="Times New Roman" panose="02020603050405020304" pitchFamily="18" charset="0"/>
                <a:ea typeface="Times New Roman" panose="02020603050405020304" pitchFamily="18" charset="0"/>
                <a:cs typeface="Arial" panose="020B0604020202020204" pitchFamily="34" charset="0"/>
              </a:rPr>
              <a:t>E. coli</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by mixed culture of two auxotrophic strains, so that plating onto minimal medium would only permit recombinants to grow. It was shown quite early on that the recombinants were all derived from one of the parental strains and that a one-way transfer of information was therefore involved, from the </a:t>
            </a: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donor (‘male’)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to the </a:t>
            </a: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recipient (‘female’).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The donor strains carry the F plasmid (F</a:t>
            </a:r>
            <a:r>
              <a:rPr lang="ar-SA" sz="24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while the recipients are </a:t>
            </a: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F</a:t>
            </a:r>
            <a:r>
              <a:rPr lang="en-US" sz="2400" b="1" baseline="30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One feature of this system which must have seemed curious at the time is that co-cultivation of an F</a:t>
            </a:r>
            <a:r>
              <a:rPr lang="ar-SA" sz="24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and an F </a:t>
            </a:r>
            <a:r>
              <a:rPr lang="en-US" sz="2400" baseline="30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strain resulted in the ‘females’ being converted into ‘males’. This is due to the transmission of the F plasmid itself which occurs at a high frequency, in contrast to the transfer of chromosomal markers which is very inefficient with an F</a:t>
            </a:r>
            <a:r>
              <a:rPr lang="ar-SA" sz="24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donor.</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since transfer does not start from a defined point on the chromosome. The combination of the partial transfer of chromosomal DNA with the ordered transfer of genes made conjugation an </a:t>
            </a:r>
            <a:r>
              <a:rPr lang="en-US" sz="2400" b="1" dirty="0">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important tool in the mapping of bacterial chromosomes</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Integration and excision of F: formation of F plasmids Integration of the F plasmid occurs by recombination between a sequence on the plasmid and a chromosomal site.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6164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C6D267F-8654-FC64-3BB4-7DFB4406B55C}"/>
              </a:ext>
            </a:extLst>
          </p:cNvPr>
          <p:cNvSpPr txBox="1"/>
          <p:nvPr/>
        </p:nvSpPr>
        <p:spPr>
          <a:xfrm>
            <a:off x="614778" y="934068"/>
            <a:ext cx="6094520" cy="4524315"/>
          </a:xfrm>
          <a:prstGeom prst="rect">
            <a:avLst/>
          </a:prstGeom>
          <a:noFill/>
        </p:spPr>
        <p:txBody>
          <a:bodyPr wrap="square">
            <a:spAutoFit/>
          </a:bodyPr>
          <a:lstStyle/>
          <a:p>
            <a:r>
              <a:rPr lang="en-US" sz="2400" dirty="0"/>
              <a:t>The lac operon has therefore become incorporated into the plasmid (at the same time generating a deletion in the chromosome) and will be transferred with the plasmid to a recipient strain. This is one mechanism where by</a:t>
            </a:r>
          </a:p>
          <a:p>
            <a:r>
              <a:rPr lang="en-US" sz="2400" dirty="0"/>
              <a:t>a plasmid can acquire additional genes from a bacterial chromosome and transfer them to another strain or species.</a:t>
            </a:r>
          </a:p>
          <a:p>
            <a:r>
              <a:rPr lang="en-US" sz="2400" dirty="0"/>
              <a:t>Before the advent of gene cloning, F plasmids were useful in a number of ways, </a:t>
            </a:r>
            <a:r>
              <a:rPr lang="en-US" sz="2400" b="1" dirty="0">
                <a:solidFill>
                  <a:srgbClr val="FFFF00"/>
                </a:solidFill>
              </a:rPr>
              <a:t>including the isolation of specific genes and their transfer to other host strains.</a:t>
            </a:r>
          </a:p>
        </p:txBody>
      </p:sp>
      <p:pic>
        <p:nvPicPr>
          <p:cNvPr id="4" name="Picture 3">
            <a:extLst>
              <a:ext uri="{FF2B5EF4-FFF2-40B4-BE49-F238E27FC236}">
                <a16:creationId xmlns:a16="http://schemas.microsoft.com/office/drawing/2014/main" xmlns="" id="{1A661666-B546-42FD-B676-5D4C36F43E8B}"/>
              </a:ext>
            </a:extLst>
          </p:cNvPr>
          <p:cNvPicPr/>
          <p:nvPr/>
        </p:nvPicPr>
        <p:blipFill>
          <a:blip r:embed="rId2">
            <a:duotone>
              <a:prstClr val="black"/>
              <a:schemeClr val="accent5">
                <a:tint val="45000"/>
                <a:satMod val="400000"/>
              </a:schemeClr>
            </a:duotone>
          </a:blip>
          <a:srcRect/>
          <a:stretch>
            <a:fillRect/>
          </a:stretch>
        </p:blipFill>
        <p:spPr bwMode="auto">
          <a:xfrm>
            <a:off x="6986726" y="934068"/>
            <a:ext cx="4512816" cy="4410289"/>
          </a:xfrm>
          <a:prstGeom prst="rect">
            <a:avLst/>
          </a:prstGeom>
          <a:noFill/>
          <a:ln w="9525">
            <a:noFill/>
            <a:miter lim="800000"/>
            <a:headEnd/>
            <a:tailEnd/>
          </a:ln>
        </p:spPr>
      </p:pic>
    </p:spTree>
    <p:extLst>
      <p:ext uri="{BB962C8B-B14F-4D97-AF65-F5344CB8AC3E}">
        <p14:creationId xmlns:p14="http://schemas.microsoft.com/office/powerpoint/2010/main" val="78760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198B680-26E4-D12E-DB97-18B0613EC71F}"/>
              </a:ext>
            </a:extLst>
          </p:cNvPr>
          <p:cNvSpPr txBox="1"/>
          <p:nvPr/>
        </p:nvSpPr>
        <p:spPr>
          <a:xfrm>
            <a:off x="310717" y="204186"/>
            <a:ext cx="11434439" cy="4893647"/>
          </a:xfrm>
          <a:prstGeom prst="rect">
            <a:avLst/>
          </a:prstGeom>
          <a:noFill/>
        </p:spPr>
        <p:txBody>
          <a:bodyPr wrap="square">
            <a:spAutoFit/>
          </a:bodyPr>
          <a:lstStyle/>
          <a:p>
            <a:r>
              <a:rPr lang="en-US" sz="2400" b="1" dirty="0">
                <a:solidFill>
                  <a:srgbClr val="FF0000"/>
                </a:solidFill>
              </a:rPr>
              <a:t>Mechanism of conjugation</a:t>
            </a:r>
          </a:p>
          <a:p>
            <a:r>
              <a:rPr lang="en-US" sz="2400" dirty="0"/>
              <a:t>Formation of mating pairs</a:t>
            </a:r>
          </a:p>
          <a:p>
            <a:r>
              <a:rPr lang="en-US" sz="2400" dirty="0"/>
              <a:t>In the vast majority of cases, the occurrence of conjugation is dependent on the presence, in the donor strain, of a plasmid that carries the genes required for promoting DNA transfer. In E. coli and other Gram-negative bacteria, the donor cell carries appendages on the cell surface known as </a:t>
            </a:r>
            <a:r>
              <a:rPr lang="en-US" sz="2400" b="1" dirty="0">
                <a:solidFill>
                  <a:srgbClr val="FF0000"/>
                </a:solidFill>
              </a:rPr>
              <a:t>pili</a:t>
            </a:r>
            <a:r>
              <a:rPr lang="en-US" sz="2400" dirty="0"/>
              <a:t>. These vary considerably in structure – for example the pilus specified by the F plasmid is </a:t>
            </a:r>
            <a:r>
              <a:rPr lang="en-US" sz="2400" dirty="0">
                <a:solidFill>
                  <a:srgbClr val="FF0000"/>
                </a:solidFill>
              </a:rPr>
              <a:t>long, thin and flexible</a:t>
            </a:r>
            <a:r>
              <a:rPr lang="en-US" sz="2400" dirty="0"/>
              <a:t>, while the RP4 pilus is </a:t>
            </a:r>
            <a:r>
              <a:rPr lang="en-US" sz="2400" dirty="0">
                <a:solidFill>
                  <a:srgbClr val="FF0000"/>
                </a:solidFill>
              </a:rPr>
              <a:t>short, thicker and rigid</a:t>
            </a:r>
            <a:r>
              <a:rPr lang="en-US" sz="2400" dirty="0"/>
              <a:t>. The pili make contact with receptors on the surface of the recipient cell, thus forming a mating pair.</a:t>
            </a:r>
          </a:p>
          <a:p>
            <a:r>
              <a:rPr lang="en-US" sz="2400" dirty="0"/>
              <a:t>The pili then contract to bring the cells into intimate contact and a channel or pore is made through which the DNA passes from the donor to the recipient</a:t>
            </a:r>
          </a:p>
          <a:p>
            <a:r>
              <a:rPr lang="en-US" sz="2400" dirty="0"/>
              <a:t>Interestingly, this mechanism has much in common with a protein secretion system  which is used by some bacteria to deliver protein toxins directly into host cells. </a:t>
            </a:r>
          </a:p>
        </p:txBody>
      </p:sp>
    </p:spTree>
    <p:extLst>
      <p:ext uri="{BB962C8B-B14F-4D97-AF65-F5344CB8AC3E}">
        <p14:creationId xmlns:p14="http://schemas.microsoft.com/office/powerpoint/2010/main" val="351044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97C345-C5DC-6295-9DB1-EA70D9D2226A}"/>
              </a:ext>
            </a:extLst>
          </p:cNvPr>
          <p:cNvSpPr txBox="1"/>
          <p:nvPr/>
        </p:nvSpPr>
        <p:spPr>
          <a:xfrm>
            <a:off x="150920" y="338065"/>
            <a:ext cx="11745158" cy="5632311"/>
          </a:xfrm>
          <a:prstGeom prst="rect">
            <a:avLst/>
          </a:prstGeom>
          <a:noFill/>
        </p:spPr>
        <p:txBody>
          <a:bodyPr wrap="square">
            <a:spAutoFit/>
          </a:bodyPr>
          <a:lstStyle/>
          <a:p>
            <a:r>
              <a:rPr lang="en-US" sz="2400" b="1" dirty="0">
                <a:solidFill>
                  <a:srgbClr val="FF0000"/>
                </a:solidFill>
              </a:rPr>
              <a:t>Transfer of DNA</a:t>
            </a:r>
          </a:p>
          <a:p>
            <a:r>
              <a:rPr lang="en-US" sz="2400" dirty="0"/>
              <a:t>The transfer of plasmid DNA from the donor to the recipient  is initiated by a protein which makes </a:t>
            </a:r>
            <a:r>
              <a:rPr lang="en-US" sz="2400" b="1" dirty="0">
                <a:solidFill>
                  <a:srgbClr val="FF0000"/>
                </a:solidFill>
              </a:rPr>
              <a:t>a single-strand break (nick) </a:t>
            </a:r>
            <a:r>
              <a:rPr lang="en-US" sz="2400" dirty="0"/>
              <a:t>at a specific site in the DNA, known as the origin of transfer </a:t>
            </a:r>
            <a:r>
              <a:rPr lang="en-US" sz="2400" b="1" dirty="0">
                <a:solidFill>
                  <a:srgbClr val="FF0000"/>
                </a:solidFill>
              </a:rPr>
              <a:t>(</a:t>
            </a:r>
            <a:r>
              <a:rPr lang="en-US" sz="2400" b="1" dirty="0" err="1">
                <a:solidFill>
                  <a:srgbClr val="FF0000"/>
                </a:solidFill>
              </a:rPr>
              <a:t>oriT</a:t>
            </a:r>
            <a:r>
              <a:rPr lang="en-US" sz="2400" b="1" dirty="0">
                <a:solidFill>
                  <a:srgbClr val="FF0000"/>
                </a:solidFill>
              </a:rPr>
              <a:t>)</a:t>
            </a:r>
            <a:r>
              <a:rPr lang="en-US" sz="2400" dirty="0"/>
              <a:t>.</a:t>
            </a:r>
            <a:r>
              <a:rPr lang="en-US" sz="2400" b="1" dirty="0">
                <a:solidFill>
                  <a:srgbClr val="FF0000"/>
                </a:solidFill>
              </a:rPr>
              <a:t> </a:t>
            </a:r>
            <a:r>
              <a:rPr lang="en-US" sz="2400" dirty="0"/>
              <a:t>A plasmid-encoded helicase unwinds the plasmid DNA and the single nicked strand is transferred to the recipient starting with the 5- end generated by the nick. Concurrently, the free 3- end of the nicked strand is extended to replace the DNA transferred, by a process known </a:t>
            </a:r>
            <a:r>
              <a:rPr lang="en-US" sz="2400" b="1" dirty="0">
                <a:solidFill>
                  <a:srgbClr val="FF0000"/>
                </a:solidFill>
              </a:rPr>
              <a:t>as rolling circle replication </a:t>
            </a:r>
            <a:r>
              <a:rPr lang="en-US" sz="2400" dirty="0"/>
              <a:t>which is analogous to the replication of single stranded plasmids and bacteriophages. The nicking protein remains attached to the 5- end of the transferred DNA. DNA synthesis in the recipient converts the transferred single strand into a double stranded molecule. Note that this is a replicative process. Thus although there is said to be a transfer of the plasmid from one cell to another, what is really meant is a transfer of a copy of the plasmid. The donor strain still has a copy of the plasmid and can indulge in further mating with another recipient. It is also worth noting that after conjugation the recipient cell has a copy of the plasmid and it can transfer a copy to another recipient cell. The consequence can be an epidemic spread of the plasmid through the mixed population.</a:t>
            </a:r>
          </a:p>
        </p:txBody>
      </p:sp>
    </p:spTree>
    <p:extLst>
      <p:ext uri="{BB962C8B-B14F-4D97-AF65-F5344CB8AC3E}">
        <p14:creationId xmlns:p14="http://schemas.microsoft.com/office/powerpoint/2010/main" val="307363792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105</TotalTime>
  <Words>1970</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Tw Cen MT</vt:lpstr>
      <vt:lpstr>Droplet</vt:lpstr>
      <vt:lpstr>Microbial genetics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Microbial genetics</dc:title>
  <dc:creator>user</dc:creator>
  <cp:lastModifiedBy>Maher</cp:lastModifiedBy>
  <cp:revision>2</cp:revision>
  <dcterms:created xsi:type="dcterms:W3CDTF">2022-11-05T16:10:22Z</dcterms:created>
  <dcterms:modified xsi:type="dcterms:W3CDTF">2026-01-31T18:32:18Z</dcterms:modified>
</cp:coreProperties>
</file>