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FBBDBB-C1AE-4752-9FE0-697F89EFD6E0}" type="datetimeFigureOut">
              <a:rPr lang="en-US" smtClean="0"/>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423764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583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2636081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60674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3842106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5FBBDBB-C1AE-4752-9FE0-697F89EFD6E0}" type="datetimeFigureOut">
              <a:rPr lang="en-US" smtClean="0"/>
              <a:t>1/31/2026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1468617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5FBBDBB-C1AE-4752-9FE0-697F89EFD6E0}" type="datetimeFigureOut">
              <a:rPr lang="en-US" smtClean="0"/>
              <a:t>1/31/2026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4062437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FBBDBB-C1AE-4752-9FE0-697F89EFD6E0}" type="datetimeFigureOut">
              <a:rPr lang="en-US" smtClean="0"/>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22309778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FBBDBB-C1AE-4752-9FE0-697F89EFD6E0}" type="datetimeFigureOut">
              <a:rPr lang="en-US" smtClean="0"/>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48282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FBBDBB-C1AE-4752-9FE0-697F89EFD6E0}" type="datetimeFigureOut">
              <a:rPr lang="en-US" smtClean="0"/>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3363235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FBBDBB-C1AE-4752-9FE0-697F89EFD6E0}" type="datetimeFigureOut">
              <a:rPr lang="en-US" smtClean="0"/>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291167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379780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FBBDBB-C1AE-4752-9FE0-697F89EFD6E0}" type="datetimeFigureOut">
              <a:rPr lang="en-US" smtClean="0"/>
              <a:t>1/31/2026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65457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FBBDBB-C1AE-4752-9FE0-697F89EFD6E0}" type="datetimeFigureOut">
              <a:rPr lang="en-US" smtClean="0"/>
              <a:t>1/31/2026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56964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5FBBDBB-C1AE-4752-9FE0-697F89EFD6E0}" type="datetimeFigureOut">
              <a:rPr lang="en-US" smtClean="0"/>
              <a:t>1/31/2026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31227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2754365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FBBDBB-C1AE-4752-9FE0-697F89EFD6E0}" type="datetimeFigureOut">
              <a:rPr lang="en-US" smtClean="0"/>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9F67F-6A49-46D5-A891-CF4FCE0A3BA0}" type="slidenum">
              <a:rPr lang="en-US" smtClean="0"/>
              <a:t>‹#›</a:t>
            </a:fld>
            <a:endParaRPr lang="en-US"/>
          </a:p>
        </p:txBody>
      </p:sp>
    </p:spTree>
    <p:extLst>
      <p:ext uri="{BB962C8B-B14F-4D97-AF65-F5344CB8AC3E}">
        <p14:creationId xmlns:p14="http://schemas.microsoft.com/office/powerpoint/2010/main" val="3663928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5FBBDBB-C1AE-4752-9FE0-697F89EFD6E0}" type="datetimeFigureOut">
              <a:rPr lang="en-US" smtClean="0"/>
              <a:t>1/31/2026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459F67F-6A49-46D5-A891-CF4FCE0A3BA0}" type="slidenum">
              <a:rPr lang="en-US" smtClean="0"/>
              <a:t>‹#›</a:t>
            </a:fld>
            <a:endParaRPr lang="en-US"/>
          </a:p>
        </p:txBody>
      </p:sp>
    </p:spTree>
    <p:extLst>
      <p:ext uri="{BB962C8B-B14F-4D97-AF65-F5344CB8AC3E}">
        <p14:creationId xmlns:p14="http://schemas.microsoft.com/office/powerpoint/2010/main" val="3981632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D7EE11-1C56-226F-34DA-9190AB43D961}"/>
              </a:ext>
            </a:extLst>
          </p:cNvPr>
          <p:cNvSpPr>
            <a:spLocks noGrp="1"/>
          </p:cNvSpPr>
          <p:nvPr>
            <p:ph type="ctrTitle"/>
          </p:nvPr>
        </p:nvSpPr>
        <p:spPr/>
        <p:txBody>
          <a:bodyPr/>
          <a:lstStyle/>
          <a:p>
            <a:r>
              <a:rPr lang="en-US" dirty="0"/>
              <a:t>Extra chromosomal Agents</a:t>
            </a:r>
          </a:p>
        </p:txBody>
      </p:sp>
      <p:sp>
        <p:nvSpPr>
          <p:cNvPr id="3" name="Subtitle 2">
            <a:extLst>
              <a:ext uri="{FF2B5EF4-FFF2-40B4-BE49-F238E27FC236}">
                <a16:creationId xmlns:a16="http://schemas.microsoft.com/office/drawing/2014/main" xmlns="" id="{048E1863-F914-E7CC-3AA2-61A4D9CD699C}"/>
              </a:ext>
            </a:extLst>
          </p:cNvPr>
          <p:cNvSpPr>
            <a:spLocks noGrp="1"/>
          </p:cNvSpPr>
          <p:nvPr>
            <p:ph type="subTitle" idx="1"/>
          </p:nvPr>
        </p:nvSpPr>
        <p:spPr/>
        <p:txBody>
          <a:bodyPr/>
          <a:lstStyle/>
          <a:p>
            <a:r>
              <a:rPr lang="en-US" dirty="0"/>
              <a:t>Third </a:t>
            </a:r>
            <a:r>
              <a:rPr lang="en-US" dirty="0" err="1"/>
              <a:t>grage</a:t>
            </a:r>
            <a:r>
              <a:rPr lang="en-US" dirty="0"/>
              <a:t> </a:t>
            </a:r>
          </a:p>
        </p:txBody>
      </p:sp>
    </p:spTree>
    <p:extLst>
      <p:ext uri="{BB962C8B-B14F-4D97-AF65-F5344CB8AC3E}">
        <p14:creationId xmlns:p14="http://schemas.microsoft.com/office/powerpoint/2010/main" val="3837873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EA4CB01-4AB3-DAFA-31C9-87DE2D275224}"/>
              </a:ext>
            </a:extLst>
          </p:cNvPr>
          <p:cNvSpPr txBox="1"/>
          <p:nvPr/>
        </p:nvSpPr>
        <p:spPr>
          <a:xfrm>
            <a:off x="168675" y="150920"/>
            <a:ext cx="11754035" cy="2308324"/>
          </a:xfrm>
          <a:prstGeom prst="rect">
            <a:avLst/>
          </a:prstGeom>
          <a:noFill/>
        </p:spPr>
        <p:txBody>
          <a:bodyPr wrap="square">
            <a:spAutoFit/>
          </a:bodyPr>
          <a:lstStyle/>
          <a:p>
            <a:r>
              <a:rPr lang="en-US" sz="2400" dirty="0"/>
              <a:t>Even more complex arrangements can occur. For example, Tn4 appears to be related to Tn21 but contains a complete copy of Tn3 within it. The ampicillin resistance gene of Tn4 can thus be transposed as part of the complete Tn4 transposon or by transposition of the Tn3 element. The composite transposons such as Tn10 are also known as class I transposons, while transposons such as Tn3, flanked by inverted repeats rather than IS elements, are referred to as class II transposons</a:t>
            </a:r>
          </a:p>
        </p:txBody>
      </p:sp>
      <p:pic>
        <p:nvPicPr>
          <p:cNvPr id="4" name="Picture 3">
            <a:extLst>
              <a:ext uri="{FF2B5EF4-FFF2-40B4-BE49-F238E27FC236}">
                <a16:creationId xmlns:a16="http://schemas.microsoft.com/office/drawing/2014/main" xmlns="" id="{D4935FED-B168-460C-0E53-E03BBC54A603}"/>
              </a:ext>
            </a:extLst>
          </p:cNvPr>
          <p:cNvPicPr>
            <a:picLocks noChangeAspect="1"/>
          </p:cNvPicPr>
          <p:nvPr/>
        </p:nvPicPr>
        <p:blipFill>
          <a:blip r:embed="rId2"/>
          <a:stretch>
            <a:fillRect/>
          </a:stretch>
        </p:blipFill>
        <p:spPr>
          <a:xfrm>
            <a:off x="1648049" y="2325920"/>
            <a:ext cx="9138320" cy="3350716"/>
          </a:xfrm>
          <a:prstGeom prst="rect">
            <a:avLst/>
          </a:prstGeom>
        </p:spPr>
      </p:pic>
      <p:pic>
        <p:nvPicPr>
          <p:cNvPr id="6" name="Picture 5">
            <a:extLst>
              <a:ext uri="{FF2B5EF4-FFF2-40B4-BE49-F238E27FC236}">
                <a16:creationId xmlns:a16="http://schemas.microsoft.com/office/drawing/2014/main" xmlns="" id="{C433A689-9438-168A-1257-8315C1DFB147}"/>
              </a:ext>
            </a:extLst>
          </p:cNvPr>
          <p:cNvPicPr>
            <a:picLocks noChangeAspect="1"/>
          </p:cNvPicPr>
          <p:nvPr/>
        </p:nvPicPr>
        <p:blipFill>
          <a:blip r:embed="rId3"/>
          <a:stretch>
            <a:fillRect/>
          </a:stretch>
        </p:blipFill>
        <p:spPr>
          <a:xfrm>
            <a:off x="1021102" y="6128197"/>
            <a:ext cx="5728716" cy="176784"/>
          </a:xfrm>
          <a:prstGeom prst="rect">
            <a:avLst/>
          </a:prstGeom>
        </p:spPr>
      </p:pic>
    </p:spTree>
    <p:extLst>
      <p:ext uri="{BB962C8B-B14F-4D97-AF65-F5344CB8AC3E}">
        <p14:creationId xmlns:p14="http://schemas.microsoft.com/office/powerpoint/2010/main" val="1335916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D96F9DD-8BED-55F0-1823-7250623CCC6A}"/>
              </a:ext>
            </a:extLst>
          </p:cNvPr>
          <p:cNvSpPr txBox="1"/>
          <p:nvPr/>
        </p:nvSpPr>
        <p:spPr>
          <a:xfrm>
            <a:off x="452761" y="1136342"/>
            <a:ext cx="11505460" cy="4524315"/>
          </a:xfrm>
          <a:prstGeom prst="rect">
            <a:avLst/>
          </a:prstGeom>
          <a:noFill/>
        </p:spPr>
        <p:txBody>
          <a:bodyPr wrap="square">
            <a:spAutoFit/>
          </a:bodyPr>
          <a:lstStyle/>
          <a:p>
            <a:r>
              <a:rPr lang="en-US" sz="2400" b="1" dirty="0">
                <a:solidFill>
                  <a:srgbClr val="FF0000"/>
                </a:solidFill>
              </a:rPr>
              <a:t>3. </a:t>
            </a:r>
            <a:r>
              <a:rPr lang="en-US" sz="2400" b="1" dirty="0" err="1">
                <a:solidFill>
                  <a:srgbClr val="FF0000"/>
                </a:solidFill>
              </a:rPr>
              <a:t>Integrons</a:t>
            </a:r>
            <a:endParaRPr lang="en-US" sz="2400" b="1" dirty="0">
              <a:solidFill>
                <a:srgbClr val="FF0000"/>
              </a:solidFill>
            </a:endParaRPr>
          </a:p>
          <a:p>
            <a:r>
              <a:rPr lang="en-US" sz="2400" dirty="0" err="1"/>
              <a:t>Integrons</a:t>
            </a:r>
            <a:r>
              <a:rPr lang="en-US" sz="2400" dirty="0"/>
              <a:t> are </a:t>
            </a:r>
            <a:r>
              <a:rPr lang="en-US" sz="2400" b="1" dirty="0">
                <a:solidFill>
                  <a:srgbClr val="FF0000"/>
                </a:solidFill>
              </a:rPr>
              <a:t>independent</a:t>
            </a:r>
            <a:r>
              <a:rPr lang="en-US" sz="2400" dirty="0"/>
              <a:t>, </a:t>
            </a:r>
            <a:r>
              <a:rPr lang="en-US" sz="2400" b="1" dirty="0">
                <a:solidFill>
                  <a:srgbClr val="FF0000"/>
                </a:solidFill>
              </a:rPr>
              <a:t>mobile elements </a:t>
            </a:r>
            <a:r>
              <a:rPr lang="en-US" sz="2400" dirty="0"/>
              <a:t>that encode genes for protein functions, and encode additional DNA to guarantee the </a:t>
            </a:r>
            <a:r>
              <a:rPr lang="en-US" sz="2400" dirty="0" err="1"/>
              <a:t>integron's</a:t>
            </a:r>
            <a:r>
              <a:rPr lang="en-US" sz="2400" dirty="0"/>
              <a:t> expression and integration into the bacterial genome.</a:t>
            </a:r>
          </a:p>
          <a:p>
            <a:r>
              <a:rPr lang="en-US" sz="2400" dirty="0"/>
              <a:t>The </a:t>
            </a:r>
            <a:r>
              <a:rPr lang="en-US" sz="2400" dirty="0" err="1"/>
              <a:t>integron</a:t>
            </a:r>
            <a:r>
              <a:rPr lang="en-US" sz="2400" dirty="0"/>
              <a:t> consists of a </a:t>
            </a:r>
            <a:r>
              <a:rPr lang="en-US" sz="2400" dirty="0">
                <a:solidFill>
                  <a:srgbClr val="FF0000"/>
                </a:solidFill>
              </a:rPr>
              <a:t>regulatory region</a:t>
            </a:r>
            <a:r>
              <a:rPr lang="en-US" sz="2400" dirty="0"/>
              <a:t>, an </a:t>
            </a:r>
            <a:r>
              <a:rPr lang="en-US" sz="2400" dirty="0">
                <a:solidFill>
                  <a:srgbClr val="FF0000"/>
                </a:solidFill>
              </a:rPr>
              <a:t>open reading frame encoding </a:t>
            </a:r>
            <a:r>
              <a:rPr lang="en-US" sz="2400" dirty="0"/>
              <a:t>a site-specific </a:t>
            </a:r>
            <a:r>
              <a:rPr lang="en-US" sz="2400" dirty="0">
                <a:solidFill>
                  <a:srgbClr val="FF0000"/>
                </a:solidFill>
              </a:rPr>
              <a:t>recombinase</a:t>
            </a:r>
            <a:r>
              <a:rPr lang="en-US" sz="2400" dirty="0"/>
              <a:t> and a target site for the recombinase, </a:t>
            </a:r>
            <a:r>
              <a:rPr lang="en-US" sz="2400" dirty="0" err="1"/>
              <a:t>attl</a:t>
            </a:r>
            <a:r>
              <a:rPr lang="en-US" sz="2400" dirty="0"/>
              <a:t>, which can integrate a variety of antibiotic resistance gene cassettes carrying a 59-base element, which is also recognized by the recombinase.</a:t>
            </a:r>
          </a:p>
          <a:p>
            <a:r>
              <a:rPr lang="en-US" sz="2400" dirty="0" err="1"/>
              <a:t>Integrons</a:t>
            </a:r>
            <a:r>
              <a:rPr lang="en-US" sz="2400" dirty="0"/>
              <a:t> effectively generate widespread antibiotic resistance by donating antibiotic resistance genes to any strain of bacteria. Ironically, it is widely believed that </a:t>
            </a:r>
            <a:r>
              <a:rPr lang="en-US" sz="2400" dirty="0" err="1"/>
              <a:t>integrons</a:t>
            </a:r>
            <a:r>
              <a:rPr lang="en-US" sz="2400" dirty="0"/>
              <a:t> evolved only recently in response to antibiotic selection pressure. In other words, the use of antibiotics advanced the widespread occurrence of antibiotic resistance.</a:t>
            </a:r>
          </a:p>
        </p:txBody>
      </p:sp>
    </p:spTree>
    <p:extLst>
      <p:ext uri="{BB962C8B-B14F-4D97-AF65-F5344CB8AC3E}">
        <p14:creationId xmlns:p14="http://schemas.microsoft.com/office/powerpoint/2010/main" val="2592987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8BE34F2-106E-64A7-7497-07B6D98548F7}"/>
              </a:ext>
            </a:extLst>
          </p:cNvPr>
          <p:cNvSpPr txBox="1"/>
          <p:nvPr/>
        </p:nvSpPr>
        <p:spPr>
          <a:xfrm>
            <a:off x="1" y="-115410"/>
            <a:ext cx="11878322" cy="7322703"/>
          </a:xfrm>
          <a:prstGeom prst="rect">
            <a:avLst/>
          </a:prstGeom>
          <a:noFill/>
        </p:spPr>
        <p:txBody>
          <a:bodyPr wrap="square">
            <a:spAutoFit/>
          </a:bodyPr>
          <a:lstStyle/>
          <a:p>
            <a:r>
              <a:rPr lang="en-US" sz="2400" b="1" dirty="0">
                <a:solidFill>
                  <a:srgbClr val="FF0000"/>
                </a:solidFill>
              </a:rPr>
              <a:t>Mechanisms of transposition</a:t>
            </a:r>
          </a:p>
          <a:p>
            <a:r>
              <a:rPr lang="en-US" sz="2400" dirty="0"/>
              <a:t>Replicative transposition</a:t>
            </a:r>
          </a:p>
          <a:p>
            <a:r>
              <a:rPr lang="en-US" sz="2400" dirty="0"/>
              <a:t>In considering mechanisms of transposition, it is not necessary to distinguish</a:t>
            </a:r>
            <a:r>
              <a:rPr lang="ar-IQ" sz="2400" dirty="0"/>
              <a:t> </a:t>
            </a:r>
            <a:r>
              <a:rPr lang="en-US" sz="2400" dirty="0"/>
              <a:t>between insertion sequences and transposons as the same mechanisms apply to both types of transposable elements. Transposons such as Tn3 transpose by a replicative mechanism: a copy of the element is inserted at a different site (on the chromosome or on a plasmid) while the original copy is retained. </a:t>
            </a:r>
          </a:p>
          <a:p>
            <a:r>
              <a:rPr lang="en-US" sz="2400" dirty="0"/>
              <a:t>The outcome of this stage is the formation of a larger plasmid known as a cointegrate, which consists of the complete sequence of both plasmids fused</a:t>
            </a:r>
            <a:r>
              <a:rPr lang="ar-IQ" sz="2400" dirty="0"/>
              <a:t> </a:t>
            </a:r>
            <a:r>
              <a:rPr lang="en-US" sz="2400" dirty="0"/>
              <a:t>together, but now with two copies of the transposon, in the same orientation.</a:t>
            </a:r>
          </a:p>
          <a:p>
            <a:r>
              <a:rPr lang="en-US" sz="2400" dirty="0"/>
              <a:t>With some naturally-occurring plasmids, cointegrate molecules such as this can be readily isolated; in other cases, the intermediate is rapidly resolved into two separate plasmids, each of which contains a copy of the transposon, with the target sequence on the recipient plasmid being duplicated on either side of the inserted transposon. </a:t>
            </a:r>
            <a:endParaRPr lang="ar-IQ" sz="2400" dirty="0"/>
          </a:p>
          <a:p>
            <a:r>
              <a:rPr lang="en-US" sz="2400" dirty="0"/>
              <a:t>Non-replicative (conservative) transposition</a:t>
            </a:r>
          </a:p>
          <a:p>
            <a:r>
              <a:rPr lang="en-US" sz="2400" dirty="0"/>
              <a:t>Not all transposons show exactly the same </a:t>
            </a:r>
            <a:r>
              <a:rPr lang="en-US" sz="2400" dirty="0" err="1"/>
              <a:t>behaviour</a:t>
            </a:r>
            <a:r>
              <a:rPr lang="en-US" sz="2400" dirty="0"/>
              <a:t>. In particular, some transposons and some insertion sequences, do not replicate when they transpose, exhibiting a mode of transposition known as conservative (or non-replicative) transposition. This occurs with the insertion sequence IS10 and the related transposon Tn10.</a:t>
            </a:r>
          </a:p>
        </p:txBody>
      </p:sp>
    </p:spTree>
    <p:extLst>
      <p:ext uri="{BB962C8B-B14F-4D97-AF65-F5344CB8AC3E}">
        <p14:creationId xmlns:p14="http://schemas.microsoft.com/office/powerpoint/2010/main" val="1274317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A1685A4-5A0B-F51C-DD8A-39E70EFFD11C}"/>
              </a:ext>
            </a:extLst>
          </p:cNvPr>
          <p:cNvSpPr txBox="1"/>
          <p:nvPr/>
        </p:nvSpPr>
        <p:spPr>
          <a:xfrm>
            <a:off x="932154" y="1296140"/>
            <a:ext cx="9863093" cy="3970318"/>
          </a:xfrm>
          <a:prstGeom prst="rect">
            <a:avLst/>
          </a:prstGeom>
          <a:noFill/>
        </p:spPr>
        <p:txBody>
          <a:bodyPr wrap="square">
            <a:spAutoFit/>
          </a:bodyPr>
          <a:lstStyle/>
          <a:p>
            <a:r>
              <a:rPr lang="en-US" sz="2800" dirty="0"/>
              <a:t>Mobile genetic elements are </a:t>
            </a:r>
            <a:r>
              <a:rPr lang="en-US" sz="2800" b="1" dirty="0">
                <a:solidFill>
                  <a:srgbClr val="FF0000"/>
                </a:solidFill>
              </a:rPr>
              <a:t>segments of DNA </a:t>
            </a:r>
            <a:r>
              <a:rPr lang="en-US" sz="2800" dirty="0"/>
              <a:t>able to move </a:t>
            </a:r>
            <a:r>
              <a:rPr lang="en-US" sz="2800" u="sng" dirty="0">
                <a:solidFill>
                  <a:srgbClr val="FF0000"/>
                </a:solidFill>
              </a:rPr>
              <a:t>from site to site</a:t>
            </a:r>
            <a:r>
              <a:rPr lang="en-US" sz="2800" dirty="0">
                <a:solidFill>
                  <a:srgbClr val="FF0000"/>
                </a:solidFill>
              </a:rPr>
              <a:t> </a:t>
            </a:r>
            <a:r>
              <a:rPr lang="en-US" sz="2800" dirty="0"/>
              <a:t>in the genome, or </a:t>
            </a:r>
            <a:r>
              <a:rPr lang="en-US" sz="2800" u="sng" dirty="0">
                <a:solidFill>
                  <a:srgbClr val="FF0000"/>
                </a:solidFill>
              </a:rPr>
              <a:t>between genomes </a:t>
            </a:r>
            <a:r>
              <a:rPr lang="en-US" sz="2800" dirty="0"/>
              <a:t>in the </a:t>
            </a:r>
            <a:r>
              <a:rPr lang="en-US" sz="2800" u="sng" dirty="0">
                <a:solidFill>
                  <a:srgbClr val="FF0000"/>
                </a:solidFill>
              </a:rPr>
              <a:t>same cell</a:t>
            </a:r>
            <a:r>
              <a:rPr lang="en-US" sz="2800" dirty="0"/>
              <a:t>. Found in both prokaryotes and eukaryotes, they are a diverse group differing in structure, mechanism of mobilization, distribution, freedom of movement .</a:t>
            </a:r>
          </a:p>
          <a:p>
            <a:r>
              <a:rPr lang="en-US" sz="2800" dirty="0"/>
              <a:t>Those elements which </a:t>
            </a:r>
            <a:r>
              <a:rPr lang="en-US" sz="2800" b="1" dirty="0">
                <a:solidFill>
                  <a:schemeClr val="accent3">
                    <a:lumMod val="75000"/>
                  </a:schemeClr>
                </a:solidFill>
              </a:rPr>
              <a:t>cannot replicate </a:t>
            </a:r>
            <a:r>
              <a:rPr lang="en-US" sz="2800" dirty="0"/>
              <a:t>outside the host genome, but which control their own mobility within it, are termed </a:t>
            </a:r>
            <a:r>
              <a:rPr lang="en-US" sz="2800" b="1" dirty="0">
                <a:solidFill>
                  <a:srgbClr val="FF0000"/>
                </a:solidFill>
              </a:rPr>
              <a:t>transposable elements   </a:t>
            </a:r>
            <a:r>
              <a:rPr lang="en-US" sz="2800" dirty="0"/>
              <a:t>. The transposable elements are the largest elements and demonstrate great diversity in structure.</a:t>
            </a:r>
          </a:p>
        </p:txBody>
      </p:sp>
    </p:spTree>
    <p:extLst>
      <p:ext uri="{BB962C8B-B14F-4D97-AF65-F5344CB8AC3E}">
        <p14:creationId xmlns:p14="http://schemas.microsoft.com/office/powerpoint/2010/main" val="27751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71594D2-F064-38D9-E594-2A1B5E885981}"/>
              </a:ext>
            </a:extLst>
          </p:cNvPr>
          <p:cNvSpPr txBox="1"/>
          <p:nvPr/>
        </p:nvSpPr>
        <p:spPr>
          <a:xfrm>
            <a:off x="186431" y="88778"/>
            <a:ext cx="11780668" cy="3416320"/>
          </a:xfrm>
          <a:prstGeom prst="rect">
            <a:avLst/>
          </a:prstGeom>
          <a:noFill/>
        </p:spPr>
        <p:txBody>
          <a:bodyPr wrap="square">
            <a:spAutoFit/>
          </a:bodyPr>
          <a:lstStyle/>
          <a:p>
            <a:r>
              <a:rPr lang="en-US" sz="2400" b="1" dirty="0">
                <a:solidFill>
                  <a:srgbClr val="FF0000"/>
                </a:solidFill>
              </a:rPr>
              <a:t>1. Insertion sequences</a:t>
            </a:r>
          </a:p>
          <a:p>
            <a:r>
              <a:rPr lang="en-US" sz="2400" dirty="0"/>
              <a:t>Insertion sequences (ISs) constitute an important component of most bacterial genomes. Insertion of a DNA fragment into a gene will usually result in the </a:t>
            </a:r>
            <a:r>
              <a:rPr lang="en-US" sz="2400" b="1" dirty="0">
                <a:solidFill>
                  <a:srgbClr val="FF0000"/>
                </a:solidFill>
              </a:rPr>
              <a:t>inactivation of that gene</a:t>
            </a:r>
            <a:r>
              <a:rPr lang="en-US" sz="2400" dirty="0"/>
              <a:t>, and it is by the loss of that function that such events were initially recognized. A number of genetic elements, including some phages and plasmids , can be inserted into the bacterial chromosome. </a:t>
            </a:r>
          </a:p>
          <a:p>
            <a:r>
              <a:rPr lang="en-US" sz="2400" dirty="0"/>
              <a:t>The simplest of these genetic elements are known as Insertion Sequences (IS).  </a:t>
            </a:r>
          </a:p>
          <a:p>
            <a:r>
              <a:rPr lang="en-US" sz="2400" dirty="0"/>
              <a:t>Bacterial transposable elements were discovered as a consequence of their ability to cause unstable but strongly polar mutations in E. coli. About 100 different IS elements have been identified, the majority in enteric bacteria and their plasmids. </a:t>
            </a:r>
          </a:p>
        </p:txBody>
      </p:sp>
      <p:pic>
        <p:nvPicPr>
          <p:cNvPr id="2050" name="Picture 2" descr="a The insertion sequence (IS) is the smallest transposon present in... |  Download Scientific Diagram">
            <a:extLst>
              <a:ext uri="{FF2B5EF4-FFF2-40B4-BE49-F238E27FC236}">
                <a16:creationId xmlns:a16="http://schemas.microsoft.com/office/drawing/2014/main" xmlns="" id="{7C18DA62-E864-6353-DA3D-ABA9367ADC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188" y="3562654"/>
            <a:ext cx="8602462" cy="3139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943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35A5AC-E93D-D428-0FEE-C8D1788209E2}"/>
              </a:ext>
            </a:extLst>
          </p:cNvPr>
          <p:cNvSpPr txBox="1"/>
          <p:nvPr/>
        </p:nvSpPr>
        <p:spPr>
          <a:xfrm>
            <a:off x="147234" y="-77434"/>
            <a:ext cx="12044766" cy="6001643"/>
          </a:xfrm>
          <a:prstGeom prst="rect">
            <a:avLst/>
          </a:prstGeom>
          <a:noFill/>
        </p:spPr>
        <p:txBody>
          <a:bodyPr wrap="square">
            <a:spAutoFit/>
          </a:bodyPr>
          <a:lstStyle/>
          <a:p>
            <a:r>
              <a:rPr lang="en-US" sz="2400" b="1" dirty="0">
                <a:solidFill>
                  <a:srgbClr val="FF0000"/>
                </a:solidFill>
              </a:rPr>
              <a:t>Structure of insertion sequences</a:t>
            </a:r>
          </a:p>
          <a:p>
            <a:r>
              <a:rPr lang="en-US" sz="2400" dirty="0"/>
              <a:t>There are many IS elements known. They differ in size and other details, but the overall structure of most such elements is similar. IS </a:t>
            </a:r>
            <a:r>
              <a:rPr lang="en-US" sz="2400" dirty="0" err="1"/>
              <a:t>is</a:t>
            </a:r>
            <a:r>
              <a:rPr lang="en-US" sz="2400" dirty="0"/>
              <a:t> 768 bases long but many other IS elements are longer (usually 1300–1500 bases). The central region of an IS element codes for a protein (known as a transposase) which is necessary for the movement of the element from one site to another. At the ends of the insertion sequence are almost perfect inverted repeat (IR) sequences, which in IS1 consist of 23 nucleotides. A minority of elements, such as IS900 from Mycobacterium paratuberculosis do not have inverted repeat ends. Since DNA sequences are often presented as just one of the two strands, an inverted repeat of the sequence CAT will appear as ATG.</a:t>
            </a:r>
          </a:p>
          <a:p>
            <a:r>
              <a:rPr lang="en-US" sz="2400" dirty="0"/>
              <a:t>In addition to the inverted repeats, inspection of a DNA region containing an</a:t>
            </a:r>
          </a:p>
          <a:p>
            <a:r>
              <a:rPr lang="en-US" sz="2400" dirty="0"/>
              <a:t>insertion sequence usually shows a further short sequence that is duplicated – but this sequence is repeated in the same orientation and is therefore referred to as a direct repeat (DR). This is not part of the IS, but arises from duplication of the DNA at the insertion site  and therefore different copies of IS1 will have different target sequence repeats depending on the point of insertion. </a:t>
            </a:r>
          </a:p>
          <a:p>
            <a:r>
              <a:rPr lang="en-US" sz="2400" dirty="0"/>
              <a:t>Insertion sequences have been identified in most bacterial genera, although the presence and the number of copies of any one element often varies from strain to strain. </a:t>
            </a:r>
          </a:p>
        </p:txBody>
      </p:sp>
    </p:spTree>
    <p:extLst>
      <p:ext uri="{BB962C8B-B14F-4D97-AF65-F5344CB8AC3E}">
        <p14:creationId xmlns:p14="http://schemas.microsoft.com/office/powerpoint/2010/main" val="395844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7EA5178D-AFCE-D467-BF93-64BDEBC5057D}"/>
              </a:ext>
            </a:extLst>
          </p:cNvPr>
          <p:cNvPicPr>
            <a:picLocks noChangeAspect="1"/>
          </p:cNvPicPr>
          <p:nvPr/>
        </p:nvPicPr>
        <p:blipFill>
          <a:blip r:embed="rId2">
            <a:duotone>
              <a:prstClr val="black"/>
              <a:srgbClr val="4BACC6">
                <a:tint val="45000"/>
                <a:satMod val="400000"/>
              </a:srgbClr>
            </a:duotone>
          </a:blip>
          <a:srcRect/>
          <a:stretch>
            <a:fillRect/>
          </a:stretch>
        </p:blipFill>
        <p:spPr bwMode="auto">
          <a:xfrm>
            <a:off x="860156" y="372525"/>
            <a:ext cx="10166888" cy="4028993"/>
          </a:xfrm>
          <a:prstGeom prst="rect">
            <a:avLst/>
          </a:prstGeom>
          <a:noFill/>
          <a:ln w="9525">
            <a:noFill/>
            <a:miter lim="800000"/>
            <a:headEnd/>
            <a:tailEnd/>
          </a:ln>
        </p:spPr>
      </p:pic>
      <p:pic>
        <p:nvPicPr>
          <p:cNvPr id="2" name="Picture 1">
            <a:extLst>
              <a:ext uri="{FF2B5EF4-FFF2-40B4-BE49-F238E27FC236}">
                <a16:creationId xmlns:a16="http://schemas.microsoft.com/office/drawing/2014/main" xmlns="" id="{989C4F79-B371-0766-7000-4CE8187AA129}"/>
              </a:ext>
            </a:extLst>
          </p:cNvPr>
          <p:cNvPicPr>
            <a:picLocks noChangeAspect="1"/>
          </p:cNvPicPr>
          <p:nvPr/>
        </p:nvPicPr>
        <p:blipFill>
          <a:blip r:embed="rId3"/>
          <a:stretch>
            <a:fillRect/>
          </a:stretch>
        </p:blipFill>
        <p:spPr>
          <a:xfrm>
            <a:off x="109340" y="4798540"/>
            <a:ext cx="5371042" cy="1042506"/>
          </a:xfrm>
          <a:prstGeom prst="rect">
            <a:avLst/>
          </a:prstGeom>
        </p:spPr>
      </p:pic>
    </p:spTree>
    <p:extLst>
      <p:ext uri="{BB962C8B-B14F-4D97-AF65-F5344CB8AC3E}">
        <p14:creationId xmlns:p14="http://schemas.microsoft.com/office/powerpoint/2010/main" val="1049577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AD11DB8-7E66-FE69-848A-EB7A21F52A0E}"/>
              </a:ext>
            </a:extLst>
          </p:cNvPr>
          <p:cNvSpPr txBox="1"/>
          <p:nvPr/>
        </p:nvSpPr>
        <p:spPr>
          <a:xfrm>
            <a:off x="162732" y="476564"/>
            <a:ext cx="11941444" cy="5262979"/>
          </a:xfrm>
          <a:prstGeom prst="rect">
            <a:avLst/>
          </a:prstGeom>
          <a:noFill/>
        </p:spPr>
        <p:txBody>
          <a:bodyPr wrap="square">
            <a:spAutoFit/>
          </a:bodyPr>
          <a:lstStyle/>
          <a:p>
            <a:r>
              <a:rPr lang="en-US" sz="2400" b="1" dirty="0">
                <a:solidFill>
                  <a:srgbClr val="FF0000"/>
                </a:solidFill>
              </a:rPr>
              <a:t>2.Transposons</a:t>
            </a:r>
          </a:p>
          <a:p>
            <a:r>
              <a:rPr lang="en-US" sz="2400" dirty="0"/>
              <a:t>Transposons were originally defined as bacterial transposable elements which carried not only those genes required for </a:t>
            </a:r>
            <a:r>
              <a:rPr lang="en-US" sz="2400" dirty="0">
                <a:solidFill>
                  <a:srgbClr val="FF0000"/>
                </a:solidFill>
              </a:rPr>
              <a:t>transposition</a:t>
            </a:r>
            <a:r>
              <a:rPr lang="en-US" sz="2400" dirty="0"/>
              <a:t>, but also </a:t>
            </a:r>
            <a:r>
              <a:rPr lang="en-US" sz="2400" dirty="0">
                <a:solidFill>
                  <a:srgbClr val="FF0000"/>
                </a:solidFill>
              </a:rPr>
              <a:t>nonessential genes</a:t>
            </a:r>
            <a:r>
              <a:rPr lang="en-US" sz="2400" dirty="0"/>
              <a:t>, e.g. for antibiotic resistance. </a:t>
            </a:r>
          </a:p>
          <a:p>
            <a:r>
              <a:rPr lang="en-US" sz="2400" dirty="0"/>
              <a:t>When resistance plasmids were first discovered, there was much speculation as to how a single element could have evolved to carry a number of different antibiotic resistance genes and in particular how apparently related plasmids could have different combinations of such genes (or, conversely, how otherwise dissimilar plasmids could carry related resistance genes). It was assumed that a basic plasmid, having the ability to replicate independently but not carrying any other information, had somehow picked up a resistance gene from the chromosome of a resistant host strain. Transfer of this plasmid to an otherwise sensitive strain then produces a selective advantage for that strain, and therefore indirectly a selective advantage for this ‘new’ plasmid. As the plasmid moves from one organism to another it has the opportunity to acquire additional resistance genes, thus giving rise to a family of plasmids containing different combinations of resistance genes.</a:t>
            </a:r>
          </a:p>
        </p:txBody>
      </p:sp>
    </p:spTree>
    <p:extLst>
      <p:ext uri="{BB962C8B-B14F-4D97-AF65-F5344CB8AC3E}">
        <p14:creationId xmlns:p14="http://schemas.microsoft.com/office/powerpoint/2010/main" val="2103770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017270-82C4-91D0-FB90-927CA507AF67}"/>
              </a:ext>
            </a:extLst>
          </p:cNvPr>
          <p:cNvSpPr txBox="1"/>
          <p:nvPr/>
        </p:nvSpPr>
        <p:spPr>
          <a:xfrm>
            <a:off x="61993" y="615064"/>
            <a:ext cx="11980190" cy="5262979"/>
          </a:xfrm>
          <a:prstGeom prst="rect">
            <a:avLst/>
          </a:prstGeom>
          <a:noFill/>
        </p:spPr>
        <p:txBody>
          <a:bodyPr wrap="square">
            <a:spAutoFit/>
          </a:bodyPr>
          <a:lstStyle/>
          <a:p>
            <a:r>
              <a:rPr lang="en-US" sz="2400" dirty="0"/>
              <a:t>When a transposable element becomes inserted into a target DNA, a short sequence in the target at the site of integration is </a:t>
            </a:r>
            <a:r>
              <a:rPr lang="en-US" sz="2400" b="1" dirty="0">
                <a:solidFill>
                  <a:srgbClr val="FF0000"/>
                </a:solidFill>
              </a:rPr>
              <a:t>duplicated </a:t>
            </a:r>
            <a:r>
              <a:rPr lang="en-US" sz="2400" dirty="0"/>
              <a:t>during the insertion process. The duplication arises because single-stranded DNA breaks are generated by the transposase. The transposon is then attached to the single-stranded ends that have been generated, and repair of the single-strand portions results in the duplication.</a:t>
            </a:r>
          </a:p>
          <a:p>
            <a:r>
              <a:rPr lang="en-US" sz="2400" dirty="0"/>
              <a:t>If the duplicated DNA is sufficient to have duplicated an entire gene or group of genes, the organism will contain multiple copies of these particular genes. Such gene-duplication events are thought to fuel microbial evolution. This is because mutations occurring in one copy of the gene(s) do not affect the other copy; the function of the faulty protein is still "covered" by the product of the unmutated duplicate gene. However, beneficial mutations in one copy can lead to production of a protein that has superior properties to the normal protein and thereby increase fitness. In this way, evolution can "experiment" with one copy of the gene while the identical copy provides the necessary backup function. Genomic analyses have revealed numerous examples of protein-encoding genes that were clearly derived from gene duplication.</a:t>
            </a:r>
          </a:p>
        </p:txBody>
      </p:sp>
    </p:spTree>
    <p:extLst>
      <p:ext uri="{BB962C8B-B14F-4D97-AF65-F5344CB8AC3E}">
        <p14:creationId xmlns:p14="http://schemas.microsoft.com/office/powerpoint/2010/main" val="215531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667FB1E-D97D-789D-7767-DFDAAD1F6C9D}"/>
              </a:ext>
            </a:extLst>
          </p:cNvPr>
          <p:cNvSpPr txBox="1"/>
          <p:nvPr/>
        </p:nvSpPr>
        <p:spPr>
          <a:xfrm>
            <a:off x="61993" y="421332"/>
            <a:ext cx="12042183" cy="3416320"/>
          </a:xfrm>
          <a:prstGeom prst="rect">
            <a:avLst/>
          </a:prstGeom>
          <a:noFill/>
        </p:spPr>
        <p:txBody>
          <a:bodyPr wrap="square">
            <a:spAutoFit/>
          </a:bodyPr>
          <a:lstStyle/>
          <a:p>
            <a:r>
              <a:rPr lang="en-US" sz="2400" b="1" dirty="0">
                <a:solidFill>
                  <a:srgbClr val="FF0000"/>
                </a:solidFill>
              </a:rPr>
              <a:t>Structure of Transposons</a:t>
            </a:r>
          </a:p>
          <a:p>
            <a:r>
              <a:rPr lang="en-US" sz="2400" dirty="0"/>
              <a:t>The structure of a simple transposon, Tn3 consists of about 5000 base pairs and has a short (38 bp) inverted repeat sequence at each end. It is therefore analogous to an insertion sequence, the distinction being that a transposon carries an identifiable genetic marker – in this case the ampicillin resistance gene (</a:t>
            </a:r>
            <a:r>
              <a:rPr lang="en-US" sz="2400" dirty="0" err="1"/>
              <a:t>bla</a:t>
            </a:r>
            <a:r>
              <a:rPr lang="en-US" sz="2400" dirty="0"/>
              <a:t>, b-lactamase). Tn3 codes for two other proteins as well: a transposase (</a:t>
            </a:r>
            <a:r>
              <a:rPr lang="en-US" sz="2400" dirty="0" err="1"/>
              <a:t>TnpA</a:t>
            </a:r>
            <a:r>
              <a:rPr lang="en-US" sz="2400" dirty="0"/>
              <a:t>), and </a:t>
            </a:r>
            <a:r>
              <a:rPr lang="en-US" sz="2400" dirty="0" err="1"/>
              <a:t>TnpR</a:t>
            </a:r>
            <a:r>
              <a:rPr lang="en-US" sz="2400" dirty="0"/>
              <a:t>, a bifunctional protein that acts as a repressor and is also responsible for one stage of transposition known as resolution (this is explained more fully later on). As with the insertion sequences, there is a short direct repeat at either end of the transposon (five base pairs in the case of Tn3).</a:t>
            </a:r>
          </a:p>
        </p:txBody>
      </p:sp>
      <p:pic>
        <p:nvPicPr>
          <p:cNvPr id="4" name="Picture 3">
            <a:extLst>
              <a:ext uri="{FF2B5EF4-FFF2-40B4-BE49-F238E27FC236}">
                <a16:creationId xmlns:a16="http://schemas.microsoft.com/office/drawing/2014/main" xmlns="" id="{648EAE84-00A1-0706-3B9F-5208CAA27FDC}"/>
              </a:ext>
            </a:extLst>
          </p:cNvPr>
          <p:cNvPicPr>
            <a:picLocks noChangeAspect="1"/>
          </p:cNvPicPr>
          <p:nvPr/>
        </p:nvPicPr>
        <p:blipFill>
          <a:blip r:embed="rId2">
            <a:duotone>
              <a:prstClr val="black"/>
              <a:srgbClr val="4BACC6">
                <a:tint val="45000"/>
                <a:satMod val="400000"/>
              </a:srgbClr>
            </a:duotone>
          </a:blip>
          <a:srcRect/>
          <a:stretch>
            <a:fillRect/>
          </a:stretch>
        </p:blipFill>
        <p:spPr bwMode="auto">
          <a:xfrm>
            <a:off x="2335976" y="4065070"/>
            <a:ext cx="7675456" cy="1360972"/>
          </a:xfrm>
          <a:prstGeom prst="rect">
            <a:avLst/>
          </a:prstGeom>
          <a:noFill/>
          <a:ln w="9525">
            <a:noFill/>
            <a:miter lim="800000"/>
            <a:headEnd/>
            <a:tailEnd/>
          </a:ln>
        </p:spPr>
      </p:pic>
      <p:pic>
        <p:nvPicPr>
          <p:cNvPr id="6" name="Picture 5">
            <a:extLst>
              <a:ext uri="{FF2B5EF4-FFF2-40B4-BE49-F238E27FC236}">
                <a16:creationId xmlns:a16="http://schemas.microsoft.com/office/drawing/2014/main" xmlns="" id="{388537DA-1713-6BF2-520D-545B216B2582}"/>
              </a:ext>
            </a:extLst>
          </p:cNvPr>
          <p:cNvPicPr>
            <a:picLocks noChangeAspect="1"/>
          </p:cNvPicPr>
          <p:nvPr/>
        </p:nvPicPr>
        <p:blipFill>
          <a:blip r:embed="rId3"/>
          <a:stretch>
            <a:fillRect/>
          </a:stretch>
        </p:blipFill>
        <p:spPr>
          <a:xfrm>
            <a:off x="311867" y="5782030"/>
            <a:ext cx="5728716" cy="525780"/>
          </a:xfrm>
          <a:prstGeom prst="rect">
            <a:avLst/>
          </a:prstGeom>
        </p:spPr>
      </p:pic>
    </p:spTree>
    <p:extLst>
      <p:ext uri="{BB962C8B-B14F-4D97-AF65-F5344CB8AC3E}">
        <p14:creationId xmlns:p14="http://schemas.microsoft.com/office/powerpoint/2010/main" val="206009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DC4290A-E7CB-2623-9AE1-D0A21D1266ED}"/>
              </a:ext>
            </a:extLst>
          </p:cNvPr>
          <p:cNvSpPr txBox="1"/>
          <p:nvPr/>
        </p:nvSpPr>
        <p:spPr>
          <a:xfrm>
            <a:off x="168675" y="71021"/>
            <a:ext cx="11896077" cy="4893647"/>
          </a:xfrm>
          <a:prstGeom prst="rect">
            <a:avLst/>
          </a:prstGeom>
          <a:noFill/>
        </p:spPr>
        <p:txBody>
          <a:bodyPr wrap="square">
            <a:spAutoFit/>
          </a:bodyPr>
          <a:lstStyle/>
          <a:p>
            <a:r>
              <a:rPr lang="en-US" sz="2400" dirty="0"/>
              <a:t>Some transposable elements have a more complex structure than Tn3. These</a:t>
            </a:r>
          </a:p>
          <a:p>
            <a:r>
              <a:rPr lang="en-US" sz="2400" dirty="0"/>
              <a:t>composite transposons consist of </a:t>
            </a:r>
            <a:r>
              <a:rPr lang="en-US" sz="2400" b="1" dirty="0">
                <a:solidFill>
                  <a:srgbClr val="FF0000"/>
                </a:solidFill>
              </a:rPr>
              <a:t>two copies of an insertion sequence </a:t>
            </a:r>
            <a:r>
              <a:rPr lang="en-US" sz="2400" dirty="0"/>
              <a:t>on either side of a set of resistance genes. For example the tetracycline resistance transposon Tn10, which is about 9300 bp in length, consists of a central region carrying the resistance determinants flanked by two copies of the IS10 insertion sequence in opposite orientations. IS10 itself is about 1300 bp long with 23-bp inverted repeat ends and contains a transposase gene.</a:t>
            </a:r>
          </a:p>
          <a:p>
            <a:r>
              <a:rPr lang="en-US" sz="2400" dirty="0"/>
              <a:t>Composite transposons may have their flanking IS regions in inverted orientation or as direct repeats. For example Tn10 and Tn5 both have inverted repeats of an IS (IS10 and IS50 respectively) at their ends, while Tn9 has direct repeats of IS1. The transposition behavior of such composite elements can be quite complex; the insertion sequences themselves may transpose independently or transposition of the entire region may occur. Furthermore, recombination between the IS elements can occur, leading to deletion or inversion of the region separating them </a:t>
            </a:r>
          </a:p>
        </p:txBody>
      </p:sp>
    </p:spTree>
    <p:extLst>
      <p:ext uri="{BB962C8B-B14F-4D97-AF65-F5344CB8AC3E}">
        <p14:creationId xmlns:p14="http://schemas.microsoft.com/office/powerpoint/2010/main" val="218889239"/>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248</TotalTime>
  <Words>1657</Words>
  <Application>Microsoft Office PowerPoint</Application>
  <PresentationFormat>Widescreen</PresentationFormat>
  <Paragraphs>35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Tw Cen MT</vt:lpstr>
      <vt:lpstr>Droplet</vt:lpstr>
      <vt:lpstr>Extra chromosomal Agents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 chromosomal Agents</dc:title>
  <dc:creator>user</dc:creator>
  <cp:lastModifiedBy>Maher</cp:lastModifiedBy>
  <cp:revision>4</cp:revision>
  <dcterms:created xsi:type="dcterms:W3CDTF">2022-10-28T06:54:57Z</dcterms:created>
  <dcterms:modified xsi:type="dcterms:W3CDTF">2026-01-31T18:31:22Z</dcterms:modified>
</cp:coreProperties>
</file>