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2DD8F5-4649-4256-B4BA-2000131C9234}"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409012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2DD8F5-4649-4256-B4BA-2000131C9234}"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2497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2DD8F5-4649-4256-B4BA-2000131C9234}"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23956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2DD8F5-4649-4256-B4BA-2000131C9234}"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BC729-94F4-4C33-B8F3-446CB85ADEF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498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2DD8F5-4649-4256-B4BA-2000131C9234}"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383504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2DD8F5-4649-4256-B4BA-2000131C9234}"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2437353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2DD8F5-4649-4256-B4BA-2000131C9234}"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938514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DD8F5-4649-4256-B4BA-2000131C9234}"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214839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DD8F5-4649-4256-B4BA-2000131C9234}"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300603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DD8F5-4649-4256-B4BA-2000131C9234}"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223550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DD8F5-4649-4256-B4BA-2000131C9234}"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268126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2DD8F5-4649-4256-B4BA-2000131C9234}"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110828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2DD8F5-4649-4256-B4BA-2000131C9234}"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300562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2DD8F5-4649-4256-B4BA-2000131C9234}"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373703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A2DD8F5-4649-4256-B4BA-2000131C9234}"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373299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2DD8F5-4649-4256-B4BA-2000131C9234}"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140663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2DD8F5-4649-4256-B4BA-2000131C9234}"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BC729-94F4-4C33-B8F3-446CB85ADEFF}" type="slidenum">
              <a:rPr lang="en-US" smtClean="0"/>
              <a:t>‹#›</a:t>
            </a:fld>
            <a:endParaRPr lang="en-US"/>
          </a:p>
        </p:txBody>
      </p:sp>
    </p:spTree>
    <p:extLst>
      <p:ext uri="{BB962C8B-B14F-4D97-AF65-F5344CB8AC3E}">
        <p14:creationId xmlns:p14="http://schemas.microsoft.com/office/powerpoint/2010/main" val="6525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A2DD8F5-4649-4256-B4BA-2000131C9234}" type="datetimeFigureOut">
              <a:rPr lang="en-US" smtClean="0"/>
              <a:t>1/31/2026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B2BC729-94F4-4C33-B8F3-446CB85ADEFF}" type="slidenum">
              <a:rPr lang="en-US" smtClean="0"/>
              <a:t>‹#›</a:t>
            </a:fld>
            <a:endParaRPr lang="en-US"/>
          </a:p>
        </p:txBody>
      </p:sp>
    </p:spTree>
    <p:extLst>
      <p:ext uri="{BB962C8B-B14F-4D97-AF65-F5344CB8AC3E}">
        <p14:creationId xmlns:p14="http://schemas.microsoft.com/office/powerpoint/2010/main" val="1875466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eplicon_(genetics)" TargetMode="External"/><Relationship Id="rId7" Type="http://schemas.openxmlformats.org/officeDocument/2006/relationships/image" Target="../media/image4.png"/><Relationship Id="rId2" Type="http://schemas.openxmlformats.org/officeDocument/2006/relationships/hyperlink" Target="https://en.wikipedia.org/wiki/Origin_of_replication" TargetMode="External"/><Relationship Id="rId1" Type="http://schemas.openxmlformats.org/officeDocument/2006/relationships/slideLayout" Target="../slideLayouts/slideLayout7.xml"/><Relationship Id="rId6" Type="http://schemas.openxmlformats.org/officeDocument/2006/relationships/hyperlink" Target="https://en.wikipedia.org/wiki/Nitrogen_fixation" TargetMode="External"/><Relationship Id="rId5" Type="http://schemas.openxmlformats.org/officeDocument/2006/relationships/hyperlink" Target="https://en.wikipedia.org/wiki/Virulence_factor" TargetMode="External"/><Relationship Id="rId4" Type="http://schemas.openxmlformats.org/officeDocument/2006/relationships/hyperlink" Target="https://en.wikipedia.org/wiki/Episom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Pilus" TargetMode="External"/><Relationship Id="rId2" Type="http://schemas.openxmlformats.org/officeDocument/2006/relationships/hyperlink" Target="https://en.wikipedia.org/wiki/Bacterial_conjugation"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Toluene" TargetMode="External"/><Relationship Id="rId3" Type="http://schemas.openxmlformats.org/officeDocument/2006/relationships/hyperlink" Target="https://en.wikipedia.org/wiki/Bacterial_conjugation" TargetMode="External"/><Relationship Id="rId7" Type="http://schemas.openxmlformats.org/officeDocument/2006/relationships/hyperlink" Target="https://en.wikipedia.org/wiki/Protein" TargetMode="External"/><Relationship Id="rId2" Type="http://schemas.openxmlformats.org/officeDocument/2006/relationships/hyperlink" Target="https://en.wikipedia.org/wiki/F-plasmid" TargetMode="External"/><Relationship Id="rId1" Type="http://schemas.openxmlformats.org/officeDocument/2006/relationships/slideLayout" Target="../slideLayouts/slideLayout7.xml"/><Relationship Id="rId6" Type="http://schemas.openxmlformats.org/officeDocument/2006/relationships/hyperlink" Target="https://en.wikipedia.org/wiki/Bacteriocin" TargetMode="External"/><Relationship Id="rId11" Type="http://schemas.openxmlformats.org/officeDocument/2006/relationships/image" Target="../media/image6.png"/><Relationship Id="rId5" Type="http://schemas.openxmlformats.org/officeDocument/2006/relationships/hyperlink" Target="https://en.wikipedia.org/wiki/Poison" TargetMode="External"/><Relationship Id="rId10" Type="http://schemas.openxmlformats.org/officeDocument/2006/relationships/hyperlink" Target="https://en.wikipedia.org/wiki/Pathogen" TargetMode="External"/><Relationship Id="rId4" Type="http://schemas.openxmlformats.org/officeDocument/2006/relationships/hyperlink" Target="https://en.wikipedia.org/wiki/Antibiotic" TargetMode="External"/><Relationship Id="rId9" Type="http://schemas.openxmlformats.org/officeDocument/2006/relationships/hyperlink" Target="https://en.wikipedia.org/wiki/Salicylic_aci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9A0132-1A89-529C-3440-8C9DBF0E6DD3}"/>
              </a:ext>
            </a:extLst>
          </p:cNvPr>
          <p:cNvSpPr>
            <a:spLocks noGrp="1"/>
          </p:cNvSpPr>
          <p:nvPr>
            <p:ph type="ctrTitle"/>
          </p:nvPr>
        </p:nvSpPr>
        <p:spPr/>
        <p:txBody>
          <a:bodyPr/>
          <a:lstStyle/>
          <a:p>
            <a:r>
              <a:rPr lang="en-US" dirty="0"/>
              <a:t>Microbial genetics</a:t>
            </a:r>
          </a:p>
        </p:txBody>
      </p:sp>
      <p:sp>
        <p:nvSpPr>
          <p:cNvPr id="3" name="Subtitle 2">
            <a:extLst>
              <a:ext uri="{FF2B5EF4-FFF2-40B4-BE49-F238E27FC236}">
                <a16:creationId xmlns:a16="http://schemas.microsoft.com/office/drawing/2014/main" xmlns="" id="{D366F17D-5F03-BEBD-FC5A-5F089B024F6C}"/>
              </a:ext>
            </a:extLst>
          </p:cNvPr>
          <p:cNvSpPr>
            <a:spLocks noGrp="1"/>
          </p:cNvSpPr>
          <p:nvPr>
            <p:ph type="subTitle" idx="1"/>
          </p:nvPr>
        </p:nvSpPr>
        <p:spPr/>
        <p:txBody>
          <a:bodyPr/>
          <a:lstStyle/>
          <a:p>
            <a:r>
              <a:rPr lang="en-US" dirty="0"/>
              <a:t>Three grade fourth lecture </a:t>
            </a:r>
          </a:p>
        </p:txBody>
      </p:sp>
    </p:spTree>
    <p:extLst>
      <p:ext uri="{BB962C8B-B14F-4D97-AF65-F5344CB8AC3E}">
        <p14:creationId xmlns:p14="http://schemas.microsoft.com/office/powerpoint/2010/main" val="418554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F533F56-1142-3C32-214A-2C3153515AEA}"/>
              </a:ext>
            </a:extLst>
          </p:cNvPr>
          <p:cNvSpPr txBox="1"/>
          <p:nvPr/>
        </p:nvSpPr>
        <p:spPr>
          <a:xfrm>
            <a:off x="177554" y="62144"/>
            <a:ext cx="6712462" cy="6440866"/>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Plasmids in plant-associated bacteria</a:t>
            </a:r>
            <a:endParaRPr lang="en-US"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A different type of pathogenicity is seen with the plant pathogen </a:t>
            </a:r>
            <a:r>
              <a:rPr lang="en-US" sz="2000" i="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Agrobacterium tumefaciens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which causes a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tumour</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-like growth known as a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crown gall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in some plants. Again, it is only strains that carry a particular type of plasmid (known as a </a:t>
            </a:r>
            <a:r>
              <a:rPr lang="en-US" sz="20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Ti</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plasmid</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for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Tumour</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Inducing) that are pathogenic; in this case however, pathogenicity is associated with the transfer of a specific part of the plasmid DNA itself into the plant cells. This phenomenon has additional importance because of its application to the genetic manipulation of plant cells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Members of the genus Rhizobium also ‘infect’ plants, although in this case the relationship is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symbiotic rather than pathogenic</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These bacteria form nodules on the roots of leguminous plants. Under these conditions the bacteria are able to fix nitrogen and supply the plant with a usable source of reduced nitrogen, a process of considerable ecological and agricultural importance. The genes necessary for both nodulation and nitrogen fixation are carried by plasmids.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xmlns="" id="{33F3A450-8D07-C393-0BDB-CC9DA14F2105}"/>
              </a:ext>
            </a:extLst>
          </p:cNvPr>
          <p:cNvPicPr>
            <a:picLocks noChangeAspect="1"/>
          </p:cNvPicPr>
          <p:nvPr/>
        </p:nvPicPr>
        <p:blipFill>
          <a:blip r:embed="rId2"/>
          <a:stretch>
            <a:fillRect/>
          </a:stretch>
        </p:blipFill>
        <p:spPr>
          <a:xfrm>
            <a:off x="7097161" y="1422560"/>
            <a:ext cx="4917285" cy="3720033"/>
          </a:xfrm>
          <a:prstGeom prst="rect">
            <a:avLst/>
          </a:prstGeom>
        </p:spPr>
      </p:pic>
    </p:spTree>
    <p:extLst>
      <p:ext uri="{BB962C8B-B14F-4D97-AF65-F5344CB8AC3E}">
        <p14:creationId xmlns:p14="http://schemas.microsoft.com/office/powerpoint/2010/main" val="46079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DD7FA75-F748-F596-748F-CE996CC7C9CF}"/>
              </a:ext>
            </a:extLst>
          </p:cNvPr>
          <p:cNvSpPr txBox="1"/>
          <p:nvPr/>
        </p:nvSpPr>
        <p:spPr>
          <a:xfrm>
            <a:off x="213064" y="159799"/>
            <a:ext cx="11833934" cy="2547492"/>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Metabolic activities</a:t>
            </a:r>
            <a:endParaRPr lang="en-US"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Plasmids are capable of expanding the host cell’s range of metabolic activities in a variety of other ways. For example, a plasmid that carries genes for the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fermentation of lactose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if introduced into a lactose non-fermenting strain, will convert it to one that is able to utilize lactose. Such plasmids can cause problems in diagnostic laboratories where organisms are often identified on the basis of a limited set of biochemical characteristics. Commonly the potentially pathogenic Salmonella genus is differentiated from the (usually) non-pathogenic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E. coli</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species primarily</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2026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DEF1238-9310-DDA3-99E6-DE10D77C73D9}"/>
              </a:ext>
            </a:extLst>
          </p:cNvPr>
          <p:cNvSpPr txBox="1"/>
          <p:nvPr/>
        </p:nvSpPr>
        <p:spPr>
          <a:xfrm>
            <a:off x="204186" y="142043"/>
            <a:ext cx="8937594" cy="3609321"/>
          </a:xfrm>
          <a:prstGeom prst="rect">
            <a:avLst/>
          </a:prstGeom>
          <a:noFill/>
        </p:spPr>
        <p:txBody>
          <a:bodyPr wrap="square">
            <a:spAutoFit/>
          </a:bodyPr>
          <a:lstStyle/>
          <a:p>
            <a:pPr marL="0" marR="0">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Plasmid replication and control</a:t>
            </a:r>
            <a:endParaRPr lang="en-US"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Many plasmids are replicated as double stranded circular molecules. The overall picture with such plasmids is basically similar to that of the chromosome, in that replication starts at a fixed point known as </a:t>
            </a:r>
            <a:r>
              <a:rPr lang="en-US" sz="20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oriV</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 vegetative origin, to distinguish it from the point at which conjugative transfer is initiated, </a:t>
            </a:r>
            <a:r>
              <a:rPr lang="en-US" sz="20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oriT</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proceeds from this point, either in one direction or in both directions simultaneously until the whole circle is copied.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However there are some aspects of replication that differ from that of the chromosome, especially for the multicopy plasmids. Two examples that have been studied intensively are ColE1 and R100.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3097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C248D-A2C4-8F53-4194-DBF14932ED23}"/>
              </a:ext>
            </a:extLst>
          </p:cNvPr>
          <p:cNvSpPr>
            <a:spLocks noGrp="1"/>
          </p:cNvSpPr>
          <p:nvPr>
            <p:ph type="title"/>
          </p:nvPr>
        </p:nvSpPr>
        <p:spPr>
          <a:xfrm>
            <a:off x="452761" y="-443883"/>
            <a:ext cx="10825465" cy="1899821"/>
          </a:xfrm>
        </p:spPr>
        <p:txBody>
          <a:bodyPr>
            <a:normAutofit/>
          </a:bodyPr>
          <a:lstStyle/>
          <a:p>
            <a:pPr algn="l"/>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Extra chromosomal Agents</a:t>
            </a:r>
            <a:endParaRPr lang="en-US" sz="2400" dirty="0">
              <a:solidFill>
                <a:srgbClr val="FF0000"/>
              </a:solidFill>
            </a:endParaRPr>
          </a:p>
        </p:txBody>
      </p:sp>
      <p:sp>
        <p:nvSpPr>
          <p:cNvPr id="4" name="TextBox 3">
            <a:extLst>
              <a:ext uri="{FF2B5EF4-FFF2-40B4-BE49-F238E27FC236}">
                <a16:creationId xmlns:a16="http://schemas.microsoft.com/office/drawing/2014/main" xmlns="" id="{78C996B6-9E05-A02A-AEB2-4BD1735D0764}"/>
              </a:ext>
            </a:extLst>
          </p:cNvPr>
          <p:cNvSpPr txBox="1"/>
          <p:nvPr/>
        </p:nvSpPr>
        <p:spPr>
          <a:xfrm>
            <a:off x="390617" y="754602"/>
            <a:ext cx="11239132" cy="6086923"/>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Plasmids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are nonessential extrachromosomal elements that control their own replication. They are found mainly in </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bacteria</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in </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some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eukaryotic microbes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such as </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yeast</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algae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Plasmids are normally circular double stranded DNA molecules that range in size from as little as 1 kb to over 100 kb although linear plasmids have been observed in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Borrelia burgdorferi</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the causative agent of Lyme disease. Relative to the size of the bacterial chromosome plasmids are very small.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 number of copies of a plasmid in each cell is tightly controlled with a general rule that </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small plasmids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tend to have a </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high copy number</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sometimes over 100 copies per cell, whereas </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larger plasmids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may be present in </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one or a few copies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per cell.</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Certain classes of plasmids are capable of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horizontal transmission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from one bacterium to another. In most cases the recipient bacterium does </a:t>
            </a:r>
            <a:r>
              <a:rPr lang="en-US" sz="2000" b="1" dirty="0">
                <a:solidFill>
                  <a:schemeClr val="accent6"/>
                </a:solidFill>
                <a:effectLst/>
                <a:latin typeface="Times New Roman" panose="02020603050405020304" pitchFamily="18" charset="0"/>
                <a:ea typeface="Times New Roman" panose="02020603050405020304" pitchFamily="18" charset="0"/>
                <a:cs typeface="Arial" panose="020B0604020202020204" pitchFamily="34" charset="0"/>
              </a:rPr>
              <a:t>not have to be the same species as the donor bacterium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and can, in fact, be distantly related. By definition, the coding potential of a plasmid is nonessential for the bacterial life cycle but plasmids frequently encode functions that give the bacteria a selective advantage in certain environments, the most infamous example being the class of genes which encode antibiotic resistance.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The fact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that plasmids can confer resistance to antibiotics and that horizontal transmission can occur between distantly related bacteria has major implications for medicine, since it has allowed rapid spread of antibiotic resistance throughout the microbial world. plasmids have been absolutely key to the development of gene cloning.</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7387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B27BD2C-752B-F52D-11CC-5324A4014A4F}"/>
              </a:ext>
            </a:extLst>
          </p:cNvPr>
          <p:cNvSpPr txBox="1"/>
          <p:nvPr/>
        </p:nvSpPr>
        <p:spPr>
          <a:xfrm>
            <a:off x="230819" y="292964"/>
            <a:ext cx="11887200" cy="4665188"/>
          </a:xfrm>
          <a:prstGeom prst="rect">
            <a:avLst/>
          </a:prstGeom>
          <a:noFill/>
        </p:spPr>
        <p:txBody>
          <a:bodyPr wrap="square">
            <a:spAutoFit/>
          </a:bodyPr>
          <a:lstStyle/>
          <a:p>
            <a:pPr marL="0" marR="0" algn="just">
              <a:lnSpc>
                <a:spcPct val="115000"/>
              </a:lnSpc>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 order for the plasmids to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replicate independently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within a cell, they must possess a stretch of DNA that can act as an </a:t>
            </a:r>
            <a:r>
              <a:rPr lang="en-US" sz="2000" b="1"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Origin of replication">
                  <a:extLst>
                    <a:ext uri="{A12FA001-AC4F-418D-AE19-62706E023703}">
                      <ahyp:hlinkClr xmlns:ahyp="http://schemas.microsoft.com/office/drawing/2018/hyperlinkcolor" xmlns="" val="tx"/>
                    </a:ext>
                  </a:extLst>
                </a:hlinkClick>
              </a:rPr>
              <a:t>origin of replication</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self-replicating unit, in this case the plasmid, is called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b="1"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Replicon (genetics)">
                  <a:extLst>
                    <a:ext uri="{A12FA001-AC4F-418D-AE19-62706E023703}">
                      <ahyp:hlinkClr xmlns:ahyp="http://schemas.microsoft.com/office/drawing/2018/hyperlinkcolor" xmlns="" val="tx"/>
                    </a:ext>
                  </a:extLst>
                </a:hlinkClick>
              </a:rPr>
              <a:t>replicon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 few types of plasmids are also capable of inserting into the host chromosome, and these integrative plasmids are sometimes referred to as </a:t>
            </a:r>
            <a:r>
              <a:rPr lang="en-US" sz="2000" b="1" u="none" strike="noStrike"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Episome">
                  <a:extLst>
                    <a:ext uri="{A12FA001-AC4F-418D-AE19-62706E023703}">
                      <ahyp:hlinkClr xmlns:ahyp="http://schemas.microsoft.com/office/drawing/2018/hyperlinkcolor" xmlns="" val="tx"/>
                    </a:ext>
                  </a:extLst>
                </a:hlinkClick>
              </a:rPr>
              <a:t>episomes</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 prokaryotes. </a:t>
            </a:r>
            <a:endParaRPr lang="en-US" sz="1800" dirty="0">
              <a:effectLst/>
              <a:latin typeface="Times New Roman" panose="02020603050405020304" pitchFamily="18" charset="0"/>
              <a:ea typeface="Times New Roman" panose="02020603050405020304" pitchFamily="18" charset="0"/>
            </a:endParaRPr>
          </a:p>
          <a:p>
            <a:pPr marL="0" marR="0" algn="just">
              <a:lnSpc>
                <a:spcPct val="115000"/>
              </a:lnSpc>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Plasmids almost always carry at least one gene. Many of the genes carried by the plasmid are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beneficial</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the host cells, for example enabling the host cell to survive in an environment that would otherwise be lethal or restrictive for growth. Some of these genes encode traits for antibiotic resistance or resistance to heavy metal, while others may produce </a:t>
            </a:r>
            <a:r>
              <a:rPr lang="en-US" sz="2000" strike="noStrik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Virulence factor"/>
              </a:rPr>
              <a:t>virulence factors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that enable a bacterium to colonize a host and overcome its defenses, or have specific metabolic functions that allow the bacterium to utilize a particular nutrient, including the ability or to degrade recalcitrant or toxic organic compounds. Plasmids can also provide bacteria with the ability to </a:t>
            </a:r>
            <a:r>
              <a:rPr lang="en-US" sz="2000" u="none" strike="noStrik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Nitrogen fixation"/>
              </a:rPr>
              <a:t>fix nitrogen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Some plasmids, however, have no observable effect on the phenotype of the host cell or its benefit to the host cells cannot be determined, and these plasmids </a:t>
            </a:r>
          </a:p>
          <a:p>
            <a:pPr marL="0" marR="0" algn="just">
              <a:lnSpc>
                <a:spcPct val="115000"/>
              </a:lnSpc>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are called </a:t>
            </a:r>
            <a:r>
              <a:rPr lang="en-US"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cryptic plasmids</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pic>
        <p:nvPicPr>
          <p:cNvPr id="1026" name="Picture 2" descr="What does bacterial plasmid contain - An Overview">
            <a:extLst>
              <a:ext uri="{FF2B5EF4-FFF2-40B4-BE49-F238E27FC236}">
                <a16:creationId xmlns:a16="http://schemas.microsoft.com/office/drawing/2014/main" xmlns="" id="{11544135-D7FA-66E2-5BA4-A8AF7DC1F0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3768" y="4304190"/>
            <a:ext cx="4861007" cy="238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92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C95FEB-408A-A718-E097-08375FDF3E88}"/>
              </a:ext>
            </a:extLst>
          </p:cNvPr>
          <p:cNvSpPr txBox="1"/>
          <p:nvPr/>
        </p:nvSpPr>
        <p:spPr>
          <a:xfrm>
            <a:off x="239697" y="133165"/>
            <a:ext cx="11754035" cy="5855257"/>
          </a:xfrm>
          <a:prstGeom prst="rect">
            <a:avLst/>
          </a:prstGeom>
          <a:noFill/>
        </p:spPr>
        <p:txBody>
          <a:bodyPr wrap="square">
            <a:spAutoFit/>
          </a:bodyPr>
          <a:lstStyle/>
          <a:p>
            <a:pPr marL="0" marR="0" algn="just">
              <a:lnSpc>
                <a:spcPct val="115000"/>
              </a:lnSpc>
              <a:spcBef>
                <a:spcPts val="1000"/>
              </a:spcBef>
              <a:spcAft>
                <a:spcPts val="0"/>
              </a:spcAft>
            </a:pPr>
            <a:r>
              <a:rPr lang="en-US" sz="2000" b="1" dirty="0">
                <a:solidFill>
                  <a:srgbClr val="4F81BD"/>
                </a:solidFill>
                <a:effectLst/>
                <a:latin typeface="Times New Roman" panose="02020603050405020304" pitchFamily="18" charset="0"/>
                <a:ea typeface="Times New Roman" panose="02020603050405020304" pitchFamily="18" charset="0"/>
                <a:cs typeface="Times New Roman" panose="02020603050405020304" pitchFamily="18" charset="0"/>
              </a:rPr>
              <a:t>Classifications and types</a:t>
            </a:r>
            <a:endParaRPr lang="en-US"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Plasmids may be classified in a number of ways. Plasmids can be broadly classified into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conjugative plasmids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and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non-conjugative plasmids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Conjugative plasmids contain </a:t>
            </a:r>
            <a:r>
              <a:rPr lang="en-US" sz="2000" b="1" dirty="0">
                <a:solidFill>
                  <a:schemeClr val="accent6">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a set of transfer or </a:t>
            </a:r>
            <a:r>
              <a:rPr lang="en-US" sz="2000" b="1" i="1" dirty="0" err="1">
                <a:solidFill>
                  <a:schemeClr val="accent6">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tra</a:t>
            </a:r>
            <a:r>
              <a:rPr lang="en-US" sz="2000" b="1" dirty="0">
                <a:solidFill>
                  <a:schemeClr val="accent6">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 genes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which promote sexual conjugation between different cells. In the complex process of </a:t>
            </a:r>
            <a:r>
              <a:rPr lang="en-US" sz="2000" b="1" u="none" strike="no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2" tooltip="Bacterial conjugation">
                  <a:extLst>
                    <a:ext uri="{A12FA001-AC4F-418D-AE19-62706E023703}">
                      <ahyp:hlinkClr xmlns:ahyp="http://schemas.microsoft.com/office/drawing/2018/hyperlinkcolor" xmlns="" val="tx"/>
                    </a:ext>
                  </a:extLst>
                </a:hlinkClick>
              </a:rPr>
              <a:t>conjugation</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plasmid may be transferred from one bacterium to another via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sex </a:t>
            </a:r>
            <a:r>
              <a:rPr lang="en-US" sz="2000" b="1" u="none" strike="no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3" tooltip="Pilus">
                  <a:extLst>
                    <a:ext uri="{A12FA001-AC4F-418D-AE19-62706E023703}">
                      <ahyp:hlinkClr xmlns:ahyp="http://schemas.microsoft.com/office/drawing/2018/hyperlinkcolor" xmlns="" val="tx"/>
                    </a:ext>
                  </a:extLst>
                </a:hlinkClick>
              </a:rPr>
              <a:t>pili</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encoded by some of the </a:t>
            </a:r>
            <a:r>
              <a:rPr lang="en-US" sz="2000" i="1" dirty="0" err="1">
                <a:effectLst/>
                <a:latin typeface="Times New Roman" panose="02020603050405020304" pitchFamily="18" charset="0"/>
                <a:ea typeface="Times New Roman" panose="02020603050405020304" pitchFamily="18" charset="0"/>
                <a:cs typeface="Arial" panose="020B0604020202020204" pitchFamily="34" charset="0"/>
              </a:rPr>
              <a:t>tra</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genes . Non-conjugative plasmids are incapable of initiating conjugation, hence they can be transferred only with the assistance of conjugative plasmids. An intermediate class of plasmids are mobilizable, and carry only a subset of the genes required for transfer. They can parasitize a conjugative plasmid, transferring at high frequency only in its presence.</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Plasmids can also be classified into incompatibility group. A microbe can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harbour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different types of plasmids, however, different plasmids can only exist in a single bacterial cell if they are compatible. If two plasmids are not compatible, one or the other will be rapidly lost from the cell. Different plasmids may therefore be assigned to different incompatibility group depending </a:t>
            </a:r>
          </a:p>
          <a:p>
            <a:pPr marL="0" marR="0" algn="just">
              <a:lnSpc>
                <a:spcPct val="115000"/>
              </a:lnSpc>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on whether they can coexist together.</a:t>
            </a:r>
          </a:p>
          <a:p>
            <a:pPr marL="0" marR="0" algn="just">
              <a:lnSpc>
                <a:spcPct val="115000"/>
              </a:lnSpc>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Incompatible plasmids normally </a:t>
            </a:r>
          </a:p>
          <a:p>
            <a:pPr marL="0" marR="0" algn="just">
              <a:lnSpc>
                <a:spcPct val="115000"/>
              </a:lnSpc>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share the same replication or </a:t>
            </a:r>
          </a:p>
          <a:p>
            <a:pPr marL="0" marR="0" algn="just">
              <a:lnSpc>
                <a:spcPct val="115000"/>
              </a:lnSpc>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partition mechanisms. </a:t>
            </a:r>
            <a:endParaRPr lang="en-US" sz="2000" b="1" dirty="0">
              <a:solidFill>
                <a:srgbClr val="FF0000"/>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38C0EF43-C6D7-8E4F-9CDC-740D91E8B91D}"/>
              </a:ext>
            </a:extLst>
          </p:cNvPr>
          <p:cNvPicPr>
            <a:picLocks noChangeAspect="1"/>
          </p:cNvPicPr>
          <p:nvPr/>
        </p:nvPicPr>
        <p:blipFill>
          <a:blip r:embed="rId4"/>
          <a:stretch>
            <a:fillRect/>
          </a:stretch>
        </p:blipFill>
        <p:spPr>
          <a:xfrm>
            <a:off x="4776187" y="4305208"/>
            <a:ext cx="6826928" cy="2419627"/>
          </a:xfrm>
          <a:prstGeom prst="rect">
            <a:avLst/>
          </a:prstGeom>
        </p:spPr>
      </p:pic>
    </p:spTree>
    <p:extLst>
      <p:ext uri="{BB962C8B-B14F-4D97-AF65-F5344CB8AC3E}">
        <p14:creationId xmlns:p14="http://schemas.microsoft.com/office/powerpoint/2010/main" val="134095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E9B63E-B76A-ED5E-6437-08B03057FB3C}"/>
              </a:ext>
            </a:extLst>
          </p:cNvPr>
          <p:cNvSpPr txBox="1"/>
          <p:nvPr/>
        </p:nvSpPr>
        <p:spPr>
          <a:xfrm>
            <a:off x="390617" y="355107"/>
            <a:ext cx="6054571" cy="5891998"/>
          </a:xfrm>
          <a:prstGeom prst="rect">
            <a:avLst/>
          </a:prstGeom>
          <a:noFill/>
        </p:spPr>
        <p:txBody>
          <a:bodyPr wrap="square">
            <a:spAutoFit/>
          </a:bodyPr>
          <a:lstStyle/>
          <a:p>
            <a:pPr marL="0" marR="0" algn="just">
              <a:lnSpc>
                <a:spcPct val="115000"/>
              </a:lnSpc>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Another way to classify plasmids is by function. There are five main classes</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FF0000"/>
              </a:solidFill>
              <a:effectLst/>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Fertility </a:t>
            </a:r>
            <a:r>
              <a:rPr lang="en-US" sz="2000" b="1" u="none" strike="noStrike"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hlinkClick r:id="rId2" tooltip="F-plasmid">
                  <a:extLst>
                    <a:ext uri="{A12FA001-AC4F-418D-AE19-62706E023703}">
                      <ahyp:hlinkClr xmlns:ahyp="http://schemas.microsoft.com/office/drawing/2018/hyperlinkcolor" xmlns="" val="tx"/>
                    </a:ext>
                  </a:extLst>
                </a:hlinkClick>
              </a:rPr>
              <a:t>F-plasmids</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which contain </a:t>
            </a:r>
            <a:r>
              <a:rPr lang="en-US" sz="2000" i="1" dirty="0" err="1">
                <a:effectLst/>
                <a:latin typeface="Times New Roman" panose="02020603050405020304" pitchFamily="18" charset="0"/>
                <a:ea typeface="Times New Roman" panose="02020603050405020304" pitchFamily="18" charset="0"/>
                <a:cs typeface="Arial" panose="020B0604020202020204" pitchFamily="34" charset="0"/>
              </a:rPr>
              <a:t>tra</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genes. They are capable of </a:t>
            </a:r>
            <a:r>
              <a:rPr lang="en-US" sz="2000" u="none" strike="noStrike" dirty="0">
                <a:effectLst/>
                <a:latin typeface="Times New Roman" panose="02020603050405020304" pitchFamily="18" charset="0"/>
                <a:ea typeface="Times New Roman" panose="02020603050405020304" pitchFamily="18" charset="0"/>
                <a:cs typeface="Arial" panose="020B0604020202020204" pitchFamily="34" charset="0"/>
                <a:hlinkClick r:id="rId3" tooltip="Bacterial conjugation">
                  <a:extLst>
                    <a:ext uri="{A12FA001-AC4F-418D-AE19-62706E023703}">
                      <ahyp:hlinkClr xmlns:ahyp="http://schemas.microsoft.com/office/drawing/2018/hyperlinkcolor" xmlns="" val="tx"/>
                    </a:ext>
                  </a:extLst>
                </a:hlinkClick>
              </a:rPr>
              <a:t>conjugation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result in the expression of sex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pilli</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Resistance (R) plasmids</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which contain genes that provide resistance against </a:t>
            </a:r>
            <a:r>
              <a:rPr lang="en-US" sz="2000" u="none" strike="noStrike" dirty="0">
                <a:effectLst/>
                <a:latin typeface="Times New Roman" panose="02020603050405020304" pitchFamily="18" charset="0"/>
                <a:ea typeface="Times New Roman" panose="02020603050405020304" pitchFamily="18" charset="0"/>
                <a:cs typeface="Arial" panose="020B0604020202020204" pitchFamily="34" charset="0"/>
                <a:hlinkClick r:id="rId4" tooltip="Antibiotic">
                  <a:extLst>
                    <a:ext uri="{A12FA001-AC4F-418D-AE19-62706E023703}">
                      <ahyp:hlinkClr xmlns:ahyp="http://schemas.microsoft.com/office/drawing/2018/hyperlinkcolor" xmlns="" val="tx"/>
                    </a:ext>
                  </a:extLst>
                </a:hlinkClick>
              </a:rPr>
              <a:t>antibiotics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or </a:t>
            </a:r>
            <a:r>
              <a:rPr lang="en-US" sz="2000" u="none" strike="noStrike" dirty="0">
                <a:effectLst/>
                <a:latin typeface="Times New Roman" panose="02020603050405020304" pitchFamily="18" charset="0"/>
                <a:ea typeface="Times New Roman" panose="02020603050405020304" pitchFamily="18" charset="0"/>
                <a:cs typeface="Arial" panose="020B0604020202020204" pitchFamily="34" charset="0"/>
                <a:hlinkClick r:id="rId5" tooltip="Poison">
                  <a:extLst>
                    <a:ext uri="{A12FA001-AC4F-418D-AE19-62706E023703}">
                      <ahyp:hlinkClr xmlns:ahyp="http://schemas.microsoft.com/office/drawing/2018/hyperlinkcolor" xmlns="" val="tx"/>
                    </a:ext>
                  </a:extLst>
                </a:hlinkClick>
              </a:rPr>
              <a:t>poisons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Historically known as R-factors, before the nature of plasmids was understood.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Col plasmids</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which contain genes that code for </a:t>
            </a:r>
            <a:r>
              <a:rPr lang="en-US" sz="2000" u="none" strike="noStrike" dirty="0">
                <a:effectLst/>
                <a:latin typeface="Times New Roman" panose="02020603050405020304" pitchFamily="18" charset="0"/>
                <a:ea typeface="Times New Roman" panose="02020603050405020304" pitchFamily="18" charset="0"/>
                <a:cs typeface="Arial" panose="020B0604020202020204" pitchFamily="34" charset="0"/>
                <a:hlinkClick r:id="rId6" tooltip="Bacteriocin">
                  <a:extLst>
                    <a:ext uri="{A12FA001-AC4F-418D-AE19-62706E023703}">
                      <ahyp:hlinkClr xmlns:ahyp="http://schemas.microsoft.com/office/drawing/2018/hyperlinkcolor" xmlns="" val="tx"/>
                    </a:ext>
                  </a:extLst>
                </a:hlinkClick>
              </a:rPr>
              <a:t>bacteriocins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u="none" strike="noStrike" dirty="0">
                <a:effectLst/>
                <a:latin typeface="Times New Roman" panose="02020603050405020304" pitchFamily="18" charset="0"/>
                <a:ea typeface="Times New Roman" panose="02020603050405020304" pitchFamily="18" charset="0"/>
                <a:cs typeface="Arial" panose="020B0604020202020204" pitchFamily="34" charset="0"/>
                <a:hlinkClick r:id="rId7" tooltip="Protein">
                  <a:extLst>
                    <a:ext uri="{A12FA001-AC4F-418D-AE19-62706E023703}">
                      <ahyp:hlinkClr xmlns:ahyp="http://schemas.microsoft.com/office/drawing/2018/hyperlinkcolor" xmlns="" val="tx"/>
                    </a:ext>
                  </a:extLst>
                </a:hlinkClick>
              </a:rPr>
              <a:t>proteins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that can kill other bacteria.</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Degradative plasmids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which enable the digestion of unusual substances, e.g. </a:t>
            </a:r>
            <a:r>
              <a:rPr lang="en-US" sz="2000" u="none" strike="noStrike" dirty="0">
                <a:effectLst/>
                <a:latin typeface="Times New Roman" panose="02020603050405020304" pitchFamily="18" charset="0"/>
                <a:ea typeface="Times New Roman" panose="02020603050405020304" pitchFamily="18" charset="0"/>
                <a:cs typeface="Arial" panose="020B0604020202020204" pitchFamily="34" charset="0"/>
                <a:hlinkClick r:id="rId8" tooltip="Toluene">
                  <a:extLst>
                    <a:ext uri="{A12FA001-AC4F-418D-AE19-62706E023703}">
                      <ahyp:hlinkClr xmlns:ahyp="http://schemas.microsoft.com/office/drawing/2018/hyperlinkcolor" xmlns="" val="tx"/>
                    </a:ext>
                  </a:extLst>
                </a:hlinkClick>
              </a:rPr>
              <a:t>toluene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a:t>
            </a:r>
            <a:r>
              <a:rPr lang="en-US" sz="2000" u="none" strike="noStrike" dirty="0">
                <a:effectLst/>
                <a:latin typeface="Times New Roman" panose="02020603050405020304" pitchFamily="18" charset="0"/>
                <a:ea typeface="Times New Roman" panose="02020603050405020304" pitchFamily="18" charset="0"/>
                <a:cs typeface="Arial" panose="020B0604020202020204" pitchFamily="34" charset="0"/>
                <a:hlinkClick r:id="rId9" tooltip="Salicylic acid">
                  <a:extLst>
                    <a:ext uri="{A12FA001-AC4F-418D-AE19-62706E023703}">
                      <ahyp:hlinkClr xmlns:ahyp="http://schemas.microsoft.com/office/drawing/2018/hyperlinkcolor" xmlns="" val="tx"/>
                    </a:ext>
                  </a:extLst>
                </a:hlinkClick>
              </a:rPr>
              <a:t>salicylic acid</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Virulence plasmids</a:t>
            </a:r>
            <a:r>
              <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which turn the bacterium into a </a:t>
            </a:r>
            <a:r>
              <a:rPr lang="en-US" sz="2000" u="none" strike="noStrike" dirty="0">
                <a:effectLst/>
                <a:latin typeface="Times New Roman" panose="02020603050405020304" pitchFamily="18" charset="0"/>
                <a:ea typeface="Times New Roman" panose="02020603050405020304" pitchFamily="18" charset="0"/>
                <a:cs typeface="Arial" panose="020B0604020202020204" pitchFamily="34" charset="0"/>
                <a:hlinkClick r:id="rId10" tooltip="Pathogen">
                  <a:extLst>
                    <a:ext uri="{A12FA001-AC4F-418D-AE19-62706E023703}">
                      <ahyp:hlinkClr xmlns:ahyp="http://schemas.microsoft.com/office/drawing/2018/hyperlinkcolor" xmlns="" val="tx"/>
                    </a:ext>
                  </a:extLst>
                </a:hlinkClick>
              </a:rPr>
              <a:t>pathogen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xmlns="" id="{74F55C69-07E8-2EE5-0F68-7D7D745E0B88}"/>
              </a:ext>
            </a:extLst>
          </p:cNvPr>
          <p:cNvPicPr>
            <a:picLocks noChangeAspect="1"/>
          </p:cNvPicPr>
          <p:nvPr/>
        </p:nvPicPr>
        <p:blipFill>
          <a:blip r:embed="rId11"/>
          <a:stretch>
            <a:fillRect/>
          </a:stretch>
        </p:blipFill>
        <p:spPr>
          <a:xfrm>
            <a:off x="6640497" y="1012054"/>
            <a:ext cx="5160886" cy="3474221"/>
          </a:xfrm>
          <a:prstGeom prst="rect">
            <a:avLst/>
          </a:prstGeom>
        </p:spPr>
      </p:pic>
    </p:spTree>
    <p:extLst>
      <p:ext uri="{BB962C8B-B14F-4D97-AF65-F5344CB8AC3E}">
        <p14:creationId xmlns:p14="http://schemas.microsoft.com/office/powerpoint/2010/main" val="52583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64F4FE-37C5-B5AC-C36E-C9FA6A22DBE4}"/>
              </a:ext>
            </a:extLst>
          </p:cNvPr>
          <p:cNvSpPr txBox="1"/>
          <p:nvPr/>
        </p:nvSpPr>
        <p:spPr>
          <a:xfrm>
            <a:off x="133165" y="150920"/>
            <a:ext cx="11878322" cy="6794809"/>
          </a:xfrm>
          <a:prstGeom prst="rect">
            <a:avLst/>
          </a:prstGeom>
          <a:noFill/>
        </p:spPr>
        <p:txBody>
          <a:bodyPr wrap="square">
            <a:spAutoFit/>
          </a:bodyPr>
          <a:lstStyle/>
          <a:p>
            <a:pPr marL="0" marR="0" algn="just">
              <a:lnSpc>
                <a:spcPct val="115000"/>
              </a:lnSpc>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Plasmids can belong to more than one of these functional groups:</a:t>
            </a:r>
            <a:endParaRPr lang="en-US" sz="2000" dirty="0">
              <a:solidFill>
                <a:srgbClr val="FF000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  Plasmid:</a:t>
            </a:r>
            <a:endParaRPr lang="en-US"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 most widely studied plasmid-borne characteristic is that of drug resistance.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R plasmids were first discovered in Japan in strains of enteric bacteria that had acquired resistance to a number of antibiotics (multiple resistance) and have since been found throughout the world. The emergence of bacteria resistant to several antibiotics is of considerable medical significance and was correlated with the increasing use of antibiotics for the treatment of infectious diseases.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Many bacteria can become resistant to antibiotics by acquisition of a plasmid, although plasmid-borne resistance to some drugs such as nalidixic acid and rifampicin does not seem to occur. (In those cases, resistance usually occurs by mutation of the gene that codes for the target protein).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 antibiotic resistance genes themselves are many and varied, ranging from plasmid-encoded beta lactamases which destroy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to membrane proteins which reduce the intracellular accumulation of tetracycline. The ability of plasmids to be transferred from one bacterium to another, even sometimes between very different species , has contributed greatly to the widespread dissemination of antibiotic resistance genes. Bacteria can become resistant to a number of separate antibiotics, either by the acquisition of several independent plasmids or through acquiring a single plasmid with many resistance determinants on it.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Transposons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are thought to have played a major role in the development of drug resistance plasmids, by promoting the movement of the genes responsible between different plasmids or from the chromosome of a naturally resistant organism onto a plasmid.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095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BE13A4F-A74D-BCE2-94EF-1138D05971CF}"/>
              </a:ext>
            </a:extLst>
          </p:cNvPr>
          <p:cNvSpPr txBox="1"/>
          <p:nvPr/>
        </p:nvSpPr>
        <p:spPr>
          <a:xfrm>
            <a:off x="435006" y="337350"/>
            <a:ext cx="6010182" cy="5732980"/>
          </a:xfrm>
          <a:prstGeom prst="rect">
            <a:avLst/>
          </a:prstGeom>
          <a:noFill/>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It should be appreciated that other mechanisms of antibiotic resistance also occur and that such resistance is not always due to plasmids: indeed many of the bacteria that are currently causing problems of hospital cross-infection are either inherently resistant or owe their antibiotic resistance to chromosomal genes.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Plasmid RI00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can be transferred between enteric bacteria of the genera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Escherichia,</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Klebsiella, Proteus, Salmonella,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and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Shigella,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but does not transfer to the non enteric gram-negative bacterium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Pseudomonas.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Different R plasmids with genes for resistance to most antibiotics are known. Many drug-resistant elements on R plasmids, such as those on RI00,</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are also transposable elements and this, plus the fact that many of these plasmids are conjugative, have made them a serious threat to traditional antibiotic therapies.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026" name="Picture 2" descr="Untitled">
            <a:extLst>
              <a:ext uri="{FF2B5EF4-FFF2-40B4-BE49-F238E27FC236}">
                <a16:creationId xmlns:a16="http://schemas.microsoft.com/office/drawing/2014/main" xmlns="" id="{69408E31-32D5-DC35-9AF4-8304DFC46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969" y="248873"/>
            <a:ext cx="4392369" cy="469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35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EC9776-5DA9-A34A-3D47-1BC4172717BE}"/>
              </a:ext>
            </a:extLst>
          </p:cNvPr>
          <p:cNvSpPr txBox="1"/>
          <p:nvPr/>
        </p:nvSpPr>
        <p:spPr>
          <a:xfrm>
            <a:off x="204185" y="115410"/>
            <a:ext cx="11816179" cy="5732980"/>
          </a:xfrm>
          <a:prstGeom prst="rect">
            <a:avLst/>
          </a:prstGeom>
          <a:noFill/>
        </p:spPr>
        <p:txBody>
          <a:bodyPr wrap="square">
            <a:spAutoFit/>
          </a:bodyPr>
          <a:lstStyle/>
          <a:p>
            <a:pPr marL="0" marR="0" algn="just">
              <a:lnSpc>
                <a:spcPct val="115000"/>
              </a:lnSpc>
              <a:spcBef>
                <a:spcPts val="0"/>
              </a:spcBef>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Colicins and bacteriocins</a:t>
            </a:r>
            <a:endParaRPr lang="en-US"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Another property conferred by some plasmids that has been widely studied is the ability to produce a protein which has an antimicrobial action, usually against only closely-related organisms. One group of such proteins, produced by strains of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E. coli</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are capable of killing other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E. coli</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strains, and are hence referred to as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colicins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the strains that produce them are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colicinogenic</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The colicin gene is carried on a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col plasmid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together with a second gene that confers immunity to the action of the colicin, thus protecting the cell against the lethal effects of its own product.  However, colicin E2 is a DNA endonuclease that can cleave DNA, and colicin E3 is a nuclease that cuts at a specific site in 16S rRNA and inactivates ribosomes.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Col plasmids can be either conjugative or nonconjugative.</a:t>
            </a:r>
            <a:r>
              <a:rPr lang="en-US" sz="20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bacteriocins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or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bacteriocin-like agents </a:t>
            </a: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of gram positive</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bacteria are quite different from </a:t>
            </a: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 colicins but</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are also often encoded by plasmids;</a:t>
            </a: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some even have</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commercial value. For instance,</a:t>
            </a: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lactic acid bacteria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produce</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bacteriocin Nisin A</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which strongly inhibits </a:t>
            </a: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 growth of a wide range of gram-positive </a:t>
            </a: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bacteria and is used as a preservative in the food industry.</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xmlns="" id="{6933740D-5EB9-EE69-BE8A-5E69164CCC56}"/>
              </a:ext>
            </a:extLst>
          </p:cNvPr>
          <p:cNvPicPr>
            <a:picLocks noChangeAspect="1"/>
          </p:cNvPicPr>
          <p:nvPr/>
        </p:nvPicPr>
        <p:blipFill>
          <a:blip r:embed="rId2"/>
          <a:stretch>
            <a:fillRect/>
          </a:stretch>
        </p:blipFill>
        <p:spPr>
          <a:xfrm>
            <a:off x="6693763" y="3429000"/>
            <a:ext cx="5069150" cy="3015250"/>
          </a:xfrm>
          <a:prstGeom prst="rect">
            <a:avLst/>
          </a:prstGeom>
        </p:spPr>
      </p:pic>
    </p:spTree>
    <p:extLst>
      <p:ext uri="{BB962C8B-B14F-4D97-AF65-F5344CB8AC3E}">
        <p14:creationId xmlns:p14="http://schemas.microsoft.com/office/powerpoint/2010/main" val="331713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5D4745A-68A5-8B3E-7318-C7EABCCF1798}"/>
              </a:ext>
            </a:extLst>
          </p:cNvPr>
          <p:cNvSpPr txBox="1"/>
          <p:nvPr/>
        </p:nvSpPr>
        <p:spPr>
          <a:xfrm>
            <a:off x="0" y="319594"/>
            <a:ext cx="11967099" cy="3255378"/>
          </a:xfrm>
          <a:prstGeom prst="rect">
            <a:avLst/>
          </a:prstGeom>
          <a:noFill/>
        </p:spPr>
        <p:txBody>
          <a:bodyPr wrap="square">
            <a:spAutoFit/>
          </a:bodyPr>
          <a:lstStyle/>
          <a:p>
            <a:pPr marL="0" marR="0" algn="just">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Virulence determinants</a:t>
            </a:r>
            <a:endParaRPr lang="en-US"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In some bacterial species toxin genes are carried on plasmids rather than phages. For example, some strains of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E. coli</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are capable of causing a disease that resembles cholera (although milder). These strains produce a toxin known as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LT</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(labile toxin – to distinguish it from a different, heat-stable, toxin known as </a:t>
            </a: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ST</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The LT toxin is closely related to the cholera toxin, but whereas the gene in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Vibrio cholerae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is carried by a prophage, the LT gene in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E. coli</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is found on a plasmid.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Plasmids can also carry other types of genes that are necessary for (or enhance) virulence. One of the most dramatic examples of this is the 70-kb virulence plasmid of Yersinia species. This plasmid which is found in species of Yersinia (including </a:t>
            </a:r>
            <a:r>
              <a:rPr lang="en-US" sz="2000" i="1" dirty="0">
                <a:effectLst/>
                <a:latin typeface="Times New Roman" panose="02020603050405020304" pitchFamily="18" charset="0"/>
                <a:ea typeface="Times New Roman" panose="02020603050405020304" pitchFamily="18" charset="0"/>
                <a:cs typeface="Arial" panose="020B0604020202020204" pitchFamily="34" charset="0"/>
              </a:rPr>
              <a:t>Yersinia pestis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the causative organism of plague)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xmlns="" id="{0FBDB25F-3A53-70C8-9CEE-28AC09D1393D}"/>
              </a:ext>
            </a:extLst>
          </p:cNvPr>
          <p:cNvPicPr>
            <a:picLocks noChangeAspect="1"/>
          </p:cNvPicPr>
          <p:nvPr/>
        </p:nvPicPr>
        <p:blipFill>
          <a:blip r:embed="rId2"/>
          <a:stretch>
            <a:fillRect/>
          </a:stretch>
        </p:blipFill>
        <p:spPr>
          <a:xfrm>
            <a:off x="3497802" y="3926981"/>
            <a:ext cx="4429680" cy="2340653"/>
          </a:xfrm>
          <a:prstGeom prst="rect">
            <a:avLst/>
          </a:prstGeom>
        </p:spPr>
      </p:pic>
    </p:spTree>
    <p:extLst>
      <p:ext uri="{BB962C8B-B14F-4D97-AF65-F5344CB8AC3E}">
        <p14:creationId xmlns:p14="http://schemas.microsoft.com/office/powerpoint/2010/main" val="300704012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170</TotalTime>
  <Words>2012</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Symbol</vt:lpstr>
      <vt:lpstr>Times New Roman</vt:lpstr>
      <vt:lpstr>Tw Cen MT</vt:lpstr>
      <vt:lpstr>Droplet</vt:lpstr>
      <vt:lpstr>Microbial genetics</vt:lpstr>
      <vt:lpstr>Extra chromosomal Agents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genetics</dc:title>
  <dc:creator>user</dc:creator>
  <cp:lastModifiedBy>Maher</cp:lastModifiedBy>
  <cp:revision>4</cp:revision>
  <dcterms:created xsi:type="dcterms:W3CDTF">2022-10-20T19:25:52Z</dcterms:created>
  <dcterms:modified xsi:type="dcterms:W3CDTF">2026-01-31T18:29:23Z</dcterms:modified>
</cp:coreProperties>
</file>