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57" r:id="rId4"/>
    <p:sldId id="258" r:id="rId5"/>
    <p:sldId id="259" r:id="rId6"/>
    <p:sldId id="260" r:id="rId7"/>
    <p:sldId id="261" r:id="rId8"/>
    <p:sldId id="262" r:id="rId9"/>
    <p:sldId id="263" r:id="rId10"/>
    <p:sldId id="264" r:id="rId11"/>
    <p:sldId id="265" r:id="rId12"/>
    <p:sldId id="266" r:id="rId13"/>
    <p:sldId id="273" r:id="rId14"/>
    <p:sldId id="274" r:id="rId15"/>
    <p:sldId id="275" r:id="rId16"/>
    <p:sldId id="267" r:id="rId17"/>
    <p:sldId id="268" r:id="rId18"/>
    <p:sldId id="269" r:id="rId19"/>
    <p:sldId id="270" r:id="rId20"/>
    <p:sldId id="276" r:id="rId21"/>
    <p:sldId id="277" r:id="rId22"/>
    <p:sldId id="27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2" autoAdjust="0"/>
    <p:restoredTop sz="94660"/>
  </p:normalViewPr>
  <p:slideViewPr>
    <p:cSldViewPr snapToGrid="0">
      <p:cViewPr varScale="1">
        <p:scale>
          <a:sx n="74" d="100"/>
          <a:sy n="74" d="100"/>
        </p:scale>
        <p:origin x="6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5C7609-45D7-49E7-AB2E-530A44392FC2}"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9355A-3737-446C-BFC6-1729B3FDD316}" type="slidenum">
              <a:rPr lang="en-US" smtClean="0"/>
              <a:t>‹#›</a:t>
            </a:fld>
            <a:endParaRPr lang="en-US"/>
          </a:p>
        </p:txBody>
      </p:sp>
    </p:spTree>
    <p:extLst>
      <p:ext uri="{BB962C8B-B14F-4D97-AF65-F5344CB8AC3E}">
        <p14:creationId xmlns:p14="http://schemas.microsoft.com/office/powerpoint/2010/main" val="3516511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5C7609-45D7-49E7-AB2E-530A44392FC2}"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9355A-3737-446C-BFC6-1729B3FDD316}" type="slidenum">
              <a:rPr lang="en-US" smtClean="0"/>
              <a:t>‹#›</a:t>
            </a:fld>
            <a:endParaRPr lang="en-US"/>
          </a:p>
        </p:txBody>
      </p:sp>
    </p:spTree>
    <p:extLst>
      <p:ext uri="{BB962C8B-B14F-4D97-AF65-F5344CB8AC3E}">
        <p14:creationId xmlns:p14="http://schemas.microsoft.com/office/powerpoint/2010/main" val="320341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5C7609-45D7-49E7-AB2E-530A44392FC2}"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9355A-3737-446C-BFC6-1729B3FDD316}" type="slidenum">
              <a:rPr lang="en-US" smtClean="0"/>
              <a:t>‹#›</a:t>
            </a:fld>
            <a:endParaRPr lang="en-US"/>
          </a:p>
        </p:txBody>
      </p:sp>
    </p:spTree>
    <p:extLst>
      <p:ext uri="{BB962C8B-B14F-4D97-AF65-F5344CB8AC3E}">
        <p14:creationId xmlns:p14="http://schemas.microsoft.com/office/powerpoint/2010/main" val="1399978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5C7609-45D7-49E7-AB2E-530A44392FC2}"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9355A-3737-446C-BFC6-1729B3FDD316}"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12062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5C7609-45D7-49E7-AB2E-530A44392FC2}"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9355A-3737-446C-BFC6-1729B3FDD316}" type="slidenum">
              <a:rPr lang="en-US" smtClean="0"/>
              <a:t>‹#›</a:t>
            </a:fld>
            <a:endParaRPr lang="en-US"/>
          </a:p>
        </p:txBody>
      </p:sp>
    </p:spTree>
    <p:extLst>
      <p:ext uri="{BB962C8B-B14F-4D97-AF65-F5344CB8AC3E}">
        <p14:creationId xmlns:p14="http://schemas.microsoft.com/office/powerpoint/2010/main" val="3162189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65C7609-45D7-49E7-AB2E-530A44392FC2}" type="datetimeFigureOut">
              <a:rPr lang="en-US" smtClean="0"/>
              <a:t>1/31/2026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19355A-3737-446C-BFC6-1729B3FDD316}" type="slidenum">
              <a:rPr lang="en-US" smtClean="0"/>
              <a:t>‹#›</a:t>
            </a:fld>
            <a:endParaRPr lang="en-US"/>
          </a:p>
        </p:txBody>
      </p:sp>
    </p:spTree>
    <p:extLst>
      <p:ext uri="{BB962C8B-B14F-4D97-AF65-F5344CB8AC3E}">
        <p14:creationId xmlns:p14="http://schemas.microsoft.com/office/powerpoint/2010/main" val="3451289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65C7609-45D7-49E7-AB2E-530A44392FC2}" type="datetimeFigureOut">
              <a:rPr lang="en-US" smtClean="0"/>
              <a:t>1/31/2026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19355A-3737-446C-BFC6-1729B3FDD316}" type="slidenum">
              <a:rPr lang="en-US" smtClean="0"/>
              <a:t>‹#›</a:t>
            </a:fld>
            <a:endParaRPr lang="en-US"/>
          </a:p>
        </p:txBody>
      </p:sp>
    </p:spTree>
    <p:extLst>
      <p:ext uri="{BB962C8B-B14F-4D97-AF65-F5344CB8AC3E}">
        <p14:creationId xmlns:p14="http://schemas.microsoft.com/office/powerpoint/2010/main" val="3472408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5C7609-45D7-49E7-AB2E-530A44392FC2}"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9355A-3737-446C-BFC6-1729B3FDD316}" type="slidenum">
              <a:rPr lang="en-US" smtClean="0"/>
              <a:t>‹#›</a:t>
            </a:fld>
            <a:endParaRPr lang="en-US"/>
          </a:p>
        </p:txBody>
      </p:sp>
    </p:spTree>
    <p:extLst>
      <p:ext uri="{BB962C8B-B14F-4D97-AF65-F5344CB8AC3E}">
        <p14:creationId xmlns:p14="http://schemas.microsoft.com/office/powerpoint/2010/main" val="4238929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5C7609-45D7-49E7-AB2E-530A44392FC2}"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9355A-3737-446C-BFC6-1729B3FDD316}" type="slidenum">
              <a:rPr lang="en-US" smtClean="0"/>
              <a:t>‹#›</a:t>
            </a:fld>
            <a:endParaRPr lang="en-US"/>
          </a:p>
        </p:txBody>
      </p:sp>
    </p:spTree>
    <p:extLst>
      <p:ext uri="{BB962C8B-B14F-4D97-AF65-F5344CB8AC3E}">
        <p14:creationId xmlns:p14="http://schemas.microsoft.com/office/powerpoint/2010/main" val="349655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5C7609-45D7-49E7-AB2E-530A44392FC2}"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9355A-3737-446C-BFC6-1729B3FDD316}" type="slidenum">
              <a:rPr lang="en-US" smtClean="0"/>
              <a:t>‹#›</a:t>
            </a:fld>
            <a:endParaRPr lang="en-US"/>
          </a:p>
        </p:txBody>
      </p:sp>
    </p:spTree>
    <p:extLst>
      <p:ext uri="{BB962C8B-B14F-4D97-AF65-F5344CB8AC3E}">
        <p14:creationId xmlns:p14="http://schemas.microsoft.com/office/powerpoint/2010/main" val="381501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5C7609-45D7-49E7-AB2E-530A44392FC2}"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9355A-3737-446C-BFC6-1729B3FDD316}" type="slidenum">
              <a:rPr lang="en-US" smtClean="0"/>
              <a:t>‹#›</a:t>
            </a:fld>
            <a:endParaRPr lang="en-US"/>
          </a:p>
        </p:txBody>
      </p:sp>
    </p:spTree>
    <p:extLst>
      <p:ext uri="{BB962C8B-B14F-4D97-AF65-F5344CB8AC3E}">
        <p14:creationId xmlns:p14="http://schemas.microsoft.com/office/powerpoint/2010/main" val="305535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5C7609-45D7-49E7-AB2E-530A44392FC2}"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9355A-3737-446C-BFC6-1729B3FDD316}" type="slidenum">
              <a:rPr lang="en-US" smtClean="0"/>
              <a:t>‹#›</a:t>
            </a:fld>
            <a:endParaRPr lang="en-US"/>
          </a:p>
        </p:txBody>
      </p:sp>
    </p:spTree>
    <p:extLst>
      <p:ext uri="{BB962C8B-B14F-4D97-AF65-F5344CB8AC3E}">
        <p14:creationId xmlns:p14="http://schemas.microsoft.com/office/powerpoint/2010/main" val="2444236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5C7609-45D7-49E7-AB2E-530A44392FC2}" type="datetimeFigureOut">
              <a:rPr lang="en-US" smtClean="0"/>
              <a:t>1/31/2026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19355A-3737-446C-BFC6-1729B3FDD316}" type="slidenum">
              <a:rPr lang="en-US" smtClean="0"/>
              <a:t>‹#›</a:t>
            </a:fld>
            <a:endParaRPr lang="en-US"/>
          </a:p>
        </p:txBody>
      </p:sp>
    </p:spTree>
    <p:extLst>
      <p:ext uri="{BB962C8B-B14F-4D97-AF65-F5344CB8AC3E}">
        <p14:creationId xmlns:p14="http://schemas.microsoft.com/office/powerpoint/2010/main" val="1918378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5C7609-45D7-49E7-AB2E-530A44392FC2}" type="datetimeFigureOut">
              <a:rPr lang="en-US" smtClean="0"/>
              <a:t>1/31/2026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19355A-3737-446C-BFC6-1729B3FDD316}" type="slidenum">
              <a:rPr lang="en-US" smtClean="0"/>
              <a:t>‹#›</a:t>
            </a:fld>
            <a:endParaRPr lang="en-US"/>
          </a:p>
        </p:txBody>
      </p:sp>
    </p:spTree>
    <p:extLst>
      <p:ext uri="{BB962C8B-B14F-4D97-AF65-F5344CB8AC3E}">
        <p14:creationId xmlns:p14="http://schemas.microsoft.com/office/powerpoint/2010/main" val="721922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965C7609-45D7-49E7-AB2E-530A44392FC2}" type="datetimeFigureOut">
              <a:rPr lang="en-US" smtClean="0"/>
              <a:t>1/31/2026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19355A-3737-446C-BFC6-1729B3FDD316}" type="slidenum">
              <a:rPr lang="en-US" smtClean="0"/>
              <a:t>‹#›</a:t>
            </a:fld>
            <a:endParaRPr lang="en-US"/>
          </a:p>
        </p:txBody>
      </p:sp>
    </p:spTree>
    <p:extLst>
      <p:ext uri="{BB962C8B-B14F-4D97-AF65-F5344CB8AC3E}">
        <p14:creationId xmlns:p14="http://schemas.microsoft.com/office/powerpoint/2010/main" val="812668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5C7609-45D7-49E7-AB2E-530A44392FC2}"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9355A-3737-446C-BFC6-1729B3FDD316}" type="slidenum">
              <a:rPr lang="en-US" smtClean="0"/>
              <a:t>‹#›</a:t>
            </a:fld>
            <a:endParaRPr lang="en-US"/>
          </a:p>
        </p:txBody>
      </p:sp>
    </p:spTree>
    <p:extLst>
      <p:ext uri="{BB962C8B-B14F-4D97-AF65-F5344CB8AC3E}">
        <p14:creationId xmlns:p14="http://schemas.microsoft.com/office/powerpoint/2010/main" val="1465772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5C7609-45D7-49E7-AB2E-530A44392FC2}"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9355A-3737-446C-BFC6-1729B3FDD316}" type="slidenum">
              <a:rPr lang="en-US" smtClean="0"/>
              <a:t>‹#›</a:t>
            </a:fld>
            <a:endParaRPr lang="en-US"/>
          </a:p>
        </p:txBody>
      </p:sp>
    </p:spTree>
    <p:extLst>
      <p:ext uri="{BB962C8B-B14F-4D97-AF65-F5344CB8AC3E}">
        <p14:creationId xmlns:p14="http://schemas.microsoft.com/office/powerpoint/2010/main" val="4218281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965C7609-45D7-49E7-AB2E-530A44392FC2}" type="datetimeFigureOut">
              <a:rPr lang="en-US" smtClean="0"/>
              <a:t>1/31/2026</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819355A-3737-446C-BFC6-1729B3FDD316}" type="slidenum">
              <a:rPr lang="en-US" smtClean="0"/>
              <a:t>‹#›</a:t>
            </a:fld>
            <a:endParaRPr lang="en-US"/>
          </a:p>
        </p:txBody>
      </p:sp>
    </p:spTree>
    <p:extLst>
      <p:ext uri="{BB962C8B-B14F-4D97-AF65-F5344CB8AC3E}">
        <p14:creationId xmlns:p14="http://schemas.microsoft.com/office/powerpoint/2010/main" val="747628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DNA_error" TargetMode="External"/><Relationship Id="rId13" Type="http://schemas.openxmlformats.org/officeDocument/2006/relationships/hyperlink" Target="https://en.wikipedia.org/wiki/Base-pair" TargetMode="External"/><Relationship Id="rId18" Type="http://schemas.openxmlformats.org/officeDocument/2006/relationships/hyperlink" Target="https://en.wikipedia.org/wiki/Amino-acid" TargetMode="External"/><Relationship Id="rId3" Type="http://schemas.openxmlformats.org/officeDocument/2006/relationships/hyperlink" Target="https://en.wikipedia.org/wiki/Organism" TargetMode="External"/><Relationship Id="rId7" Type="http://schemas.openxmlformats.org/officeDocument/2006/relationships/hyperlink" Target="https://en.wikipedia.org/wiki/Hydrolysis" TargetMode="External"/><Relationship Id="rId12" Type="http://schemas.openxmlformats.org/officeDocument/2006/relationships/hyperlink" Target="https://en.wikipedia.org/wiki/Nucleotide" TargetMode="External"/><Relationship Id="rId17" Type="http://schemas.openxmlformats.org/officeDocument/2006/relationships/hyperlink" Target="https://en.wikipedia.org/wiki/Silent_mutation" TargetMode="External"/><Relationship Id="rId2" Type="http://schemas.openxmlformats.org/officeDocument/2006/relationships/hyperlink" Target="https://en.wikipedia.org/wiki/DNA" TargetMode="External"/><Relationship Id="rId16" Type="http://schemas.openxmlformats.org/officeDocument/2006/relationships/hyperlink" Target="https://en.wikipedia.org/wiki/Protein" TargetMode="External"/><Relationship Id="rId20" Type="http://schemas.openxmlformats.org/officeDocument/2006/relationships/hyperlink" Target="https://en.wikipedia.org/wiki/Codon" TargetMode="External"/><Relationship Id="rId1" Type="http://schemas.openxmlformats.org/officeDocument/2006/relationships/slideLayout" Target="../slideLayouts/slideLayout7.xml"/><Relationship Id="rId6" Type="http://schemas.openxmlformats.org/officeDocument/2006/relationships/hyperlink" Target="https://en.wikipedia.org/wiki/Carcinogen" TargetMode="External"/><Relationship Id="rId11" Type="http://schemas.openxmlformats.org/officeDocument/2006/relationships/hyperlink" Target="https://en.wikipedia.org/wiki/Nucleic_acid" TargetMode="External"/><Relationship Id="rId5" Type="http://schemas.openxmlformats.org/officeDocument/2006/relationships/hyperlink" Target="https://en.wikipedia.org/wiki/Cancer" TargetMode="External"/><Relationship Id="rId15" Type="http://schemas.openxmlformats.org/officeDocument/2006/relationships/hyperlink" Target="https://en.wikipedia.org/wiki/Deletion_(genetics)" TargetMode="External"/><Relationship Id="rId10" Type="http://schemas.openxmlformats.org/officeDocument/2006/relationships/hyperlink" Target="https://en.wikipedia.org/wiki/Genetic_recombination" TargetMode="External"/><Relationship Id="rId19" Type="http://schemas.openxmlformats.org/officeDocument/2006/relationships/hyperlink" Target="https://en.wikipedia.org/wiki/Redundancy_(information_theory)" TargetMode="External"/><Relationship Id="rId4" Type="http://schemas.openxmlformats.org/officeDocument/2006/relationships/hyperlink" Target="https://en.wikipedia.org/wiki/Mutation" TargetMode="External"/><Relationship Id="rId9" Type="http://schemas.openxmlformats.org/officeDocument/2006/relationships/hyperlink" Target="https://en.wikipedia.org/wiki/DNA_replication" TargetMode="External"/><Relationship Id="rId14" Type="http://schemas.openxmlformats.org/officeDocument/2006/relationships/hyperlink" Target="https://en.wikipedia.org/wiki/Insertional_mutation"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Cesium-137" TargetMode="External"/><Relationship Id="rId13" Type="http://schemas.openxmlformats.org/officeDocument/2006/relationships/hyperlink" Target="https://en.wikipedia.org/wiki/Nitrogen" TargetMode="External"/><Relationship Id="rId3" Type="http://schemas.openxmlformats.org/officeDocument/2006/relationships/hyperlink" Target="https://en.wikipedia.org/wiki/Ionizing_radiation" TargetMode="External"/><Relationship Id="rId7" Type="http://schemas.openxmlformats.org/officeDocument/2006/relationships/hyperlink" Target="https://en.wikipedia.org/wiki/Cobalt-60" TargetMode="External"/><Relationship Id="rId12" Type="http://schemas.openxmlformats.org/officeDocument/2006/relationships/hyperlink" Target="https://en.wikipedia.org/wiki/Carbon-14" TargetMode="External"/><Relationship Id="rId2" Type="http://schemas.openxmlformats.org/officeDocument/2006/relationships/hyperlink" Target="https://en.wikipedia.org/w/index.php?title=Promutagens&amp;action=edit&amp;redlink=1" TargetMode="External"/><Relationship Id="rId1" Type="http://schemas.openxmlformats.org/officeDocument/2006/relationships/slideLayout" Target="../slideLayouts/slideLayout7.xml"/><Relationship Id="rId6" Type="http://schemas.openxmlformats.org/officeDocument/2006/relationships/hyperlink" Target="https://en.wikipedia.org/wiki/Alpha_particle" TargetMode="External"/><Relationship Id="rId11" Type="http://schemas.openxmlformats.org/officeDocument/2006/relationships/hyperlink" Target="https://en.wikipedia.org/wiki/Radioactive_decay" TargetMode="External"/><Relationship Id="rId5" Type="http://schemas.openxmlformats.org/officeDocument/2006/relationships/hyperlink" Target="https://en.wikipedia.org/wiki/Gamma_ray" TargetMode="External"/><Relationship Id="rId10" Type="http://schemas.openxmlformats.org/officeDocument/2006/relationships/hyperlink" Target="https://en.wikipedia.org/wiki/Pyrimidine_dimers" TargetMode="External"/><Relationship Id="rId4" Type="http://schemas.openxmlformats.org/officeDocument/2006/relationships/hyperlink" Target="https://en.wikipedia.org/wiki/X-rays" TargetMode="External"/><Relationship Id="rId9" Type="http://schemas.openxmlformats.org/officeDocument/2006/relationships/hyperlink" Target="https://en.wikipedia.org/wiki/Ultraviolet"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Cytosine" TargetMode="External"/><Relationship Id="rId13" Type="http://schemas.openxmlformats.org/officeDocument/2006/relationships/hyperlink" Target="https://en.wikipedia.org/wiki/Nitrosamine" TargetMode="External"/><Relationship Id="rId3" Type="http://schemas.openxmlformats.org/officeDocument/2006/relationships/hyperlink" Target="https://en.wikipedia.org/wiki/Superoxide" TargetMode="External"/><Relationship Id="rId7" Type="http://schemas.openxmlformats.org/officeDocument/2006/relationships/hyperlink" Target="https://en.wikipedia.org/wiki/Nitrous_acid" TargetMode="External"/><Relationship Id="rId12" Type="http://schemas.openxmlformats.org/officeDocument/2006/relationships/hyperlink" Target="https://en.wikipedia.org/wiki/Ethylnitrosourea" TargetMode="External"/><Relationship Id="rId2" Type="http://schemas.openxmlformats.org/officeDocument/2006/relationships/hyperlink" Target="https://en.wikipedia.org/wiki/Reactive_oxygen_species" TargetMode="External"/><Relationship Id="rId1" Type="http://schemas.openxmlformats.org/officeDocument/2006/relationships/slideLayout" Target="../slideLayouts/slideLayout7.xml"/><Relationship Id="rId6" Type="http://schemas.openxmlformats.org/officeDocument/2006/relationships/hyperlink" Target="https://en.wikipedia.org/wiki/Deamination" TargetMode="External"/><Relationship Id="rId11" Type="http://schemas.openxmlformats.org/officeDocument/2006/relationships/hyperlink" Target="https://en.wikipedia.org/wiki/Alkylation" TargetMode="External"/><Relationship Id="rId5" Type="http://schemas.openxmlformats.org/officeDocument/2006/relationships/hyperlink" Target="https://en.wikipedia.org/wiki/Hydrogen_peroxide" TargetMode="External"/><Relationship Id="rId15" Type="http://schemas.openxmlformats.org/officeDocument/2006/relationships/hyperlink" Target="https://en.wikipedia.org/wiki/Aromatic_amines" TargetMode="External"/><Relationship Id="rId10" Type="http://schemas.openxmlformats.org/officeDocument/2006/relationships/hyperlink" Target="https://en.wikipedia.org/wiki/Polycyclic_aromatic_hydrocarbon" TargetMode="External"/><Relationship Id="rId4" Type="http://schemas.openxmlformats.org/officeDocument/2006/relationships/hyperlink" Target="https://en.wikipedia.org/wiki/Hydroxyl_radicals" TargetMode="External"/><Relationship Id="rId9" Type="http://schemas.openxmlformats.org/officeDocument/2006/relationships/hyperlink" Target="https://en.wikipedia.org/wiki/Uracil" TargetMode="External"/><Relationship Id="rId14" Type="http://schemas.openxmlformats.org/officeDocument/2006/relationships/hyperlink" Target="https://en.wikipedia.org/wiki/Vinyl_chlorid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Vinca" TargetMode="External"/><Relationship Id="rId7" Type="http://schemas.openxmlformats.org/officeDocument/2006/relationships/hyperlink" Target="https://en.wikipedia.org/wiki/Benzene" TargetMode="External"/><Relationship Id="rId2" Type="http://schemas.openxmlformats.org/officeDocument/2006/relationships/hyperlink" Target="https://en.wikipedia.org/wiki/Alkaloid" TargetMode="External"/><Relationship Id="rId1" Type="http://schemas.openxmlformats.org/officeDocument/2006/relationships/slideLayout" Target="../slideLayouts/slideLayout7.xml"/><Relationship Id="rId6" Type="http://schemas.openxmlformats.org/officeDocument/2006/relationships/hyperlink" Target="https://en.wikipedia.org/wiki/Psoralen" TargetMode="External"/><Relationship Id="rId5" Type="http://schemas.openxmlformats.org/officeDocument/2006/relationships/hyperlink" Target="https://en.wikipedia.org/wiki/Sodium_azide" TargetMode="External"/><Relationship Id="rId4" Type="http://schemas.openxmlformats.org/officeDocument/2006/relationships/hyperlink" Target="https://en.wikipedia.org/wiki/Bromine"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Arsenic" TargetMode="External"/><Relationship Id="rId3" Type="http://schemas.openxmlformats.org/officeDocument/2006/relationships/hyperlink" Target="https://en.wikipedia.org/wiki/Intercalation_(chemistry)" TargetMode="External"/><Relationship Id="rId7" Type="http://schemas.openxmlformats.org/officeDocument/2006/relationships/hyperlink" Target="https://en.wikipedia.org/wiki/Daunorubicin" TargetMode="External"/><Relationship Id="rId2" Type="http://schemas.openxmlformats.org/officeDocument/2006/relationships/hyperlink" Target="https://en.wikipedia.org/wiki/Base_analog" TargetMode="External"/><Relationship Id="rId1" Type="http://schemas.openxmlformats.org/officeDocument/2006/relationships/slideLayout" Target="../slideLayouts/slideLayout7.xml"/><Relationship Id="rId6" Type="http://schemas.openxmlformats.org/officeDocument/2006/relationships/hyperlink" Target="https://en.wikipedia.org/wiki/Frameshift_mutation" TargetMode="External"/><Relationship Id="rId11" Type="http://schemas.openxmlformats.org/officeDocument/2006/relationships/hyperlink" Target="https://en.wikipedia.org/wiki/Nickel" TargetMode="External"/><Relationship Id="rId5" Type="http://schemas.openxmlformats.org/officeDocument/2006/relationships/hyperlink" Target="https://en.wikipedia.org/wiki/Proflavine" TargetMode="External"/><Relationship Id="rId10" Type="http://schemas.openxmlformats.org/officeDocument/2006/relationships/hyperlink" Target="https://en.wikipedia.org/wiki/Chromium" TargetMode="External"/><Relationship Id="rId4" Type="http://schemas.openxmlformats.org/officeDocument/2006/relationships/hyperlink" Target="https://en.wikipedia.org/wiki/Ethidium_bromide" TargetMode="External"/><Relationship Id="rId9" Type="http://schemas.openxmlformats.org/officeDocument/2006/relationships/hyperlink" Target="https://en.wikipedia.org/wiki/Cadmiu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Virus" TargetMode="External"/><Relationship Id="rId2" Type="http://schemas.openxmlformats.org/officeDocument/2006/relationships/hyperlink" Target="https://en.wikipedia.org/wiki/Transposon"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896E6D-22F5-7156-8BB8-4A320674930A}"/>
              </a:ext>
            </a:extLst>
          </p:cNvPr>
          <p:cNvSpPr>
            <a:spLocks noGrp="1"/>
          </p:cNvSpPr>
          <p:nvPr>
            <p:ph type="ctrTitle"/>
          </p:nvPr>
        </p:nvSpPr>
        <p:spPr/>
        <p:txBody>
          <a:bodyPr/>
          <a:lstStyle/>
          <a:p>
            <a:r>
              <a:rPr lang="en-US" dirty="0"/>
              <a:t>Microbial genetics</a:t>
            </a:r>
            <a:br>
              <a:rPr lang="en-US" dirty="0"/>
            </a:br>
            <a:r>
              <a:rPr lang="en-US" dirty="0"/>
              <a:t>grade three</a:t>
            </a:r>
          </a:p>
        </p:txBody>
      </p:sp>
      <p:sp>
        <p:nvSpPr>
          <p:cNvPr id="3" name="Subtitle 2">
            <a:extLst>
              <a:ext uri="{FF2B5EF4-FFF2-40B4-BE49-F238E27FC236}">
                <a16:creationId xmlns:a16="http://schemas.microsoft.com/office/drawing/2014/main" xmlns="" id="{3978955A-4559-8075-7F90-77791D557F93}"/>
              </a:ext>
            </a:extLst>
          </p:cNvPr>
          <p:cNvSpPr>
            <a:spLocks noGrp="1"/>
          </p:cNvSpPr>
          <p:nvPr>
            <p:ph type="subTitle" idx="1"/>
          </p:nvPr>
        </p:nvSpPr>
        <p:spPr/>
        <p:txBody>
          <a:bodyPr/>
          <a:lstStyle/>
          <a:p>
            <a:r>
              <a:rPr lang="en-US" dirty="0"/>
              <a:t>Lecture 2&amp;3</a:t>
            </a:r>
          </a:p>
        </p:txBody>
      </p:sp>
    </p:spTree>
    <p:extLst>
      <p:ext uri="{BB962C8B-B14F-4D97-AF65-F5344CB8AC3E}">
        <p14:creationId xmlns:p14="http://schemas.microsoft.com/office/powerpoint/2010/main" val="417283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7885C94-59EE-1DEC-5485-20B58D6033B6}"/>
              </a:ext>
            </a:extLst>
          </p:cNvPr>
          <p:cNvSpPr txBox="1"/>
          <p:nvPr/>
        </p:nvSpPr>
        <p:spPr>
          <a:xfrm>
            <a:off x="578338" y="476299"/>
            <a:ext cx="8565662" cy="5324535"/>
          </a:xfrm>
          <a:prstGeom prst="rect">
            <a:avLst/>
          </a:prstGeom>
          <a:noFill/>
        </p:spPr>
        <p:txBody>
          <a:bodyPr wrap="square">
            <a:spAutoFit/>
          </a:bodyPr>
          <a:lstStyle/>
          <a:p>
            <a:r>
              <a:rPr lang="en-US" sz="2000" b="1" dirty="0">
                <a:solidFill>
                  <a:srgbClr val="FF0000"/>
                </a:solidFill>
              </a:rPr>
              <a:t>In summary mutagens can be divided into Three  classes based on the ways they cause mutation: </a:t>
            </a:r>
          </a:p>
          <a:p>
            <a:r>
              <a:rPr lang="en-US" sz="2000" dirty="0"/>
              <a:t>         *  </a:t>
            </a:r>
            <a:r>
              <a:rPr lang="en-US" sz="2000" b="1" dirty="0">
                <a:solidFill>
                  <a:srgbClr val="FF0000"/>
                </a:solidFill>
              </a:rPr>
              <a:t>Base analogs. Examples:   </a:t>
            </a:r>
            <a:r>
              <a:rPr lang="en-US" sz="2000" dirty="0"/>
              <a:t>( 2-aminopurine, )      (5-bromouracil.) These base analogs are incorporated into DNA where they </a:t>
            </a:r>
            <a:r>
              <a:rPr lang="en-US" sz="2000" dirty="0" err="1"/>
              <a:t>mispair</a:t>
            </a:r>
            <a:r>
              <a:rPr lang="en-US" sz="2000" dirty="0"/>
              <a:t> with other bases. 5BU can pair with adenine and guanine. These result in transition mutations.  </a:t>
            </a:r>
          </a:p>
          <a:p>
            <a:r>
              <a:rPr lang="en-US" sz="2000" dirty="0"/>
              <a:t>          * </a:t>
            </a:r>
            <a:r>
              <a:rPr lang="en-US" sz="2000" b="1" dirty="0">
                <a:solidFill>
                  <a:srgbClr val="FF0000"/>
                </a:solidFill>
              </a:rPr>
              <a:t>Base modifications </a:t>
            </a:r>
            <a:r>
              <a:rPr lang="en-US" sz="2000" dirty="0"/>
              <a:t>causing </a:t>
            </a:r>
            <a:r>
              <a:rPr lang="en-US" sz="2000" dirty="0" err="1"/>
              <a:t>mispairs</a:t>
            </a:r>
            <a:r>
              <a:rPr lang="en-US" sz="2000" dirty="0"/>
              <a:t>  Examples: ethyl methane sulfonate (EMS). These mutagens modify bases on DNA such that they </a:t>
            </a:r>
            <a:r>
              <a:rPr lang="en-US" sz="2000" dirty="0" err="1"/>
              <a:t>mispair</a:t>
            </a:r>
            <a:r>
              <a:rPr lang="en-US" sz="2000" dirty="0"/>
              <a:t>.  EMS alkylate the O6 of guanine, which is highly mutagenic and causes mispairing with thymine ,and show preference for GC to AT transitions. However, they also alkylate bases at many positions with other effects. Nitrous acid and hydroxylamine deaminate cytosine to yield uracil (see deamination above) resulting in transition mutations.  </a:t>
            </a:r>
          </a:p>
          <a:p>
            <a:endParaRPr lang="en-US" sz="2000" dirty="0"/>
          </a:p>
          <a:p>
            <a:r>
              <a:rPr lang="en-US" sz="2000" dirty="0"/>
              <a:t>          * </a:t>
            </a:r>
            <a:r>
              <a:rPr lang="en-US" sz="2000" b="1" dirty="0">
                <a:solidFill>
                  <a:srgbClr val="FF0000"/>
                </a:solidFill>
              </a:rPr>
              <a:t>Base modifications</a:t>
            </a:r>
            <a:r>
              <a:rPr lang="en-US" sz="2000" dirty="0"/>
              <a:t> which destroy pairing; SOS-dependent mutagens. Examples: UV light, benzo(a)pyrene, aflatoxin B1 (i.e. most carcinogens) These mutagens or their metabolites modify DNA so that no specific pairing is possible; replication cannot proceed past the lesion. Unrepaired AP sites also elicit this response.</a:t>
            </a:r>
          </a:p>
        </p:txBody>
      </p:sp>
    </p:spTree>
    <p:extLst>
      <p:ext uri="{BB962C8B-B14F-4D97-AF65-F5344CB8AC3E}">
        <p14:creationId xmlns:p14="http://schemas.microsoft.com/office/powerpoint/2010/main" val="2437945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5943CF6-F53D-84B1-DE3E-478084FD6DAB}"/>
              </a:ext>
            </a:extLst>
          </p:cNvPr>
          <p:cNvSpPr txBox="1"/>
          <p:nvPr/>
        </p:nvSpPr>
        <p:spPr>
          <a:xfrm>
            <a:off x="132861" y="-855040"/>
            <a:ext cx="11965354" cy="6726265"/>
          </a:xfrm>
          <a:prstGeom prst="rect">
            <a:avLst/>
          </a:prstGeom>
          <a:noFill/>
        </p:spPr>
        <p:txBody>
          <a:bodyPr wrap="square">
            <a:spAutoFit/>
          </a:bodyPr>
          <a:lstStyle/>
          <a:p>
            <a:pPr marL="0" marR="0">
              <a:lnSpc>
                <a:spcPct val="115000"/>
              </a:lnSpc>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Arial" panose="020B0604020202020204" pitchFamily="34" charset="0"/>
              </a:rPr>
              <a:t>Types of mutations</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Point mutations</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There are many ways in which the structure of the genetic material may change. In point mutations the sequence of the DNA has been altered at a single position. Where this change consists of replacing one nucleotide by another, it is known as </a:t>
            </a:r>
            <a:r>
              <a:rPr lang="en-US"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 base substitution.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The consequence of such a change depends both on the nature of the change and its location. If the change is within the coding region of a gene (i.e. the region which ultimately is translated into protein), it may cause an alteration of the amino acid sequence which may affect the function of the protein. The alteration may of course have little or no effect, either because the changed triplet still codes for the same amino acid or because the new amino acid is sufficiently similar to the original one for the function of the protein to remain unaffected.</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1800" dirty="0">
                <a:solidFill>
                  <a:srgbClr val="92D050"/>
                </a:solidFill>
                <a:effectLst/>
                <a:latin typeface="Times New Roman" panose="02020603050405020304" pitchFamily="18" charset="0"/>
                <a:ea typeface="Times New Roman" panose="02020603050405020304" pitchFamily="18" charset="0"/>
                <a:cs typeface="Arial" panose="020B0604020202020204" pitchFamily="34" charset="0"/>
              </a:rPr>
              <a:t>For example, the triplet UUA codes for leucine; a single base change</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in the</a:t>
            </a:r>
            <a:r>
              <a:rPr lang="ar-IQ" sz="1400" dirty="0">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DNA can give rise to one of nine other codons. Two of the possible changes (CUA , UUG) are completely silent, as the resulting codons still code for leucine. These are known as </a:t>
            </a:r>
            <a:r>
              <a:rPr lang="en-US"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synonymous codons</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Two further changes (AUA and GUA) may well have little effect on the protein since the substituted amino acids (isoleucine and valine respectively) are similar to the</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original leucine (they are all hydrophobic amino acids). Phenylalanine (UUC or UUU codons) is also hydrophobic but is more likely to cause a significant change in the structure of the protein at that point. The significance of the change to UCA, resulting in the substitution of serine (which is considerably different) for leucine will depend on the role played by that amino acid (and its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neighbours</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in the overall function or conformation of the protein.</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The final two changes (UGA , UAA) are referred to as </a:t>
            </a:r>
            <a:r>
              <a:rPr lang="en-US"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stop</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or </a:t>
            </a:r>
            <a:r>
              <a:rPr lang="en-US"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termination</a:t>
            </a:r>
            <a:r>
              <a:rPr lang="ar-IQ" sz="1400" b="1" dirty="0">
                <a:solidFill>
                  <a:srgbClr val="FF0000"/>
                </a:solidFill>
                <a:latin typeface="Calibri" panose="020F0502020204030204" pitchFamily="34" charset="0"/>
                <a:ea typeface="Times New Roman" panose="02020603050405020304" pitchFamily="18" charset="0"/>
                <a:cs typeface="Arial" panose="020B0604020202020204" pitchFamily="34" charset="0"/>
              </a:rPr>
              <a:t> </a:t>
            </a:r>
            <a:r>
              <a:rPr lang="en-US"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codons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(as is a third codon, UAG), since they result in termination of translation; there is normally no tRNA molecule with the corresponding anticodon.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70506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3FF48F9-122C-0867-E728-FACFE91F6C24}"/>
              </a:ext>
            </a:extLst>
          </p:cNvPr>
          <p:cNvSpPr txBox="1"/>
          <p:nvPr/>
        </p:nvSpPr>
        <p:spPr>
          <a:xfrm>
            <a:off x="445477" y="336062"/>
            <a:ext cx="8700155" cy="6088590"/>
          </a:xfrm>
          <a:prstGeom prst="rect">
            <a:avLst/>
          </a:prstGeom>
          <a:noFill/>
        </p:spPr>
        <p:txBody>
          <a:bodyPr wrap="square">
            <a:spAutoFit/>
          </a:bodyPr>
          <a:lstStyle/>
          <a:p>
            <a:pPr marL="0" marR="0" algn="just">
              <a:lnSpc>
                <a:spcPct val="115000"/>
              </a:lnSpc>
              <a:spcBef>
                <a:spcPts val="0"/>
              </a:spcBef>
              <a:spcAft>
                <a:spcPts val="0"/>
              </a:spcAft>
            </a:pPr>
            <a:r>
              <a:rPr lang="en-US" sz="2000" b="1" u="sng"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Types of point mutations</a:t>
            </a:r>
            <a:endParaRPr lang="en-US" sz="20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000" b="1" u="none" strike="noStrike"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 </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nucleotide-pair substitution</a:t>
            </a:r>
            <a:r>
              <a:rPr lang="en-US" sz="2000" b="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replaces one nucleotide and its partner with another pair of nucleotides</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Silent mutations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have no effect on the amino acid produced by a codon because of redundancy in the genetic code</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Missense mutations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still code for an amino acid, but not the correct amino acid</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Nonsense mutations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change an amino acid codon into a stop codon, nearly always leading to a nonfunctional protein</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 different kind of mutation still involving a change at a single position,</a:t>
            </a:r>
          </a:p>
          <a:p>
            <a:pPr marL="0" marR="0">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consists of the deletion or addition of a single nucleotide (or of any number</a:t>
            </a:r>
          </a:p>
          <a:p>
            <a:pPr marL="0" marR="0">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other than a multiple of three). This is known as </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 frameshift mutation</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since it results in the reading frame being altered for the remainder of the gene. Since the message is read in triplets, with no punctuation marks (the reading frame being determined solely by the translation start codon), an alteration in the reading frame will result in the synthesis of a totally different protein from that point on.</a:t>
            </a:r>
          </a:p>
          <a:p>
            <a:pPr marL="0" marR="0">
              <a:lnSpc>
                <a:spcPct val="115000"/>
              </a:lnSpc>
              <a:spcBef>
                <a:spcPts val="0"/>
              </a:spcBef>
              <a:spcAft>
                <a:spcPts val="0"/>
              </a:spcAft>
            </a:pP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51957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79B1089-E6F1-87ED-6CFB-FFC3FD155346}"/>
              </a:ext>
            </a:extLst>
          </p:cNvPr>
          <p:cNvPicPr>
            <a:picLocks noChangeAspect="1"/>
          </p:cNvPicPr>
          <p:nvPr/>
        </p:nvPicPr>
        <p:blipFill>
          <a:blip r:embed="rId2"/>
          <a:srcRect/>
          <a:stretch>
            <a:fillRect/>
          </a:stretch>
        </p:blipFill>
        <p:spPr bwMode="auto">
          <a:xfrm>
            <a:off x="390769" y="-2672633"/>
            <a:ext cx="11285415" cy="7679046"/>
          </a:xfrm>
          <a:prstGeom prst="rect">
            <a:avLst/>
          </a:prstGeom>
          <a:noFill/>
          <a:ln w="9525">
            <a:noFill/>
            <a:miter lim="800000"/>
            <a:headEnd/>
            <a:tailEnd/>
          </a:ln>
        </p:spPr>
      </p:pic>
      <p:pic>
        <p:nvPicPr>
          <p:cNvPr id="5" name="Picture 4">
            <a:extLst>
              <a:ext uri="{FF2B5EF4-FFF2-40B4-BE49-F238E27FC236}">
                <a16:creationId xmlns:a16="http://schemas.microsoft.com/office/drawing/2014/main" xmlns="" id="{E18C7CBC-C1EB-DD3C-A573-E70E1836C59A}"/>
              </a:ext>
            </a:extLst>
          </p:cNvPr>
          <p:cNvPicPr>
            <a:picLocks noChangeAspect="1"/>
          </p:cNvPicPr>
          <p:nvPr/>
        </p:nvPicPr>
        <p:blipFill>
          <a:blip r:embed="rId3"/>
          <a:stretch>
            <a:fillRect/>
          </a:stretch>
        </p:blipFill>
        <p:spPr>
          <a:xfrm>
            <a:off x="695399" y="5212861"/>
            <a:ext cx="10410263" cy="954370"/>
          </a:xfrm>
          <a:prstGeom prst="rect">
            <a:avLst/>
          </a:prstGeom>
        </p:spPr>
      </p:pic>
    </p:spTree>
    <p:extLst>
      <p:ext uri="{BB962C8B-B14F-4D97-AF65-F5344CB8AC3E}">
        <p14:creationId xmlns:p14="http://schemas.microsoft.com/office/powerpoint/2010/main" val="1152678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1425BC9-3D10-9559-B9EA-4760B22F8B03}"/>
              </a:ext>
            </a:extLst>
          </p:cNvPr>
          <p:cNvPicPr>
            <a:picLocks noChangeAspect="1"/>
          </p:cNvPicPr>
          <p:nvPr/>
        </p:nvPicPr>
        <p:blipFill>
          <a:blip r:embed="rId2"/>
          <a:srcRect/>
          <a:stretch>
            <a:fillRect/>
          </a:stretch>
        </p:blipFill>
        <p:spPr bwMode="auto">
          <a:xfrm>
            <a:off x="414214" y="271364"/>
            <a:ext cx="11605848" cy="5246298"/>
          </a:xfrm>
          <a:prstGeom prst="rect">
            <a:avLst/>
          </a:prstGeom>
          <a:noFill/>
          <a:ln w="9525">
            <a:noFill/>
            <a:miter lim="800000"/>
            <a:headEnd/>
            <a:tailEnd/>
          </a:ln>
        </p:spPr>
      </p:pic>
      <p:pic>
        <p:nvPicPr>
          <p:cNvPr id="7" name="Picture 6">
            <a:extLst>
              <a:ext uri="{FF2B5EF4-FFF2-40B4-BE49-F238E27FC236}">
                <a16:creationId xmlns:a16="http://schemas.microsoft.com/office/drawing/2014/main" xmlns="" id="{05EE252B-E58D-5C7A-3304-7B1DFCAB08E6}"/>
              </a:ext>
            </a:extLst>
          </p:cNvPr>
          <p:cNvPicPr>
            <a:picLocks noChangeAspect="1"/>
          </p:cNvPicPr>
          <p:nvPr/>
        </p:nvPicPr>
        <p:blipFill>
          <a:blip r:embed="rId3"/>
          <a:stretch>
            <a:fillRect/>
          </a:stretch>
        </p:blipFill>
        <p:spPr>
          <a:xfrm>
            <a:off x="414214" y="5922242"/>
            <a:ext cx="10406774" cy="499915"/>
          </a:xfrm>
          <a:prstGeom prst="rect">
            <a:avLst/>
          </a:prstGeom>
        </p:spPr>
      </p:pic>
    </p:spTree>
    <p:extLst>
      <p:ext uri="{BB962C8B-B14F-4D97-AF65-F5344CB8AC3E}">
        <p14:creationId xmlns:p14="http://schemas.microsoft.com/office/powerpoint/2010/main" val="1842108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F928B43-5E6A-ABFA-69A3-2E5319F93517}"/>
              </a:ext>
            </a:extLst>
          </p:cNvPr>
          <p:cNvPicPr>
            <a:picLocks noChangeAspect="1"/>
          </p:cNvPicPr>
          <p:nvPr/>
        </p:nvPicPr>
        <p:blipFill>
          <a:blip r:embed="rId2"/>
          <a:srcRect/>
          <a:stretch>
            <a:fillRect/>
          </a:stretch>
        </p:blipFill>
        <p:spPr bwMode="auto">
          <a:xfrm>
            <a:off x="203200" y="564761"/>
            <a:ext cx="11543323" cy="5602346"/>
          </a:xfrm>
          <a:prstGeom prst="rect">
            <a:avLst/>
          </a:prstGeom>
          <a:noFill/>
          <a:ln w="9525">
            <a:noFill/>
            <a:miter lim="800000"/>
            <a:headEnd/>
            <a:tailEnd/>
          </a:ln>
        </p:spPr>
      </p:pic>
      <p:pic>
        <p:nvPicPr>
          <p:cNvPr id="6" name="Picture 5">
            <a:extLst>
              <a:ext uri="{FF2B5EF4-FFF2-40B4-BE49-F238E27FC236}">
                <a16:creationId xmlns:a16="http://schemas.microsoft.com/office/drawing/2014/main" xmlns="" id="{DA10CBAA-9BD5-180F-87DE-6276B07A8818}"/>
              </a:ext>
            </a:extLst>
          </p:cNvPr>
          <p:cNvPicPr>
            <a:picLocks noChangeAspect="1"/>
          </p:cNvPicPr>
          <p:nvPr/>
        </p:nvPicPr>
        <p:blipFill>
          <a:blip r:embed="rId3"/>
          <a:stretch>
            <a:fillRect/>
          </a:stretch>
        </p:blipFill>
        <p:spPr>
          <a:xfrm>
            <a:off x="128998" y="5947508"/>
            <a:ext cx="3989710" cy="1058773"/>
          </a:xfrm>
          <a:prstGeom prst="rect">
            <a:avLst/>
          </a:prstGeom>
        </p:spPr>
      </p:pic>
    </p:spTree>
    <p:extLst>
      <p:ext uri="{BB962C8B-B14F-4D97-AF65-F5344CB8AC3E}">
        <p14:creationId xmlns:p14="http://schemas.microsoft.com/office/powerpoint/2010/main" val="2783792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22B7577-5F55-E4BA-1106-54AC6790B3F9}"/>
              </a:ext>
            </a:extLst>
          </p:cNvPr>
          <p:cNvPicPr>
            <a:picLocks noChangeAspect="1"/>
          </p:cNvPicPr>
          <p:nvPr/>
        </p:nvPicPr>
        <p:blipFill>
          <a:blip r:embed="rId2"/>
          <a:srcRect/>
          <a:stretch>
            <a:fillRect/>
          </a:stretch>
        </p:blipFill>
        <p:spPr bwMode="auto">
          <a:xfrm>
            <a:off x="468923" y="165474"/>
            <a:ext cx="11136923" cy="5261871"/>
          </a:xfrm>
          <a:prstGeom prst="rect">
            <a:avLst/>
          </a:prstGeom>
          <a:noFill/>
          <a:ln w="9525">
            <a:noFill/>
            <a:miter lim="800000"/>
            <a:headEnd/>
            <a:tailEnd/>
          </a:ln>
        </p:spPr>
      </p:pic>
      <p:pic>
        <p:nvPicPr>
          <p:cNvPr id="5" name="Picture 4">
            <a:extLst>
              <a:ext uri="{FF2B5EF4-FFF2-40B4-BE49-F238E27FC236}">
                <a16:creationId xmlns:a16="http://schemas.microsoft.com/office/drawing/2014/main" xmlns="" id="{DCE3CFDD-D6A3-DA56-EC80-0D90D2A4AC0F}"/>
              </a:ext>
            </a:extLst>
          </p:cNvPr>
          <p:cNvPicPr>
            <a:picLocks noChangeAspect="1"/>
          </p:cNvPicPr>
          <p:nvPr/>
        </p:nvPicPr>
        <p:blipFill>
          <a:blip r:embed="rId3"/>
          <a:stretch>
            <a:fillRect/>
          </a:stretch>
        </p:blipFill>
        <p:spPr>
          <a:xfrm>
            <a:off x="586154" y="5544576"/>
            <a:ext cx="6200169" cy="816935"/>
          </a:xfrm>
          <a:prstGeom prst="rect">
            <a:avLst/>
          </a:prstGeom>
        </p:spPr>
      </p:pic>
    </p:spTree>
    <p:extLst>
      <p:ext uri="{BB962C8B-B14F-4D97-AF65-F5344CB8AC3E}">
        <p14:creationId xmlns:p14="http://schemas.microsoft.com/office/powerpoint/2010/main" val="2810277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5046E24-2AA1-DB80-715F-FB076D5778E2}"/>
              </a:ext>
            </a:extLst>
          </p:cNvPr>
          <p:cNvPicPr>
            <a:picLocks noChangeAspect="1"/>
          </p:cNvPicPr>
          <p:nvPr/>
        </p:nvPicPr>
        <p:blipFill>
          <a:blip r:embed="rId2"/>
          <a:srcRect/>
          <a:stretch>
            <a:fillRect/>
          </a:stretch>
        </p:blipFill>
        <p:spPr bwMode="auto">
          <a:xfrm>
            <a:off x="109415" y="467458"/>
            <a:ext cx="11824677" cy="5659072"/>
          </a:xfrm>
          <a:prstGeom prst="rect">
            <a:avLst/>
          </a:prstGeom>
          <a:noFill/>
          <a:ln w="9525">
            <a:noFill/>
            <a:miter lim="800000"/>
            <a:headEnd/>
            <a:tailEnd/>
          </a:ln>
        </p:spPr>
      </p:pic>
      <p:pic>
        <p:nvPicPr>
          <p:cNvPr id="5" name="Picture 4">
            <a:extLst>
              <a:ext uri="{FF2B5EF4-FFF2-40B4-BE49-F238E27FC236}">
                <a16:creationId xmlns:a16="http://schemas.microsoft.com/office/drawing/2014/main" xmlns="" id="{FC7F6D2F-4227-1301-401C-6488B381F019}"/>
              </a:ext>
            </a:extLst>
          </p:cNvPr>
          <p:cNvPicPr>
            <a:picLocks noChangeAspect="1"/>
          </p:cNvPicPr>
          <p:nvPr/>
        </p:nvPicPr>
        <p:blipFill>
          <a:blip r:embed="rId3"/>
          <a:stretch>
            <a:fillRect/>
          </a:stretch>
        </p:blipFill>
        <p:spPr>
          <a:xfrm>
            <a:off x="0" y="6041065"/>
            <a:ext cx="6200169" cy="816935"/>
          </a:xfrm>
          <a:prstGeom prst="rect">
            <a:avLst/>
          </a:prstGeom>
        </p:spPr>
      </p:pic>
    </p:spTree>
    <p:extLst>
      <p:ext uri="{BB962C8B-B14F-4D97-AF65-F5344CB8AC3E}">
        <p14:creationId xmlns:p14="http://schemas.microsoft.com/office/powerpoint/2010/main" val="720566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CED76D1-B7EF-93FD-9D23-4188F8A930EA}"/>
              </a:ext>
            </a:extLst>
          </p:cNvPr>
          <p:cNvSpPr txBox="1"/>
          <p:nvPr/>
        </p:nvSpPr>
        <p:spPr>
          <a:xfrm>
            <a:off x="390769" y="601785"/>
            <a:ext cx="3774831" cy="5016758"/>
          </a:xfrm>
          <a:prstGeom prst="rect">
            <a:avLst/>
          </a:prstGeom>
          <a:noFill/>
        </p:spPr>
        <p:txBody>
          <a:bodyPr wrap="square">
            <a:spAutoFit/>
          </a:bodyPr>
          <a:lstStyle/>
          <a:p>
            <a:r>
              <a:rPr lang="en-US" sz="2000" b="1" dirty="0">
                <a:solidFill>
                  <a:srgbClr val="FF0000"/>
                </a:solidFill>
              </a:rPr>
              <a:t>Conditional mutants:</a:t>
            </a:r>
          </a:p>
          <a:p>
            <a:r>
              <a:rPr lang="en-US" sz="2000" dirty="0"/>
              <a:t>There are many genes that do not affect resistance to antibiotics or bacteriophages, biosynthesis of essential metabolites or utilization of carbon sources. Some of these genes are indispensable and any mutants defective in those activities would die (or fail to grow). </a:t>
            </a:r>
          </a:p>
          <a:p>
            <a:r>
              <a:rPr lang="en-US" sz="2000" b="1" dirty="0">
                <a:solidFill>
                  <a:srgbClr val="FF0000"/>
                </a:solidFill>
              </a:rPr>
              <a:t>DNA modification repair pathways</a:t>
            </a:r>
          </a:p>
          <a:p>
            <a:r>
              <a:rPr lang="en-US" sz="2000" dirty="0"/>
              <a:t>     Repair pathways that remove DNA modifications have Three basic mechanisms: direct repair, base-excision repair and nucleotide-excision repair. </a:t>
            </a:r>
          </a:p>
        </p:txBody>
      </p:sp>
      <p:pic>
        <p:nvPicPr>
          <p:cNvPr id="3076" name="Picture 4" descr="DNA Damage Response (DDR)">
            <a:extLst>
              <a:ext uri="{FF2B5EF4-FFF2-40B4-BE49-F238E27FC236}">
                <a16:creationId xmlns:a16="http://schemas.microsoft.com/office/drawing/2014/main" xmlns="" id="{78D20AA3-1786-4942-F95D-37C66BE6E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2708" y="-85969"/>
            <a:ext cx="762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850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563EDD4-32B5-0386-024C-DDB6CEC97D06}"/>
              </a:ext>
            </a:extLst>
          </p:cNvPr>
          <p:cNvSpPr txBox="1"/>
          <p:nvPr/>
        </p:nvSpPr>
        <p:spPr>
          <a:xfrm>
            <a:off x="234462" y="199300"/>
            <a:ext cx="8909538" cy="5940088"/>
          </a:xfrm>
          <a:prstGeom prst="rect">
            <a:avLst/>
          </a:prstGeom>
          <a:noFill/>
        </p:spPr>
        <p:txBody>
          <a:bodyPr wrap="square">
            <a:spAutoFit/>
          </a:bodyPr>
          <a:lstStyle/>
          <a:p>
            <a:r>
              <a:rPr lang="en-US" sz="2000" dirty="0"/>
              <a:t> </a:t>
            </a:r>
            <a:r>
              <a:rPr lang="en-US" sz="2000" b="1" dirty="0">
                <a:solidFill>
                  <a:srgbClr val="FF0000"/>
                </a:solidFill>
              </a:rPr>
              <a:t>A. Direct chemical reversal.</a:t>
            </a:r>
          </a:p>
          <a:p>
            <a:r>
              <a:rPr lang="en-US" sz="2000" dirty="0"/>
              <a:t>         </a:t>
            </a:r>
            <a:r>
              <a:rPr lang="en-US" sz="2000" b="1" dirty="0">
                <a:solidFill>
                  <a:srgbClr val="FFC000"/>
                </a:solidFill>
              </a:rPr>
              <a:t>1. Photolyase, AKA photo-reactivation. UV light </a:t>
            </a:r>
            <a:r>
              <a:rPr lang="en-US" sz="2000" dirty="0"/>
              <a:t>induces the formation of pyrimidine dimers between adjacent C or T bases in DNA. The photolyase enzyme break the </a:t>
            </a:r>
            <a:r>
              <a:rPr lang="en-US" sz="2000" dirty="0" err="1"/>
              <a:t>cyclobutane</a:t>
            </a:r>
            <a:r>
              <a:rPr lang="en-US" sz="2000" dirty="0"/>
              <a:t> </a:t>
            </a:r>
            <a:r>
              <a:rPr lang="en-US" sz="2000" dirty="0" err="1"/>
              <a:t>dipyrimidine</a:t>
            </a:r>
            <a:r>
              <a:rPr lang="en-US" sz="2000" dirty="0"/>
              <a:t> bond. To do so, the enzyme must absorb visible light, hence the name photo-reactivation. E. coli and the yeast Saccharomyces cerevisiae have such an enzyme. </a:t>
            </a:r>
          </a:p>
          <a:p>
            <a:r>
              <a:rPr lang="en-US" sz="2000" dirty="0"/>
              <a:t>         </a:t>
            </a:r>
            <a:r>
              <a:rPr lang="en-US" sz="2000" b="1" dirty="0">
                <a:solidFill>
                  <a:srgbClr val="FFC000"/>
                </a:solidFill>
              </a:rPr>
              <a:t>2. Methyltransferase. </a:t>
            </a:r>
            <a:r>
              <a:rPr lang="en-US" sz="2000" dirty="0"/>
              <a:t>The methyl groups from mutagenic O6-methylguanine (O6-MeG is particularly mutagenic) and O4-methylthymine can be removed directly by this enzyme.</a:t>
            </a:r>
          </a:p>
          <a:p>
            <a:r>
              <a:rPr lang="en-US" sz="2000" dirty="0"/>
              <a:t>    </a:t>
            </a:r>
            <a:r>
              <a:rPr lang="en-US" sz="2000" b="1" dirty="0">
                <a:solidFill>
                  <a:srgbClr val="FF0000"/>
                </a:solidFill>
              </a:rPr>
              <a:t>B. base-excision: </a:t>
            </a:r>
          </a:p>
          <a:p>
            <a:r>
              <a:rPr lang="en-US" sz="2000" dirty="0"/>
              <a:t>Glycosylase + AP endonuclease. Many modified bases are recognized by specific N-glycosylases that cleave the modified base. The resulting AP site is repaired by AP endonucleases. Examples in E. coli:  hypoxanthine-DNA glycosylase, 3-methyladenine glycosylase . </a:t>
            </a:r>
            <a:r>
              <a:rPr lang="en-US" sz="2000" dirty="0" err="1"/>
              <a:t>formamidopyrimidine</a:t>
            </a:r>
            <a:r>
              <a:rPr lang="en-US" sz="2000" dirty="0"/>
              <a:t> glycosylase, hydroxymethyl glycosylase.</a:t>
            </a:r>
          </a:p>
          <a:p>
            <a:r>
              <a:rPr lang="en-US" sz="2000" dirty="0"/>
              <a:t>     </a:t>
            </a:r>
            <a:r>
              <a:rPr lang="en-US" sz="2000" b="1" dirty="0">
                <a:solidFill>
                  <a:srgbClr val="FF0000"/>
                </a:solidFill>
              </a:rPr>
              <a:t>c. Nucleotide excision repair. </a:t>
            </a:r>
          </a:p>
          <a:p>
            <a:r>
              <a:rPr lang="en-US" sz="2000" dirty="0"/>
              <a:t>In this form of DNA repair, the damaged bases are removed from DNA as an oligonucleotide and the resulting gap is repaired by resynthesis. This pathway is used to remove many bulky adducts in DNA, including cross-links and UV-induced pyrimidine dimers. </a:t>
            </a:r>
          </a:p>
        </p:txBody>
      </p:sp>
    </p:spTree>
    <p:extLst>
      <p:ext uri="{BB962C8B-B14F-4D97-AF65-F5344CB8AC3E}">
        <p14:creationId xmlns:p14="http://schemas.microsoft.com/office/powerpoint/2010/main" val="2970325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ays You Can Protect Your Genes From Mutations With a Healthy Lifestyle ·  Frontiers for Young Minds">
            <a:extLst>
              <a:ext uri="{FF2B5EF4-FFF2-40B4-BE49-F238E27FC236}">
                <a16:creationId xmlns:a16="http://schemas.microsoft.com/office/drawing/2014/main" xmlns="" id="{19F9EB31-D12D-FB57-9127-8782D07DB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25" y="1681163"/>
            <a:ext cx="485775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128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926FC0B-9705-AC48-9A15-18603E961BFB}"/>
              </a:ext>
            </a:extLst>
          </p:cNvPr>
          <p:cNvPicPr>
            <a:picLocks noChangeAspect="1"/>
          </p:cNvPicPr>
          <p:nvPr/>
        </p:nvPicPr>
        <p:blipFill>
          <a:blip r:embed="rId2"/>
          <a:srcRect/>
          <a:stretch>
            <a:fillRect/>
          </a:stretch>
        </p:blipFill>
        <p:spPr bwMode="auto">
          <a:xfrm>
            <a:off x="140676" y="448129"/>
            <a:ext cx="11324493" cy="5310837"/>
          </a:xfrm>
          <a:prstGeom prst="rect">
            <a:avLst/>
          </a:prstGeom>
          <a:noFill/>
          <a:ln w="9525">
            <a:noFill/>
            <a:miter lim="800000"/>
            <a:headEnd/>
            <a:tailEnd/>
          </a:ln>
        </p:spPr>
      </p:pic>
      <p:pic>
        <p:nvPicPr>
          <p:cNvPr id="5" name="Picture 4">
            <a:extLst>
              <a:ext uri="{FF2B5EF4-FFF2-40B4-BE49-F238E27FC236}">
                <a16:creationId xmlns:a16="http://schemas.microsoft.com/office/drawing/2014/main" xmlns="" id="{7447D245-351C-8757-B749-2D3DB5C75291}"/>
              </a:ext>
            </a:extLst>
          </p:cNvPr>
          <p:cNvPicPr>
            <a:picLocks noChangeAspect="1"/>
          </p:cNvPicPr>
          <p:nvPr/>
        </p:nvPicPr>
        <p:blipFill>
          <a:blip r:embed="rId3"/>
          <a:stretch>
            <a:fillRect/>
          </a:stretch>
        </p:blipFill>
        <p:spPr>
          <a:xfrm>
            <a:off x="-115530" y="5758966"/>
            <a:ext cx="11266384" cy="810838"/>
          </a:xfrm>
          <a:prstGeom prst="rect">
            <a:avLst/>
          </a:prstGeom>
        </p:spPr>
      </p:pic>
    </p:spTree>
    <p:extLst>
      <p:ext uri="{BB962C8B-B14F-4D97-AF65-F5344CB8AC3E}">
        <p14:creationId xmlns:p14="http://schemas.microsoft.com/office/powerpoint/2010/main" val="3062287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83EA6F5-4B67-CBE2-5C41-DB8E1F55D4F5}"/>
              </a:ext>
            </a:extLst>
          </p:cNvPr>
          <p:cNvSpPr txBox="1"/>
          <p:nvPr/>
        </p:nvSpPr>
        <p:spPr>
          <a:xfrm>
            <a:off x="187569" y="484554"/>
            <a:ext cx="5236308" cy="5922775"/>
          </a:xfrm>
          <a:prstGeom prst="rect">
            <a:avLst/>
          </a:prstGeom>
          <a:noFill/>
        </p:spPr>
        <p:txBody>
          <a:bodyPr wrap="square">
            <a:spAutoFit/>
          </a:bodyPr>
          <a:lstStyle/>
          <a:p>
            <a:pPr marL="0" marR="0" algn="just">
              <a:lnSpc>
                <a:spcPts val="1200"/>
              </a:lnSpc>
              <a:spcBef>
                <a:spcPts val="0"/>
              </a:spcBef>
              <a:spcAft>
                <a:spcPts val="100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In both </a:t>
            </a:r>
            <a:r>
              <a:rPr lang="en-US" sz="2000" i="1" dirty="0">
                <a:effectLst/>
                <a:latin typeface="Times New Roman" panose="02020603050405020304" pitchFamily="18" charset="0"/>
                <a:ea typeface="Times New Roman" panose="02020603050405020304" pitchFamily="18" charset="0"/>
                <a:cs typeface="Arial" panose="020B0604020202020204" pitchFamily="34" charset="0"/>
              </a:rPr>
              <a:t>E. coli</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 yeast and human cells, there seems to be a mechanism that targets excision repair to lesions on transcribed strand (</a:t>
            </a:r>
            <a:r>
              <a:rPr lang="en-US" sz="2000" dirty="0" err="1">
                <a:effectLst/>
                <a:latin typeface="Times New Roman" panose="02020603050405020304" pitchFamily="18" charset="0"/>
                <a:ea typeface="Times New Roman" panose="02020603050405020304" pitchFamily="18" charset="0"/>
                <a:cs typeface="Arial" panose="020B0604020202020204" pitchFamily="34" charset="0"/>
              </a:rPr>
              <a:t>i</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e. the template strand for transcription) of the damaged gene.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SOS response</a:t>
            </a:r>
            <a:r>
              <a:rPr lang="en-US" sz="2000" dirty="0">
                <a:solidFill>
                  <a:srgbClr val="FF0000"/>
                </a:solidFill>
                <a:effectLst/>
                <a:latin typeface="AdvP4041A"/>
                <a:ea typeface="Times New Roman" panose="02020603050405020304" pitchFamily="18" charset="0"/>
                <a:cs typeface="AdvP4041A"/>
              </a:rPr>
              <a:t>    </a:t>
            </a:r>
            <a:r>
              <a:rPr lang="en-US" sz="2000" dirty="0">
                <a:effectLst/>
                <a:latin typeface="AdvP4041A"/>
                <a:ea typeface="Times New Roman" panose="02020603050405020304" pitchFamily="18" charset="0"/>
                <a:cs typeface="AdvP4041A"/>
              </a:rPr>
              <a:t>: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a number of genes involved with DNA repair and related functions are induced by the presence of unrepaired DNA. An alternative strategy, when faced with overwhelming levels of DNA damage preventing normal replication, is to temporarily modify or abolish the specificity of the DNA polymerase.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Mutation Rate</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Mutation rate  is a probability that gene will mutate when cell divides . A mutation rate has evolved in cells that is very low yet detectable. This allows organisms to balance the need for genetic stability with that for evolutionary improvement.</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5122" name="Picture 2" descr="DNA damage and repair capacity related to diet and exercise: a new  dimension in cancer treatment? - BJSM blog - social media's leading SEM  voice">
            <a:extLst>
              <a:ext uri="{FF2B5EF4-FFF2-40B4-BE49-F238E27FC236}">
                <a16:creationId xmlns:a16="http://schemas.microsoft.com/office/drawing/2014/main" xmlns="" id="{3AB40C7A-917C-3518-C69F-9B9F751A2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7404" y="625232"/>
            <a:ext cx="6426688" cy="56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696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52CB90C-86D2-7BAA-D5F3-459EF5633AE2}"/>
              </a:ext>
            </a:extLst>
          </p:cNvPr>
          <p:cNvSpPr txBox="1"/>
          <p:nvPr/>
        </p:nvSpPr>
        <p:spPr>
          <a:xfrm>
            <a:off x="117231" y="525994"/>
            <a:ext cx="12074769" cy="3963264"/>
          </a:xfrm>
          <a:prstGeom prst="rect">
            <a:avLst/>
          </a:prstGeom>
          <a:noFill/>
        </p:spPr>
        <p:txBody>
          <a:bodyPr wrap="square">
            <a:spAutoFit/>
          </a:bodyPr>
          <a:lstStyle/>
          <a:p>
            <a:pPr marL="0" marR="0" algn="just">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The fact that organisms as phylogenetically disparate as hyper thermophilic Archaea and </a:t>
            </a:r>
            <a:r>
              <a:rPr lang="en-US" sz="2000" i="1" dirty="0">
                <a:effectLst/>
                <a:latin typeface="Times New Roman" panose="02020603050405020304" pitchFamily="18" charset="0"/>
                <a:ea typeface="Times New Roman" panose="02020603050405020304" pitchFamily="18" charset="0"/>
                <a:cs typeface="Arial" panose="020B0604020202020204" pitchFamily="34" charset="0"/>
              </a:rPr>
              <a:t>Escherichia coli</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have about the same mutation rate might make one believe that evolutionary pressure has selected for organisms with the lowest possible mutation rates. However, this is not so. The mutation rate in an </a:t>
            </a:r>
            <a:r>
              <a:rPr lang="en-US" sz="2000" dirty="0" err="1">
                <a:effectLst/>
                <a:latin typeface="Times New Roman" panose="02020603050405020304" pitchFamily="18" charset="0"/>
                <a:ea typeface="Times New Roman" panose="02020603050405020304" pitchFamily="18" charset="0"/>
                <a:cs typeface="Arial" panose="020B0604020202020204" pitchFamily="34" charset="0"/>
              </a:rPr>
              <a:t>organismis</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subject to change. For example, mutants of some organisms have been selected in the laboratory that are </a:t>
            </a:r>
            <a:r>
              <a:rPr lang="en-US" sz="2000" dirty="0" err="1">
                <a:effectLst/>
                <a:latin typeface="Times New Roman" panose="02020603050405020304" pitchFamily="18" charset="0"/>
                <a:ea typeface="Times New Roman" panose="02020603050405020304" pitchFamily="18" charset="0"/>
                <a:cs typeface="Arial" panose="020B0604020202020204" pitchFamily="34" charset="0"/>
              </a:rPr>
              <a:t>hyperaccurate</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in DNA replication and repair.</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However, in these strains, the improved proofreading repair mechanisms has a significant metabolic cost; thus, a </a:t>
            </a:r>
            <a:r>
              <a:rPr lang="en-US" sz="2000" dirty="0" err="1">
                <a:effectLst/>
                <a:latin typeface="Times New Roman" panose="02020603050405020304" pitchFamily="18" charset="0"/>
                <a:ea typeface="Times New Roman" panose="02020603050405020304" pitchFamily="18" charset="0"/>
                <a:cs typeface="Arial" panose="020B0604020202020204" pitchFamily="34" charset="0"/>
              </a:rPr>
              <a:t>hyperaccurate</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mutant might actually be at a disadvantage in its natural environment. On the other hand, some organisms seem to benefit from a </a:t>
            </a:r>
            <a:r>
              <a:rPr lang="en-US" sz="2000" dirty="0" err="1">
                <a:effectLst/>
                <a:latin typeface="Times New Roman" panose="02020603050405020304" pitchFamily="18" charset="0"/>
                <a:ea typeface="Times New Roman" panose="02020603050405020304" pitchFamily="18" charset="0"/>
                <a:cs typeface="Arial" panose="020B0604020202020204" pitchFamily="34" charset="0"/>
              </a:rPr>
              <a:t>hyperaccurate</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phenotype that enables them to occupy particular niches in nature. A good example is the bacterium</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000" i="1" dirty="0" err="1">
                <a:effectLst/>
                <a:latin typeface="Times New Roman" panose="02020603050405020304" pitchFamily="18" charset="0"/>
                <a:ea typeface="Times New Roman" panose="02020603050405020304" pitchFamily="18" charset="0"/>
                <a:cs typeface="Arial" panose="020B0604020202020204" pitchFamily="34" charset="0"/>
              </a:rPr>
              <a:t>Deinococcus</a:t>
            </a:r>
            <a:r>
              <a:rPr lang="en-US" sz="2000" i="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000" i="1" dirty="0" err="1">
                <a:effectLst/>
                <a:latin typeface="Times New Roman" panose="02020603050405020304" pitchFamily="18" charset="0"/>
                <a:ea typeface="Times New Roman" panose="02020603050405020304" pitchFamily="18" charset="0"/>
                <a:cs typeface="Arial" panose="020B0604020202020204" pitchFamily="34" charset="0"/>
              </a:rPr>
              <a:t>radiodurans</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 This organism is 20 times more resistant to UV radiation and 200 times more resistant to ionizing radiation than </a:t>
            </a:r>
            <a:r>
              <a:rPr lang="en-US" sz="2000" i="1" dirty="0">
                <a:effectLst/>
                <a:latin typeface="Times New Roman" panose="02020603050405020304" pitchFamily="18" charset="0"/>
                <a:ea typeface="Times New Roman" panose="02020603050405020304" pitchFamily="18" charset="0"/>
                <a:cs typeface="Arial" panose="020B0604020202020204" pitchFamily="34" charset="0"/>
              </a:rPr>
              <a:t>E. coli.</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89643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148C4F9-3F57-60C6-B27E-90159699EC37}"/>
              </a:ext>
            </a:extLst>
          </p:cNvPr>
          <p:cNvSpPr txBox="1"/>
          <p:nvPr/>
        </p:nvSpPr>
        <p:spPr>
          <a:xfrm>
            <a:off x="211015" y="114300"/>
            <a:ext cx="7049477" cy="6564682"/>
          </a:xfrm>
          <a:prstGeom prst="rect">
            <a:avLst/>
          </a:prstGeom>
          <a:noFill/>
        </p:spPr>
        <p:txBody>
          <a:bodyPr wrap="square">
            <a:spAutoFit/>
          </a:bodyPr>
          <a:lstStyle/>
          <a:p>
            <a:pPr marL="0" marR="0" algn="just">
              <a:lnSpc>
                <a:spcPct val="115000"/>
              </a:lnSpc>
              <a:spcBef>
                <a:spcPts val="0"/>
              </a:spcBef>
              <a:spcAft>
                <a:spcPts val="1000"/>
              </a:spcAft>
            </a:pPr>
            <a:r>
              <a:rPr lang="en-US" sz="2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Mutation</a:t>
            </a:r>
            <a:endParaRPr lang="en-US" sz="24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 mutation</a:t>
            </a: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is a </a:t>
            </a:r>
            <a:r>
              <a:rPr lang="en-US" sz="2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heritable change </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in the base sequence of the nucleic acid in the genome of an organism. strain carrying such a change is called a mutant. A mutant by definition differs from its parental strain in genotype, the nucleotide sequence of the genome.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Arial" panose="020B0604020202020204" pitchFamily="34" charset="0"/>
              </a:rPr>
              <a:t>Mutations can be either </a:t>
            </a:r>
            <a:r>
              <a:rPr lang="en-US" sz="2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spontaneous</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 or </a:t>
            </a:r>
            <a:r>
              <a:rPr lang="en-US" sz="2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induced</a:t>
            </a:r>
            <a:r>
              <a:rPr lang="en-US" sz="2400" i="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Spontaneous mutations can occur as a result of exposure</a:t>
            </a:r>
            <a:r>
              <a:rPr lang="en-US" sz="2400" i="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to natural radiation (cosmic rays, and so on) that alters</a:t>
            </a:r>
            <a:r>
              <a:rPr lang="en-US" sz="2400" i="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the structure of bases in the DNA , Also, oxygen radicals can affect DNA structure by chemically modifying DNA.</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400" i="1"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2050" name="Picture 2" descr="DNA Mutations - Genetics Generation">
            <a:extLst>
              <a:ext uri="{FF2B5EF4-FFF2-40B4-BE49-F238E27FC236}">
                <a16:creationId xmlns:a16="http://schemas.microsoft.com/office/drawing/2014/main" xmlns="" id="{B62190BF-1C97-358F-DEB5-F54FB6BD6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7127" y="546955"/>
            <a:ext cx="2857500" cy="27823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w Do DNA Mutations Affect Evolution?">
            <a:extLst>
              <a:ext uri="{FF2B5EF4-FFF2-40B4-BE49-F238E27FC236}">
                <a16:creationId xmlns:a16="http://schemas.microsoft.com/office/drawing/2014/main" xmlns="" id="{5F000133-2052-93B8-2712-1A7F629B48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9125" y="4080547"/>
            <a:ext cx="2373922" cy="2373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348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32BC5D1-D68B-E27D-C388-607A12D2E010}"/>
              </a:ext>
            </a:extLst>
          </p:cNvPr>
          <p:cNvSpPr txBox="1"/>
          <p:nvPr/>
        </p:nvSpPr>
        <p:spPr>
          <a:xfrm>
            <a:off x="101601" y="299372"/>
            <a:ext cx="11863753" cy="5832366"/>
          </a:xfrm>
          <a:prstGeom prst="rect">
            <a:avLst/>
          </a:prstGeom>
          <a:noFill/>
        </p:spPr>
        <p:txBody>
          <a:bodyPr wrap="square">
            <a:spAutoFit/>
          </a:bodyPr>
          <a:lstStyle/>
          <a:p>
            <a:pPr marL="0" marR="0">
              <a:lnSpc>
                <a:spcPct val="115000"/>
              </a:lnSpc>
              <a:spcBef>
                <a:spcPts val="0"/>
              </a:spcBef>
              <a:spcAft>
                <a:spcPts val="0"/>
              </a:spcAft>
            </a:pPr>
            <a:r>
              <a:rPr lang="en-US" sz="2000" b="1" u="sng"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Mutagens </a:t>
            </a:r>
            <a:endParaRPr lang="en-US" sz="20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Mutagen</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is a </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physical</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or </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chemical</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agent that changes the genetic material, usually </a:t>
            </a:r>
            <a:r>
              <a:rPr lang="en-US" sz="2000" b="1" u="sng"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hlinkClick r:id="rId2" tooltip="DNA">
                  <a:extLst>
                    <a:ext uri="{A12FA001-AC4F-418D-AE19-62706E023703}">
                      <ahyp:hlinkClr xmlns:ahyp="http://schemas.microsoft.com/office/drawing/2018/hyperlinkcolor" xmlns="" val="tx"/>
                    </a:ext>
                  </a:extLst>
                </a:hlinkClick>
              </a:rPr>
              <a:t>DNA</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of an </a:t>
            </a:r>
            <a:r>
              <a:rPr lang="en-US" sz="2000" b="1" u="sng"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hlinkClick r:id="rId3" tooltip="Organism">
                  <a:extLst>
                    <a:ext uri="{A12FA001-AC4F-418D-AE19-62706E023703}">
                      <ahyp:hlinkClr xmlns:ahyp="http://schemas.microsoft.com/office/drawing/2018/hyperlinkcolor" xmlns="" val="tx"/>
                    </a:ext>
                  </a:extLst>
                </a:hlinkClick>
              </a:rPr>
              <a:t>organism</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and thus increases the frequency of </a:t>
            </a:r>
            <a:r>
              <a:rPr lang="en-US" sz="2000" b="1" u="sng"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hlinkClick r:id="rId4" tooltip="Mutation">
                  <a:extLst>
                    <a:ext uri="{A12FA001-AC4F-418D-AE19-62706E023703}">
                      <ahyp:hlinkClr xmlns:ahyp="http://schemas.microsoft.com/office/drawing/2018/hyperlinkcolor" xmlns="" val="tx"/>
                    </a:ext>
                  </a:extLst>
                </a:hlinkClick>
              </a:rPr>
              <a:t>mutations</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above the natural background level. As many mutations can cause </a:t>
            </a:r>
            <a:r>
              <a:rPr lang="en-US" sz="2000" b="1" u="sng"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hlinkClick r:id="rId5" tooltip="Cancer">
                  <a:extLst>
                    <a:ext uri="{A12FA001-AC4F-418D-AE19-62706E023703}">
                      <ahyp:hlinkClr xmlns:ahyp="http://schemas.microsoft.com/office/drawing/2018/hyperlinkcolor" xmlns="" val="tx"/>
                    </a:ext>
                  </a:extLst>
                </a:hlinkClick>
              </a:rPr>
              <a:t>cancer</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mutagens are therefore also likely to be </a:t>
            </a:r>
            <a:r>
              <a:rPr lang="en-US" sz="2000" b="1" u="sng"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hlinkClick r:id="rId6" tooltip="Carcinogen">
                  <a:extLst>
                    <a:ext uri="{A12FA001-AC4F-418D-AE19-62706E023703}">
                      <ahyp:hlinkClr xmlns:ahyp="http://schemas.microsoft.com/office/drawing/2018/hyperlinkcolor" xmlns="" val="tx"/>
                    </a:ext>
                  </a:extLst>
                </a:hlinkClick>
              </a:rPr>
              <a:t>carcinogens</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Not all mutations are caused by mutagens: so-called "</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spontaneous mutations</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occur due to spontaneous </a:t>
            </a:r>
            <a:r>
              <a:rPr lang="en-US" sz="2000" b="1" u="sng"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hlinkClick r:id="rId7" tooltip="Hydrolysis">
                  <a:extLst>
                    <a:ext uri="{A12FA001-AC4F-418D-AE19-62706E023703}">
                      <ahyp:hlinkClr xmlns:ahyp="http://schemas.microsoft.com/office/drawing/2018/hyperlinkcolor" xmlns="" val="tx"/>
                    </a:ext>
                  </a:extLst>
                </a:hlinkClick>
              </a:rPr>
              <a:t>hydrolysis</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000" b="1" u="sng"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hlinkClick r:id="rId8" tooltip="DNA error">
                  <a:extLst>
                    <a:ext uri="{A12FA001-AC4F-418D-AE19-62706E023703}">
                      <ahyp:hlinkClr xmlns:ahyp="http://schemas.microsoft.com/office/drawing/2018/hyperlinkcolor" xmlns="" val="tx"/>
                    </a:ext>
                  </a:extLst>
                </a:hlinkClick>
              </a:rPr>
              <a:t>errors</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in </a:t>
            </a:r>
            <a:r>
              <a:rPr lang="en-US" sz="2000" b="1" u="sng"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hlinkClick r:id="rId9" tooltip="DNA replication">
                  <a:extLst>
                    <a:ext uri="{A12FA001-AC4F-418D-AE19-62706E023703}">
                      <ahyp:hlinkClr xmlns:ahyp="http://schemas.microsoft.com/office/drawing/2018/hyperlinkcolor" xmlns="" val="tx"/>
                    </a:ext>
                  </a:extLst>
                </a:hlinkClick>
              </a:rPr>
              <a:t>DNA replication</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repair and </a:t>
            </a:r>
            <a:r>
              <a:rPr lang="en-US" sz="2000" b="1" u="sng"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hlinkClick r:id="rId10" tooltip="Genetic recombination">
                  <a:extLst>
                    <a:ext uri="{A12FA001-AC4F-418D-AE19-62706E023703}">
                      <ahyp:hlinkClr xmlns:ahyp="http://schemas.microsoft.com/office/drawing/2018/hyperlinkcolor" xmlns="" val="tx"/>
                    </a:ext>
                  </a:extLst>
                </a:hlinkClick>
              </a:rPr>
              <a:t>recombination</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20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 Mutagens cause changes to the DNA that can affect the </a:t>
            </a:r>
            <a:r>
              <a:rPr lang="en-US" sz="2000" b="1" dirty="0">
                <a:solidFill>
                  <a:schemeClr val="accent4"/>
                </a:solidFill>
                <a:effectLst/>
                <a:latin typeface="Times New Roman" panose="02020603050405020304" pitchFamily="18" charset="0"/>
                <a:ea typeface="Times New Roman" panose="02020603050405020304" pitchFamily="18" charset="0"/>
                <a:cs typeface="Arial" panose="020B0604020202020204" pitchFamily="34" charset="0"/>
              </a:rPr>
              <a:t>transcription</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and </a:t>
            </a:r>
            <a:r>
              <a:rPr lang="en-US" sz="2000" b="1" dirty="0">
                <a:solidFill>
                  <a:schemeClr val="accent4"/>
                </a:solidFill>
                <a:effectLst/>
                <a:latin typeface="Times New Roman" panose="02020603050405020304" pitchFamily="18" charset="0"/>
                <a:ea typeface="Times New Roman" panose="02020603050405020304" pitchFamily="18" charset="0"/>
                <a:cs typeface="Arial" panose="020B0604020202020204" pitchFamily="34" charset="0"/>
              </a:rPr>
              <a:t>replication</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of the DNA, which in severe cases can lead to cell death. The mutagen produces mutations in the DNA, and </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deleterious mutation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can result in </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aberrant, impaired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or </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loss of function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for a particular gene, and accumulation of mutations may lead to cancer.</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Mutagens may also modify the DNA sequence; the changes in </a:t>
            </a:r>
            <a:r>
              <a:rPr lang="en-US" sz="20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tooltip="Nucleic acid"/>
              </a:rPr>
              <a:t>nucleic acid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sequences by mutations include </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substitution of </a:t>
            </a:r>
            <a:r>
              <a:rPr lang="en-US" sz="20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tooltip="Nucleotide">
                  <a:extLst>
                    <a:ext uri="{A12FA001-AC4F-418D-AE19-62706E023703}">
                      <ahyp:hlinkClr xmlns:ahyp="http://schemas.microsoft.com/office/drawing/2018/hyperlinkcolor" xmlns="" val="tx"/>
                    </a:ext>
                  </a:extLst>
                </a:hlinkClick>
              </a:rPr>
              <a:t>nucleotide</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tooltip="Base-pair">
                  <a:extLst>
                    <a:ext uri="{A12FA001-AC4F-418D-AE19-62706E023703}">
                      <ahyp:hlinkClr xmlns:ahyp="http://schemas.microsoft.com/office/drawing/2018/hyperlinkcolor" xmlns="" val="tx"/>
                    </a:ext>
                  </a:extLst>
                </a:hlinkClick>
              </a:rPr>
              <a:t>base-pairs</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4" tooltip="Insertional mutation">
                  <a:extLst>
                    <a:ext uri="{A12FA001-AC4F-418D-AE19-62706E023703}">
                      <ahyp:hlinkClr xmlns:ahyp="http://schemas.microsoft.com/office/drawing/2018/hyperlinkcolor" xmlns="" val="tx"/>
                    </a:ext>
                  </a:extLst>
                </a:hlinkClick>
              </a:rPr>
              <a:t>insertions</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5" tooltip="Deletion (genetics)">
                  <a:extLst>
                    <a:ext uri="{A12FA001-AC4F-418D-AE19-62706E023703}">
                      <ahyp:hlinkClr xmlns:ahyp="http://schemas.microsoft.com/office/drawing/2018/hyperlinkcolor" xmlns="" val="tx"/>
                    </a:ext>
                  </a:extLst>
                </a:hlinkClick>
              </a:rPr>
              <a:t>deletions</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of one or more nucleotides in DNA sequences. Although some of these mutations are </a:t>
            </a:r>
            <a:r>
              <a:rPr lang="en-US" sz="2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lethal</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or cause </a:t>
            </a:r>
            <a:r>
              <a:rPr lang="en-US" sz="2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serious disease</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many have minor effects as they do not result in residue changes that have significant effect on the structure and function of the </a:t>
            </a:r>
            <a:r>
              <a:rPr lang="en-US" sz="20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16" tooltip="Protein"/>
              </a:rPr>
              <a:t>proteins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Many mutations are </a:t>
            </a:r>
            <a:r>
              <a:rPr lang="en-US" sz="20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7" tooltip="Silent mutation">
                  <a:extLst>
                    <a:ext uri="{A12FA001-AC4F-418D-AE19-62706E023703}">
                      <ahyp:hlinkClr xmlns:ahyp="http://schemas.microsoft.com/office/drawing/2018/hyperlinkcolor" xmlns="" val="tx"/>
                    </a:ext>
                  </a:extLst>
                </a:hlinkClick>
              </a:rPr>
              <a:t>silent mutations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causing no visible effects at all, either because they occur in non-coding or non-functional sequences, or they do not change the </a:t>
            </a:r>
            <a:r>
              <a:rPr lang="en-US" sz="20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18" tooltip="Amino-acid"/>
              </a:rPr>
              <a:t>amino-acid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sequence due to the </a:t>
            </a:r>
            <a:r>
              <a:rPr lang="en-US" sz="20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19" tooltip="Redundancy (information theory)"/>
              </a:rPr>
              <a:t>redundancy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of  </a:t>
            </a:r>
            <a:r>
              <a:rPr lang="en-US" sz="20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0" tooltip="Codon"/>
              </a:rPr>
              <a:t>codons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38049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A0619EE-69FE-F16E-15E1-20035E8A4B4A}"/>
              </a:ext>
            </a:extLst>
          </p:cNvPr>
          <p:cNvSpPr txBox="1"/>
          <p:nvPr/>
        </p:nvSpPr>
        <p:spPr>
          <a:xfrm>
            <a:off x="140677" y="85969"/>
            <a:ext cx="9005520" cy="5004575"/>
          </a:xfrm>
          <a:prstGeom prst="rect">
            <a:avLst/>
          </a:prstGeom>
          <a:noFill/>
        </p:spPr>
        <p:txBody>
          <a:bodyPr wrap="square">
            <a:spAutoFit/>
          </a:bodyPr>
          <a:lstStyle/>
          <a:p>
            <a:pPr marL="0" marR="0" algn="just">
              <a:lnSpc>
                <a:spcPct val="115000"/>
              </a:lnSpc>
              <a:spcBef>
                <a:spcPts val="1000"/>
              </a:spcBef>
              <a:spcAft>
                <a:spcPts val="0"/>
              </a:spcAft>
            </a:pPr>
            <a:r>
              <a:rPr lang="en-US" sz="2000" b="1" dirty="0">
                <a:solidFill>
                  <a:srgbClr val="4F81BD"/>
                </a:solidFill>
                <a:effectLst/>
                <a:latin typeface="Times New Roman" panose="02020603050405020304" pitchFamily="18" charset="0"/>
                <a:ea typeface="Times New Roman" panose="02020603050405020304" pitchFamily="18" charset="0"/>
                <a:cs typeface="Times New Roman" panose="02020603050405020304" pitchFamily="18" charset="0"/>
              </a:rPr>
              <a:t>Types of mutagens</a:t>
            </a:r>
            <a:endParaRPr lang="en-US" sz="20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algn="just"/>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Mutagens may be of </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physical, chemical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or </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biological</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origin. They may act directly on the DNA, causing direct damage to the DNA, and most often result in replication error. Some however may act on the replication mechanism and chromosomal partition. Many mutagens are not mutagenic by themselves, but can form mutagenic metabolites through cellular processes. Such mutagens are called </a:t>
            </a:r>
            <a:r>
              <a:rPr lang="en-US" sz="2000" b="1"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Promutagens (page does not exist)">
                  <a:extLst>
                    <a:ext uri="{A12FA001-AC4F-418D-AE19-62706E023703}">
                      <ahyp:hlinkClr xmlns:ahyp="http://schemas.microsoft.com/office/drawing/2018/hyperlinkcolor" xmlns="" val="tx"/>
                    </a:ext>
                  </a:extLst>
                </a:hlinkClick>
              </a:rPr>
              <a:t>promutagens</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solidFill>
                <a:srgbClr val="FF0000"/>
              </a:solidFill>
              <a:effectLst/>
              <a:latin typeface="Times New Roman" panose="02020603050405020304" pitchFamily="18" charset="0"/>
              <a:ea typeface="Times New Roman" panose="02020603050405020304" pitchFamily="18" charset="0"/>
            </a:endParaRPr>
          </a:p>
          <a:p>
            <a:pPr marL="0" marR="0"/>
            <a:r>
              <a:rPr lang="en-US" sz="2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Physical mutagens</a:t>
            </a:r>
            <a:endParaRPr lang="en-US" sz="2000" b="1" dirty="0">
              <a:solidFill>
                <a:srgbClr val="FFC000"/>
              </a:solidFill>
              <a:effectLst/>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1000"/>
              </a:spcAft>
              <a:buSzPts val="1000"/>
              <a:buFont typeface="Symbol" panose="05050102010706020507" pitchFamily="18" charset="2"/>
              <a:buChar char=""/>
              <a:tabLst>
                <a:tab pos="457200" algn="l"/>
              </a:tabLst>
            </a:pPr>
            <a:r>
              <a:rPr lang="en-US" sz="20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3" tooltip="Ionizing radiation"/>
              </a:rPr>
              <a:t>Ionizing radiations</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such as </a:t>
            </a:r>
            <a:r>
              <a:rPr lang="en-US" sz="20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4" tooltip="X-rays"/>
              </a:rPr>
              <a:t>X-rays</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0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5" tooltip="Gamma ray"/>
              </a:rPr>
              <a:t>gamma rays</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and </a:t>
            </a:r>
            <a:r>
              <a:rPr lang="en-US" sz="20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6" tooltip="Alpha particle"/>
              </a:rPr>
              <a:t>alpha particles</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may cause DNA breakage and other damages. The most common sources include </a:t>
            </a:r>
            <a:r>
              <a:rPr lang="en-US" sz="20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7" tooltip="Cobalt-60"/>
              </a:rPr>
              <a:t>cobalt-60</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and </a:t>
            </a:r>
            <a:r>
              <a:rPr lang="en-US" sz="20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8" tooltip="Cesium-137"/>
              </a:rPr>
              <a:t>cesium-137</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1000"/>
              </a:spcAft>
              <a:buSzPts val="1000"/>
              <a:buFont typeface="Symbol" panose="05050102010706020507" pitchFamily="18" charset="2"/>
              <a:buChar char=""/>
              <a:tabLst>
                <a:tab pos="457200" algn="l"/>
              </a:tabLst>
            </a:pPr>
            <a:r>
              <a:rPr lang="en-US" sz="20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9" tooltip="Ultraviolet"/>
              </a:rPr>
              <a:t>Ultraviolet</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radiations with wavelength above 260 nm are absorbed strongly by bases, producing </a:t>
            </a:r>
            <a:r>
              <a:rPr lang="en-US" sz="20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10" tooltip="Pyrimidine dimers"/>
              </a:rPr>
              <a:t>pyrimidine dimers</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which can cause error in replication if left uncorrected.</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1000"/>
              </a:spcAft>
              <a:buSzPts val="1000"/>
              <a:buFont typeface="Symbol" panose="05050102010706020507" pitchFamily="18" charset="2"/>
              <a:buChar char=""/>
              <a:tabLst>
                <a:tab pos="457200" algn="l"/>
              </a:tabLst>
            </a:pPr>
            <a:r>
              <a:rPr lang="en-US" sz="20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11" tooltip="Radioactive decay"/>
              </a:rPr>
              <a:t>Radioactive decay</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such as </a:t>
            </a:r>
            <a:r>
              <a:rPr lang="en-US" sz="2000" u="sng" baseline="30000"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12" tooltip="Carbon-14"/>
              </a:rPr>
              <a:t>14</a:t>
            </a:r>
            <a:r>
              <a:rPr lang="en-US" sz="20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12" tooltip="Carbon-14"/>
              </a:rPr>
              <a:t>C</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in DNA which decays into </a:t>
            </a:r>
            <a:r>
              <a:rPr lang="en-US" sz="20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13" tooltip="Nitrogen"/>
              </a:rPr>
              <a:t>nitrogen</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03653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549D9C3-3D43-C6CD-DDFF-3A1A202E4D3E}"/>
              </a:ext>
            </a:extLst>
          </p:cNvPr>
          <p:cNvSpPr txBox="1"/>
          <p:nvPr/>
        </p:nvSpPr>
        <p:spPr>
          <a:xfrm>
            <a:off x="62523" y="118959"/>
            <a:ext cx="9083674" cy="5933034"/>
          </a:xfrm>
          <a:prstGeom prst="rect">
            <a:avLst/>
          </a:prstGeom>
          <a:noFill/>
        </p:spPr>
        <p:txBody>
          <a:bodyPr wrap="square">
            <a:spAutoFit/>
          </a:bodyPr>
          <a:lstStyle/>
          <a:p>
            <a:pPr marL="0" marR="0"/>
            <a:r>
              <a:rPr lang="en-US" sz="2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Chemical mutagens  </a:t>
            </a:r>
            <a:endParaRPr lang="en-US" sz="2000" b="1" dirty="0">
              <a:solidFill>
                <a:srgbClr val="FFC000"/>
              </a:solidFill>
              <a:effectLst/>
              <a:latin typeface="Times New Roman" panose="02020603050405020304" pitchFamily="18" charset="0"/>
              <a:ea typeface="Times New Roman" panose="02020603050405020304" pitchFamily="18" charset="0"/>
            </a:endParaRPr>
          </a:p>
          <a:p>
            <a:pPr marL="457200" marR="0" algn="just"/>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A large number of chemicals may interact directly with DNA. </a:t>
            </a:r>
            <a:endParaRPr lang="en-US" sz="2000" dirty="0">
              <a:effectLst/>
              <a:latin typeface="Times New Roman" panose="02020603050405020304" pitchFamily="18" charset="0"/>
              <a:ea typeface="Times New Roman" panose="02020603050405020304" pitchFamily="18" charset="0"/>
            </a:endParaRPr>
          </a:p>
          <a:p>
            <a:pPr marL="342900" marR="0" lvl="0" indent="-342900" algn="just">
              <a:buSzPts val="1000"/>
              <a:buFont typeface="Symbol" panose="05050102010706020507" pitchFamily="18" charset="2"/>
              <a:buChar char=""/>
              <a:tabLst>
                <a:tab pos="457200" algn="l"/>
              </a:tabLst>
            </a:pPr>
            <a:r>
              <a:rPr lang="en-US" sz="20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Reactive oxygen species"/>
              </a:rPr>
              <a:t>Reactive oxygen species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(ROS) – These may be </a:t>
            </a:r>
            <a:r>
              <a:rPr lang="en-US" sz="20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Superoxide"/>
              </a:rPr>
              <a:t>superoxide</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tooltip="Hydroxyl radicals"/>
              </a:rPr>
              <a:t>hydroxyl radicals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0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tooltip="Hydrogen peroxide"/>
              </a:rPr>
              <a:t>hydrogen peroxide</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1000"/>
              </a:spcAft>
              <a:buSzPts val="1000"/>
              <a:buFont typeface="Symbol" panose="05050102010706020507" pitchFamily="18" charset="2"/>
              <a:buChar char=""/>
              <a:tabLst>
                <a:tab pos="457200" algn="l"/>
              </a:tabLst>
            </a:pPr>
            <a:r>
              <a:rPr lang="en-US" sz="20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6" tooltip="Deamination"/>
              </a:rPr>
              <a:t>Deaminating</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agents, for example </a:t>
            </a:r>
            <a:r>
              <a:rPr lang="en-US" sz="20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7" tooltip="Nitrous acid"/>
              </a:rPr>
              <a:t>nitrous acid</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which can cause transition mutations by converting </a:t>
            </a:r>
            <a:r>
              <a:rPr lang="en-US" sz="20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8" tooltip="Cytosine"/>
              </a:rPr>
              <a:t>cytosine</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to </a:t>
            </a:r>
            <a:r>
              <a:rPr lang="en-US" sz="20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9" tooltip="Uracil"/>
              </a:rPr>
              <a:t>uracil</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1000"/>
              </a:spcAft>
              <a:buSzPts val="1000"/>
              <a:buFont typeface="Symbol" panose="05050102010706020507" pitchFamily="18" charset="2"/>
              <a:buChar char=""/>
              <a:tabLst>
                <a:tab pos="457200" algn="l"/>
              </a:tabLst>
            </a:pPr>
            <a:r>
              <a:rPr lang="en-US" sz="20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10" tooltip="Polycyclic aromatic hydrocarbon"/>
              </a:rPr>
              <a:t>Polycyclic aromatic hydrocarbon</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(PAH), when activated to diol-epoxides can bind to DNA and form adducts.</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1000"/>
              </a:spcAft>
              <a:buSzPts val="1000"/>
              <a:buFont typeface="Symbol" panose="05050102010706020507" pitchFamily="18" charset="2"/>
              <a:buChar char=""/>
              <a:tabLst>
                <a:tab pos="457200" algn="l"/>
              </a:tabLst>
            </a:pPr>
            <a:r>
              <a:rPr lang="en-US" sz="20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11" tooltip="Alkylation"/>
              </a:rPr>
              <a:t>Alkylating</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agents such as </a:t>
            </a:r>
            <a:r>
              <a:rPr lang="en-US" sz="2000" u="sng" dirty="0" err="1">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12" tooltip="Ethylnitrosourea"/>
              </a:rPr>
              <a:t>ethylnitrosourea</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The compounds transfer methyl or ethyl group to bases or the backbone phosphate groups. Guanine when alkylated may be </a:t>
            </a:r>
            <a:r>
              <a:rPr lang="en-US" sz="2000" dirty="0" err="1">
                <a:effectLst/>
                <a:latin typeface="Times New Roman" panose="02020603050405020304" pitchFamily="18" charset="0"/>
                <a:ea typeface="Times New Roman" panose="02020603050405020304" pitchFamily="18" charset="0"/>
                <a:cs typeface="Arial" panose="020B0604020202020204" pitchFamily="34" charset="0"/>
              </a:rPr>
              <a:t>mispaired</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with thymine. Some may cause DNA crosslinking and breakages. </a:t>
            </a:r>
            <a:r>
              <a:rPr lang="en-US" sz="20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13" tooltip="Nitrosamine"/>
              </a:rPr>
              <a:t>Nitrosamines</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are an important group of mutagens found in tobacco, and may also be formed in smoked meats and fish via the interaction of amines in food with nitrites added as preservatives. Other alkylating agents include mustard gas and </a:t>
            </a:r>
            <a:r>
              <a:rPr lang="en-US" sz="20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14" tooltip="Vinyl chloride"/>
              </a:rPr>
              <a:t>vinyl chloride</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1000"/>
              </a:spcAft>
              <a:buSzPts val="1000"/>
              <a:buFont typeface="Symbol" panose="05050102010706020507" pitchFamily="18" charset="2"/>
              <a:buChar char=""/>
              <a:tabLst>
                <a:tab pos="457200" algn="l"/>
              </a:tabLst>
            </a:pPr>
            <a:r>
              <a:rPr lang="en-US" sz="20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15" tooltip="Aromatic amines"/>
              </a:rPr>
              <a:t>Aromatic amines</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and amides have been associated with carcinogenesis since 1895 .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2429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8425B57-2CA0-BF52-214C-AAAAF79E9B8E}"/>
              </a:ext>
            </a:extLst>
          </p:cNvPr>
          <p:cNvSpPr txBox="1"/>
          <p:nvPr/>
        </p:nvSpPr>
        <p:spPr>
          <a:xfrm>
            <a:off x="195385" y="226646"/>
            <a:ext cx="8950812" cy="3768339"/>
          </a:xfrm>
          <a:prstGeom prst="rect">
            <a:avLst/>
          </a:prstGeom>
          <a:noFill/>
        </p:spPr>
        <p:txBody>
          <a:bodyPr wrap="square">
            <a:spAutoFit/>
          </a:bodyPr>
          <a:lstStyle/>
          <a:p>
            <a:pPr marL="342900" marR="0" lvl="0" indent="-342900" algn="just">
              <a:lnSpc>
                <a:spcPct val="115000"/>
              </a:lnSpc>
              <a:spcBef>
                <a:spcPts val="0"/>
              </a:spcBef>
              <a:spcAft>
                <a:spcPts val="1000"/>
              </a:spcAft>
              <a:buSzPts val="1000"/>
              <a:buFont typeface="Symbol" panose="05050102010706020507" pitchFamily="18" charset="2"/>
              <a:buChar char=""/>
              <a:tabLst>
                <a:tab pos="457200" algn="l"/>
              </a:tabLst>
            </a:pPr>
            <a:r>
              <a:rPr lang="en-US" sz="20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2" tooltip="Alkaloid"/>
              </a:rPr>
              <a:t>Alkaloid</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from plants, such as those from </a:t>
            </a:r>
            <a:r>
              <a:rPr lang="en-US" sz="20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3" tooltip="Vinca"/>
              </a:rPr>
              <a:t>Vinca</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species</a:t>
            </a:r>
            <a:r>
              <a:rPr lang="en-US" sz="2000" baseline="300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may be converted by metabolic processes into the active mutagen or carcinogen.</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1000"/>
              </a:spcAft>
              <a:buSzPts val="1000"/>
              <a:buFont typeface="Symbol" panose="05050102010706020507" pitchFamily="18" charset="2"/>
              <a:buChar char=""/>
              <a:tabLst>
                <a:tab pos="457200" algn="l"/>
              </a:tabLst>
            </a:pPr>
            <a:r>
              <a:rPr lang="en-US" sz="20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4" tooltip="Bromine"/>
              </a:rPr>
              <a:t>Bromine</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and some compounds that contain bromine in their chemical structure.</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1000"/>
              </a:spcAft>
              <a:buSzPts val="1000"/>
              <a:buFont typeface="Symbol" panose="05050102010706020507" pitchFamily="18" charset="2"/>
              <a:buChar char=""/>
              <a:tabLst>
                <a:tab pos="457200" algn="l"/>
              </a:tabLst>
            </a:pPr>
            <a:r>
              <a:rPr lang="en-US" sz="20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5" tooltip="Sodium azide"/>
              </a:rPr>
              <a:t>Sodium </a:t>
            </a:r>
            <a:r>
              <a:rPr lang="en-US" sz="2000" u="sng" dirty="0" err="1">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5" tooltip="Sodium azide"/>
              </a:rPr>
              <a:t>azide</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an </a:t>
            </a:r>
            <a:r>
              <a:rPr lang="en-US" sz="2000" dirty="0" err="1">
                <a:effectLst/>
                <a:latin typeface="Times New Roman" panose="02020603050405020304" pitchFamily="18" charset="0"/>
                <a:ea typeface="Times New Roman" panose="02020603050405020304" pitchFamily="18" charset="0"/>
                <a:cs typeface="Arial" panose="020B0604020202020204" pitchFamily="34" charset="0"/>
              </a:rPr>
              <a:t>azide</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salt that is a common reagent in organic synthesis and a component in many car airbag systems</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1000"/>
              </a:spcAft>
              <a:buSzPts val="1000"/>
              <a:buFont typeface="Symbol" panose="05050102010706020507" pitchFamily="18" charset="2"/>
              <a:buChar char=""/>
              <a:tabLst>
                <a:tab pos="457200" algn="l"/>
              </a:tabLst>
            </a:pPr>
            <a:r>
              <a:rPr lang="en-US" sz="20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6" tooltip="Psoralen"/>
              </a:rPr>
              <a:t>Psoralen</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combined with ultraviolet radiation causes DNA cross-linking and hence chromosome breakage.</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1000"/>
              </a:spcAft>
              <a:buSzPts val="1000"/>
              <a:buFont typeface="Symbol" panose="05050102010706020507" pitchFamily="18" charset="2"/>
              <a:buChar char=""/>
              <a:tabLst>
                <a:tab pos="457200" algn="l"/>
              </a:tabLst>
            </a:pPr>
            <a:r>
              <a:rPr lang="en-US" sz="20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7" tooltip="Benzene"/>
              </a:rPr>
              <a:t>Benzene</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an industrial solvent and precursor in the production of drugs, plastics, synthetic rubber and dyes.</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33546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FDEE773-4FB3-DB16-A221-B58D46CA5586}"/>
              </a:ext>
            </a:extLst>
          </p:cNvPr>
          <p:cNvSpPr txBox="1"/>
          <p:nvPr/>
        </p:nvSpPr>
        <p:spPr>
          <a:xfrm>
            <a:off x="109415" y="101600"/>
            <a:ext cx="9036782" cy="4011355"/>
          </a:xfrm>
          <a:prstGeom prst="rect">
            <a:avLst/>
          </a:prstGeom>
          <a:noFill/>
        </p:spPr>
        <p:txBody>
          <a:bodyPr wrap="square">
            <a:spAutoFit/>
          </a:bodyPr>
          <a:lstStyle/>
          <a:p>
            <a:pPr marL="457200" marR="0"/>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Base analogs</a:t>
            </a:r>
            <a:endParaRPr lang="en-US" sz="2000" b="1"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20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2" tooltip="Base analog"/>
              </a:rPr>
              <a:t>Base analog</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which can substitute for DNA bases during replication and cause transition mutations.</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Intercalating agents</a:t>
            </a:r>
            <a:endParaRPr lang="en-US" sz="2000" b="1" dirty="0">
              <a:effectLst/>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1000"/>
              </a:spcAft>
              <a:buSzPts val="1000"/>
              <a:buFont typeface="Symbol" panose="05050102010706020507" pitchFamily="18" charset="2"/>
              <a:buChar char=""/>
              <a:tabLst>
                <a:tab pos="457200" algn="l"/>
              </a:tabLst>
            </a:pPr>
            <a:r>
              <a:rPr lang="en-US" sz="20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3" tooltip="Intercalation (chemistry)"/>
              </a:rPr>
              <a:t>Intercalating agents</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such as </a:t>
            </a:r>
            <a:r>
              <a:rPr lang="en-US" sz="20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4" tooltip="Ethidium bromide"/>
              </a:rPr>
              <a:t>ethidium bromide</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and </a:t>
            </a:r>
            <a:r>
              <a:rPr lang="en-US" sz="20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5" tooltip="Proflavine"/>
              </a:rPr>
              <a:t>proflavine</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are molecules that may insert between bases in DNA, causing </a:t>
            </a:r>
            <a:r>
              <a:rPr lang="en-US" sz="20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6" tooltip="Frameshift mutation"/>
              </a:rPr>
              <a:t>frameshift mutation</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during replication. Some such as </a:t>
            </a:r>
            <a:r>
              <a:rPr lang="en-US" sz="20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7" tooltip="Daunorubicin"/>
              </a:rPr>
              <a:t>daunorubicin</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may block transcription and replication, making them highly toxic to proliferating cells.</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Metals</a:t>
            </a:r>
            <a:endParaRPr lang="en-US" sz="2000" b="1" dirty="0">
              <a:effectLst/>
              <a:latin typeface="Times New Roman" panose="02020603050405020304" pitchFamily="18" charset="0"/>
              <a:ea typeface="Times New Roman" panose="02020603050405020304" pitchFamily="18" charset="0"/>
            </a:endParaRPr>
          </a:p>
          <a:p>
            <a:pPr marL="0" marR="0" algn="just"/>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Many metals, such as </a:t>
            </a:r>
            <a:r>
              <a:rPr lang="en-US" sz="20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tooltip="Arsenic"/>
              </a:rPr>
              <a:t>arsenic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tooltip="Cadmium"/>
              </a:rPr>
              <a:t>cadmium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tooltip="Chromium"/>
              </a:rPr>
              <a:t>chromium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tooltip="Nickel"/>
              </a:rPr>
              <a:t>nickel</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and their compounds may be mutagenic, they may however act via a number of different mechanisms..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57008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7EE158F-B1EB-C9A0-02F3-3543A929ED0F}"/>
              </a:ext>
            </a:extLst>
          </p:cNvPr>
          <p:cNvSpPr txBox="1"/>
          <p:nvPr/>
        </p:nvSpPr>
        <p:spPr>
          <a:xfrm>
            <a:off x="78154" y="706043"/>
            <a:ext cx="9068043" cy="4624984"/>
          </a:xfrm>
          <a:prstGeom prst="rect">
            <a:avLst/>
          </a:prstGeom>
          <a:noFill/>
        </p:spPr>
        <p:txBody>
          <a:bodyPr wrap="square">
            <a:spAutoFit/>
          </a:bodyPr>
          <a:lstStyle/>
          <a:p>
            <a:pPr marL="0" marR="0" algn="just"/>
            <a:r>
              <a:rPr lang="en-US" sz="2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Biological agents</a:t>
            </a:r>
            <a:endParaRPr lang="en-US" sz="2000" b="1" dirty="0">
              <a:solidFill>
                <a:srgbClr val="FFC000"/>
              </a:solidFill>
              <a:effectLst/>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0"/>
              </a:spcAft>
              <a:buSzPts val="1000"/>
              <a:buFont typeface="Symbol" panose="05050102010706020507" pitchFamily="18" charset="2"/>
              <a:buChar char=""/>
              <a:tabLst>
                <a:tab pos="457200" algn="l"/>
              </a:tabLst>
            </a:pPr>
            <a:r>
              <a:rPr lang="en-US" sz="2000" b="1" u="sng"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hlinkClick r:id="rId2" tooltip="Transposon">
                  <a:extLst>
                    <a:ext uri="{A12FA001-AC4F-418D-AE19-62706E023703}">
                      <ahyp:hlinkClr xmlns:ahyp="http://schemas.microsoft.com/office/drawing/2018/hyperlinkcolor" xmlns="" val="tx"/>
                    </a:ext>
                  </a:extLst>
                </a:hlinkClick>
              </a:rPr>
              <a:t>Transposon</a:t>
            </a:r>
            <a:r>
              <a:rPr lang="en-US" sz="20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a section of DNA that undergoes autonomous fragment relocation/multiplication. Its insertion into chromosomal DNA disrupt functional elements of the genes. Transposons have the ability to move (transpose) from one site to another.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457200" marR="0" algn="just">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457200" marR="0" algn="just">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Elements known as Insertion Sequences (IS) have a specific ability to insert into other DNA sequences, thus generating insertion mutations. A substantial proportion of spontaneous mutations may be due to inactivation of genes by insertion of a copy of an IS element rather than by replication errors.</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1000"/>
              </a:spcAft>
              <a:buSzPts val="1000"/>
              <a:buFont typeface="Symbol" panose="05050102010706020507" pitchFamily="18" charset="2"/>
              <a:buChar char=""/>
              <a:tabLst>
                <a:tab pos="457200" algn="l"/>
              </a:tabLst>
            </a:pPr>
            <a:r>
              <a:rPr lang="en-US" sz="2000" b="1" u="sng"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hlinkClick r:id="rId3" tooltip="Virus">
                  <a:extLst>
                    <a:ext uri="{A12FA001-AC4F-418D-AE19-62706E023703}">
                      <ahyp:hlinkClr xmlns:ahyp="http://schemas.microsoft.com/office/drawing/2018/hyperlinkcolor" xmlns="" val="tx"/>
                    </a:ext>
                  </a:extLst>
                </a:hlinkClick>
              </a:rPr>
              <a:t>Virus</a:t>
            </a:r>
            <a:r>
              <a:rPr lang="en-US" sz="2000" b="1" u="sng"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000" b="1" u="sng"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Virus DNA may be inserted into the genome and disrupts genetic function. Infectious agents have been suggested to cause cancer as early as 1908 by </a:t>
            </a:r>
            <a:r>
              <a:rPr lang="en-US" sz="2000" dirty="0" err="1">
                <a:effectLst/>
                <a:latin typeface="Times New Roman" panose="02020603050405020304" pitchFamily="18" charset="0"/>
                <a:ea typeface="Times New Roman" panose="02020603050405020304" pitchFamily="18" charset="0"/>
                <a:cs typeface="Arial" panose="020B0604020202020204" pitchFamily="34" charset="0"/>
              </a:rPr>
              <a:t>Vilhelm</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000" dirty="0" err="1">
                <a:effectLst/>
                <a:latin typeface="Times New Roman" panose="02020603050405020304" pitchFamily="18" charset="0"/>
                <a:ea typeface="Times New Roman" panose="02020603050405020304" pitchFamily="18" charset="0"/>
                <a:cs typeface="Arial" panose="020B0604020202020204" pitchFamily="34" charset="0"/>
              </a:rPr>
              <a:t>Ellermann</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and </a:t>
            </a:r>
            <a:r>
              <a:rPr lang="en-US" sz="2000" dirty="0" err="1">
                <a:effectLst/>
                <a:latin typeface="Times New Roman" panose="02020603050405020304" pitchFamily="18" charset="0"/>
                <a:ea typeface="Times New Roman" panose="02020603050405020304" pitchFamily="18" charset="0"/>
                <a:cs typeface="Arial" panose="020B0604020202020204" pitchFamily="34" charset="0"/>
              </a:rPr>
              <a:t>Oluf</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Bang.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0373074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124</TotalTime>
  <Words>1339</Words>
  <Application>Microsoft Office PowerPoint</Application>
  <PresentationFormat>Widescreen</PresentationFormat>
  <Paragraphs>81</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AdvP4041A</vt:lpstr>
      <vt:lpstr>Arial</vt:lpstr>
      <vt:lpstr>Calibri</vt:lpstr>
      <vt:lpstr>Cambria</vt:lpstr>
      <vt:lpstr>Symbol</vt:lpstr>
      <vt:lpstr>Times New Roman</vt:lpstr>
      <vt:lpstr>Tw Cen MT</vt:lpstr>
      <vt:lpstr>Droplet</vt:lpstr>
      <vt:lpstr>Microbial genetics grade three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Microbial genetics grade three</dc:title>
  <dc:creator>user</dc:creator>
  <cp:lastModifiedBy>Maher</cp:lastModifiedBy>
  <cp:revision>4</cp:revision>
  <dcterms:created xsi:type="dcterms:W3CDTF">2022-10-13T14:55:39Z</dcterms:created>
  <dcterms:modified xsi:type="dcterms:W3CDTF">2026-01-31T18:27:07Z</dcterms:modified>
</cp:coreProperties>
</file>