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74"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5"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D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4E8601-1F2D-42FE-9BF5-6FF9AA74422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0E56D-90DF-4837-9370-7E1D2432F86D}" type="slidenum">
              <a:rPr lang="en-US" smtClean="0"/>
              <a:t>‹#›</a:t>
            </a:fld>
            <a:endParaRPr lang="en-US"/>
          </a:p>
        </p:txBody>
      </p:sp>
    </p:spTree>
    <p:extLst>
      <p:ext uri="{BB962C8B-B14F-4D97-AF65-F5344CB8AC3E}">
        <p14:creationId xmlns:p14="http://schemas.microsoft.com/office/powerpoint/2010/main" val="234296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4E8601-1F2D-42FE-9BF5-6FF9AA74422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0E56D-90DF-4837-9370-7E1D2432F86D}" type="slidenum">
              <a:rPr lang="en-US" smtClean="0"/>
              <a:t>‹#›</a:t>
            </a:fld>
            <a:endParaRPr lang="en-US"/>
          </a:p>
        </p:txBody>
      </p:sp>
    </p:spTree>
    <p:extLst>
      <p:ext uri="{BB962C8B-B14F-4D97-AF65-F5344CB8AC3E}">
        <p14:creationId xmlns:p14="http://schemas.microsoft.com/office/powerpoint/2010/main" val="18036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4E8601-1F2D-42FE-9BF5-6FF9AA74422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0E56D-90DF-4837-9370-7E1D2432F86D}" type="slidenum">
              <a:rPr lang="en-US" smtClean="0"/>
              <a:t>‹#›</a:t>
            </a:fld>
            <a:endParaRPr lang="en-US"/>
          </a:p>
        </p:txBody>
      </p:sp>
    </p:spTree>
    <p:extLst>
      <p:ext uri="{BB962C8B-B14F-4D97-AF65-F5344CB8AC3E}">
        <p14:creationId xmlns:p14="http://schemas.microsoft.com/office/powerpoint/2010/main" val="2560714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4E8601-1F2D-42FE-9BF5-6FF9AA74422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0E56D-90DF-4837-9370-7E1D2432F86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83833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4E8601-1F2D-42FE-9BF5-6FF9AA74422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0E56D-90DF-4837-9370-7E1D2432F86D}" type="slidenum">
              <a:rPr lang="en-US" smtClean="0"/>
              <a:t>‹#›</a:t>
            </a:fld>
            <a:endParaRPr lang="en-US"/>
          </a:p>
        </p:txBody>
      </p:sp>
    </p:spTree>
    <p:extLst>
      <p:ext uri="{BB962C8B-B14F-4D97-AF65-F5344CB8AC3E}">
        <p14:creationId xmlns:p14="http://schemas.microsoft.com/office/powerpoint/2010/main" val="2969196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04E8601-1F2D-42FE-9BF5-6FF9AA744222}"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40E56D-90DF-4837-9370-7E1D2432F86D}" type="slidenum">
              <a:rPr lang="en-US" smtClean="0"/>
              <a:t>‹#›</a:t>
            </a:fld>
            <a:endParaRPr lang="en-US"/>
          </a:p>
        </p:txBody>
      </p:sp>
    </p:spTree>
    <p:extLst>
      <p:ext uri="{BB962C8B-B14F-4D97-AF65-F5344CB8AC3E}">
        <p14:creationId xmlns:p14="http://schemas.microsoft.com/office/powerpoint/2010/main" val="1028239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04E8601-1F2D-42FE-9BF5-6FF9AA744222}"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40E56D-90DF-4837-9370-7E1D2432F86D}" type="slidenum">
              <a:rPr lang="en-US" smtClean="0"/>
              <a:t>‹#›</a:t>
            </a:fld>
            <a:endParaRPr lang="en-US"/>
          </a:p>
        </p:txBody>
      </p:sp>
    </p:spTree>
    <p:extLst>
      <p:ext uri="{BB962C8B-B14F-4D97-AF65-F5344CB8AC3E}">
        <p14:creationId xmlns:p14="http://schemas.microsoft.com/office/powerpoint/2010/main" val="1430501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E8601-1F2D-42FE-9BF5-6FF9AA74422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0E56D-90DF-4837-9370-7E1D2432F86D}" type="slidenum">
              <a:rPr lang="en-US" smtClean="0"/>
              <a:t>‹#›</a:t>
            </a:fld>
            <a:endParaRPr lang="en-US"/>
          </a:p>
        </p:txBody>
      </p:sp>
    </p:spTree>
    <p:extLst>
      <p:ext uri="{BB962C8B-B14F-4D97-AF65-F5344CB8AC3E}">
        <p14:creationId xmlns:p14="http://schemas.microsoft.com/office/powerpoint/2010/main" val="1981172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E8601-1F2D-42FE-9BF5-6FF9AA74422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0E56D-90DF-4837-9370-7E1D2432F86D}" type="slidenum">
              <a:rPr lang="en-US" smtClean="0"/>
              <a:t>‹#›</a:t>
            </a:fld>
            <a:endParaRPr lang="en-US"/>
          </a:p>
        </p:txBody>
      </p:sp>
    </p:spTree>
    <p:extLst>
      <p:ext uri="{BB962C8B-B14F-4D97-AF65-F5344CB8AC3E}">
        <p14:creationId xmlns:p14="http://schemas.microsoft.com/office/powerpoint/2010/main" val="196798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E8601-1F2D-42FE-9BF5-6FF9AA74422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0E56D-90DF-4837-9370-7E1D2432F86D}" type="slidenum">
              <a:rPr lang="en-US" smtClean="0"/>
              <a:t>‹#›</a:t>
            </a:fld>
            <a:endParaRPr lang="en-US"/>
          </a:p>
        </p:txBody>
      </p:sp>
    </p:spTree>
    <p:extLst>
      <p:ext uri="{BB962C8B-B14F-4D97-AF65-F5344CB8AC3E}">
        <p14:creationId xmlns:p14="http://schemas.microsoft.com/office/powerpoint/2010/main" val="25169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4E8601-1F2D-42FE-9BF5-6FF9AA74422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0E56D-90DF-4837-9370-7E1D2432F86D}" type="slidenum">
              <a:rPr lang="en-US" smtClean="0"/>
              <a:t>‹#›</a:t>
            </a:fld>
            <a:endParaRPr lang="en-US"/>
          </a:p>
        </p:txBody>
      </p:sp>
    </p:spTree>
    <p:extLst>
      <p:ext uri="{BB962C8B-B14F-4D97-AF65-F5344CB8AC3E}">
        <p14:creationId xmlns:p14="http://schemas.microsoft.com/office/powerpoint/2010/main" val="126604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4E8601-1F2D-42FE-9BF5-6FF9AA74422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0E56D-90DF-4837-9370-7E1D2432F86D}" type="slidenum">
              <a:rPr lang="en-US" smtClean="0"/>
              <a:t>‹#›</a:t>
            </a:fld>
            <a:endParaRPr lang="en-US"/>
          </a:p>
        </p:txBody>
      </p:sp>
    </p:spTree>
    <p:extLst>
      <p:ext uri="{BB962C8B-B14F-4D97-AF65-F5344CB8AC3E}">
        <p14:creationId xmlns:p14="http://schemas.microsoft.com/office/powerpoint/2010/main" val="208931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4E8601-1F2D-42FE-9BF5-6FF9AA744222}" type="datetimeFigureOut">
              <a:rPr lang="en-US" smtClean="0"/>
              <a:t>1/31/2026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40E56D-90DF-4837-9370-7E1D2432F86D}" type="slidenum">
              <a:rPr lang="en-US" smtClean="0"/>
              <a:t>‹#›</a:t>
            </a:fld>
            <a:endParaRPr lang="en-US"/>
          </a:p>
        </p:txBody>
      </p:sp>
    </p:spTree>
    <p:extLst>
      <p:ext uri="{BB962C8B-B14F-4D97-AF65-F5344CB8AC3E}">
        <p14:creationId xmlns:p14="http://schemas.microsoft.com/office/powerpoint/2010/main" val="203891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4E8601-1F2D-42FE-9BF5-6FF9AA744222}"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40E56D-90DF-4837-9370-7E1D2432F86D}" type="slidenum">
              <a:rPr lang="en-US" smtClean="0"/>
              <a:t>‹#›</a:t>
            </a:fld>
            <a:endParaRPr lang="en-US"/>
          </a:p>
        </p:txBody>
      </p:sp>
    </p:spTree>
    <p:extLst>
      <p:ext uri="{BB962C8B-B14F-4D97-AF65-F5344CB8AC3E}">
        <p14:creationId xmlns:p14="http://schemas.microsoft.com/office/powerpoint/2010/main" val="408484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04E8601-1F2D-42FE-9BF5-6FF9AA744222}" type="datetimeFigureOut">
              <a:rPr lang="en-US" smtClean="0"/>
              <a:t>1/31/2026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40E56D-90DF-4837-9370-7E1D2432F86D}" type="slidenum">
              <a:rPr lang="en-US" smtClean="0"/>
              <a:t>‹#›</a:t>
            </a:fld>
            <a:endParaRPr lang="en-US"/>
          </a:p>
        </p:txBody>
      </p:sp>
    </p:spTree>
    <p:extLst>
      <p:ext uri="{BB962C8B-B14F-4D97-AF65-F5344CB8AC3E}">
        <p14:creationId xmlns:p14="http://schemas.microsoft.com/office/powerpoint/2010/main" val="135936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4E8601-1F2D-42FE-9BF5-6FF9AA74422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0E56D-90DF-4837-9370-7E1D2432F86D}" type="slidenum">
              <a:rPr lang="en-US" smtClean="0"/>
              <a:t>‹#›</a:t>
            </a:fld>
            <a:endParaRPr lang="en-US"/>
          </a:p>
        </p:txBody>
      </p:sp>
    </p:spTree>
    <p:extLst>
      <p:ext uri="{BB962C8B-B14F-4D97-AF65-F5344CB8AC3E}">
        <p14:creationId xmlns:p14="http://schemas.microsoft.com/office/powerpoint/2010/main" val="314932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4E8601-1F2D-42FE-9BF5-6FF9AA74422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0E56D-90DF-4837-9370-7E1D2432F86D}" type="slidenum">
              <a:rPr lang="en-US" smtClean="0"/>
              <a:t>‹#›</a:t>
            </a:fld>
            <a:endParaRPr lang="en-US"/>
          </a:p>
        </p:txBody>
      </p:sp>
    </p:spTree>
    <p:extLst>
      <p:ext uri="{BB962C8B-B14F-4D97-AF65-F5344CB8AC3E}">
        <p14:creationId xmlns:p14="http://schemas.microsoft.com/office/powerpoint/2010/main" val="256465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04E8601-1F2D-42FE-9BF5-6FF9AA744222}" type="datetimeFigureOut">
              <a:rPr lang="en-US" smtClean="0"/>
              <a:t>1/31/2026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040E56D-90DF-4837-9370-7E1D2432F86D}" type="slidenum">
              <a:rPr lang="en-US" smtClean="0"/>
              <a:t>‹#›</a:t>
            </a:fld>
            <a:endParaRPr lang="en-US"/>
          </a:p>
        </p:txBody>
      </p:sp>
    </p:spTree>
    <p:extLst>
      <p:ext uri="{BB962C8B-B14F-4D97-AF65-F5344CB8AC3E}">
        <p14:creationId xmlns:p14="http://schemas.microsoft.com/office/powerpoint/2010/main" val="733307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B8A77-9C91-F085-97F4-8BE8C8F25E03}"/>
              </a:ext>
            </a:extLst>
          </p:cNvPr>
          <p:cNvSpPr>
            <a:spLocks noGrp="1"/>
          </p:cNvSpPr>
          <p:nvPr>
            <p:ph type="ctrTitle"/>
          </p:nvPr>
        </p:nvSpPr>
        <p:spPr>
          <a:xfrm>
            <a:off x="1751012" y="1300785"/>
            <a:ext cx="8640763" cy="2537790"/>
          </a:xfrm>
        </p:spPr>
        <p:txBody>
          <a:bodyPr>
            <a:normAutofit/>
          </a:bodyPr>
          <a:lstStyle/>
          <a:p>
            <a:r>
              <a:rPr lang="en-US" sz="6000" dirty="0"/>
              <a:t>Microbial genetics</a:t>
            </a:r>
          </a:p>
        </p:txBody>
      </p:sp>
      <p:sp>
        <p:nvSpPr>
          <p:cNvPr id="3" name="Subtitle 2">
            <a:extLst>
              <a:ext uri="{FF2B5EF4-FFF2-40B4-BE49-F238E27FC236}">
                <a16:creationId xmlns:a16="http://schemas.microsoft.com/office/drawing/2014/main" xmlns="" id="{537067C1-7BDC-3CBE-FB19-40EE82B72565}"/>
              </a:ext>
            </a:extLst>
          </p:cNvPr>
          <p:cNvSpPr>
            <a:spLocks noGrp="1"/>
          </p:cNvSpPr>
          <p:nvPr>
            <p:ph type="subTitle" idx="1"/>
          </p:nvPr>
        </p:nvSpPr>
        <p:spPr>
          <a:xfrm>
            <a:off x="2303480" y="3514272"/>
            <a:ext cx="8637072" cy="977621"/>
          </a:xfrm>
        </p:spPr>
        <p:txBody>
          <a:bodyPr>
            <a:normAutofit/>
          </a:bodyPr>
          <a:lstStyle/>
          <a:p>
            <a:r>
              <a:rPr lang="en-US" sz="4800" dirty="0">
                <a:solidFill>
                  <a:srgbClr val="FF0000"/>
                </a:solidFill>
              </a:rPr>
              <a:t>Grade three</a:t>
            </a:r>
          </a:p>
        </p:txBody>
      </p:sp>
    </p:spTree>
    <p:extLst>
      <p:ext uri="{BB962C8B-B14F-4D97-AF65-F5344CB8AC3E}">
        <p14:creationId xmlns:p14="http://schemas.microsoft.com/office/powerpoint/2010/main" val="168982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DDBD8D0-AFC3-4AE3-1670-94899CA43DEE}"/>
              </a:ext>
            </a:extLst>
          </p:cNvPr>
          <p:cNvSpPr txBox="1"/>
          <p:nvPr/>
        </p:nvSpPr>
        <p:spPr>
          <a:xfrm>
            <a:off x="75414" y="141402"/>
            <a:ext cx="9066366" cy="2876685"/>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Another enzyme,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RNA primase</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synthesizes an RNA primer that is about five to ten nucleotides long and complementary to the DNA, priming DNA synthesis.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primer</a:t>
            </a:r>
            <a:r>
              <a:rPr lang="en-US" sz="1800" dirty="0">
                <a:effectLst/>
                <a:latin typeface="Arial" panose="020B0604020202020204" pitchFamily="34" charset="0"/>
                <a:ea typeface="Times New Roman" panose="02020603050405020304" pitchFamily="18" charset="0"/>
                <a:cs typeface="Arial" panose="020B0604020202020204" pitchFamily="34" charset="0"/>
              </a:rPr>
              <a:t> provides the free 3'-OH end to start replication. DNA polymerase then extends this RNA primer, adding nucleotides one by one that are complementary to the template strand.</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1000"/>
              </a:spcAft>
            </a:pP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DNA polymerase can only extend in the 5' to 3' direction</a:t>
            </a:r>
            <a:r>
              <a:rPr lang="en-US" sz="1800" dirty="0">
                <a:effectLst/>
                <a:latin typeface="Arial" panose="020B0604020202020204" pitchFamily="34" charset="0"/>
                <a:ea typeface="Times New Roman" panose="02020603050405020304" pitchFamily="18" charset="0"/>
                <a:cs typeface="Arial" panose="020B0604020202020204" pitchFamily="34" charset="0"/>
              </a:rPr>
              <a:t>, which poses a slight problem at the replication fork. As we know, the DNA double helix is anti-parallel; that is, one strand is in the 5' to 3' direction and the other is oriented in the 3' to 5' direction.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8194" name="Picture 2" descr="DNA replication summary (bacteria) Diagram | Quizlet">
            <a:extLst>
              <a:ext uri="{FF2B5EF4-FFF2-40B4-BE49-F238E27FC236}">
                <a16:creationId xmlns:a16="http://schemas.microsoft.com/office/drawing/2014/main" xmlns="" id="{8D7C2495-95C4-5D64-0153-E55D88C548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944" b="16839"/>
          <a:stretch/>
        </p:blipFill>
        <p:spPr bwMode="auto">
          <a:xfrm>
            <a:off x="942680" y="3252247"/>
            <a:ext cx="9511645" cy="315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92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32E4ACF-68DA-50C8-9DBD-1E05A126F1B1}"/>
              </a:ext>
            </a:extLst>
          </p:cNvPr>
          <p:cNvSpPr txBox="1"/>
          <p:nvPr/>
        </p:nvSpPr>
        <p:spPr>
          <a:xfrm>
            <a:off x="169682" y="176739"/>
            <a:ext cx="11924908" cy="4407360"/>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One strand </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 leading strand</a:t>
            </a:r>
            <a:r>
              <a:rPr lang="en-US" sz="1800" dirty="0">
                <a:effectLst/>
                <a:latin typeface="Arial" panose="020B0604020202020204" pitchFamily="34" charset="0"/>
                <a:ea typeface="Times New Roman" panose="02020603050405020304" pitchFamily="18" charset="0"/>
                <a:cs typeface="Arial" panose="020B0604020202020204" pitchFamily="34" charset="0"/>
              </a:rPr>
              <a:t>), complementary to the 3' to 5' parental DNA strand, is synthesized continuously towards the replication fork because the polymerase can add nucleotides in this direction.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The other strand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 lagging strand</a:t>
            </a:r>
            <a:r>
              <a:rPr lang="en-US" sz="1800" dirty="0">
                <a:effectLst/>
                <a:latin typeface="Arial" panose="020B0604020202020204" pitchFamily="34" charset="0"/>
                <a:ea typeface="Times New Roman" panose="02020603050405020304" pitchFamily="18" charset="0"/>
                <a:cs typeface="Arial" panose="020B0604020202020204" pitchFamily="34" charset="0"/>
              </a:rPr>
              <a:t>), complementary to the 5' to 3' parental DNA, is extended away from the replication fork in small fragments known as </a:t>
            </a:r>
            <a:r>
              <a:rPr lang="en-US" sz="18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Okazaki fragments</a:t>
            </a:r>
            <a:r>
              <a:rPr lang="en-US" sz="1800" dirty="0">
                <a:effectLst/>
                <a:latin typeface="Arial" panose="020B0604020202020204" pitchFamily="34" charset="0"/>
                <a:ea typeface="Times New Roman" panose="02020603050405020304" pitchFamily="18" charset="0"/>
                <a:cs typeface="Arial" panose="020B0604020202020204" pitchFamily="34" charset="0"/>
              </a:rPr>
              <a:t>, each requiring a primer to start the synthesis. Okazaki fragments are named after the Japanese scientist who first discovered them.</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leading strand can be extended by one primer alone, whereas the lagging strand needs a new primer for each of the short Okazaki fragments. The overall direction of the lagging strand will be 3' to 5', while that of the leading strand will be 5' to 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Topoisomerase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prevents the over-winding of the DNA double helix ahead of the replication fork as the DNA is </a:t>
            </a:r>
            <a:r>
              <a:rPr lang="en-US" dirty="0">
                <a:effectLst/>
                <a:latin typeface="Arial" panose="020B0604020202020204" pitchFamily="34" charset="0"/>
                <a:ea typeface="Times New Roman" panose="02020603050405020304" pitchFamily="18" charset="0"/>
                <a:cs typeface="Times New Roman" panose="02020603050405020304" pitchFamily="18" charset="0"/>
              </a:rPr>
              <a:t>opening up; it does so by causing temporary nicks in the DNA helix and then resealing it. </a:t>
            </a: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dirty="0">
                <a:effectLst/>
                <a:latin typeface="Arial" panose="020B0604020202020204" pitchFamily="34" charset="0"/>
                <a:ea typeface="Times New Roman" panose="02020603050405020304" pitchFamily="18" charset="0"/>
              </a:rPr>
              <a:t>The primers are removed by the </a:t>
            </a:r>
            <a:r>
              <a:rPr lang="en-US" b="1" i="1" dirty="0">
                <a:solidFill>
                  <a:srgbClr val="FF0000"/>
                </a:solidFill>
                <a:effectLst/>
                <a:latin typeface="Arial" panose="020B0604020202020204" pitchFamily="34" charset="0"/>
                <a:ea typeface="Times New Roman" panose="02020603050405020304" pitchFamily="18" charset="0"/>
              </a:rPr>
              <a:t>exonuclease</a:t>
            </a:r>
            <a:r>
              <a:rPr lang="en-US" dirty="0">
                <a:effectLst/>
                <a:latin typeface="Arial" panose="020B0604020202020204" pitchFamily="34" charset="0"/>
                <a:ea typeface="Times New Roman" panose="02020603050405020304" pitchFamily="18" charset="0"/>
              </a:rPr>
              <a:t> activity of </a:t>
            </a:r>
            <a:r>
              <a:rPr lang="en-US" b="1" dirty="0">
                <a:solidFill>
                  <a:srgbClr val="FF0000"/>
                </a:solidFill>
                <a:effectLst/>
                <a:latin typeface="Arial" panose="020B0604020202020204" pitchFamily="34" charset="0"/>
                <a:ea typeface="Times New Roman" panose="02020603050405020304" pitchFamily="18" charset="0"/>
              </a:rPr>
              <a:t>DNA pol I</a:t>
            </a:r>
            <a:r>
              <a:rPr lang="en-US" dirty="0">
                <a:solidFill>
                  <a:srgbClr val="FF0000"/>
                </a:solidFill>
                <a:effectLst/>
                <a:latin typeface="Arial" panose="020B0604020202020204" pitchFamily="34" charset="0"/>
                <a:ea typeface="Times New Roman" panose="02020603050405020304" pitchFamily="18" charset="0"/>
              </a:rPr>
              <a:t>, </a:t>
            </a:r>
            <a:r>
              <a:rPr lang="en-US" dirty="0">
                <a:effectLst/>
                <a:latin typeface="Arial" panose="020B0604020202020204" pitchFamily="34" charset="0"/>
                <a:ea typeface="Times New Roman" panose="02020603050405020304" pitchFamily="18" charset="0"/>
              </a:rPr>
              <a:t>while the gaps are filled in by </a:t>
            </a:r>
            <a:r>
              <a:rPr lang="en-US" b="1" dirty="0">
                <a:solidFill>
                  <a:srgbClr val="FF0000"/>
                </a:solidFill>
                <a:effectLst/>
                <a:latin typeface="Arial" panose="020B0604020202020204" pitchFamily="34" charset="0"/>
                <a:ea typeface="Times New Roman" panose="02020603050405020304" pitchFamily="18" charset="0"/>
              </a:rPr>
              <a:t>deoxyribonucleotides</a:t>
            </a:r>
            <a:endPar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عنصر نائب للمحتوى 6" descr="http://www.biology101.org/images/replication-dna.jpg">
            <a:extLst>
              <a:ext uri="{FF2B5EF4-FFF2-40B4-BE49-F238E27FC236}">
                <a16:creationId xmlns:a16="http://schemas.microsoft.com/office/drawing/2014/main" xmlns="" id="{2E3A6E90-BBDB-0DC0-9996-950DB1B50059}"/>
              </a:ext>
            </a:extLst>
          </p:cNvPr>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930" y="4506012"/>
            <a:ext cx="7168396" cy="195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647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AB2BBDF-F7CD-54EF-33E0-06C68B2B58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4808" y="1715679"/>
            <a:ext cx="10218656" cy="4081805"/>
          </a:xfrm>
          <a:prstGeom prst="rect">
            <a:avLst/>
          </a:prstGeom>
          <a:noFill/>
          <a:ln>
            <a:noFill/>
          </a:ln>
        </p:spPr>
      </p:pic>
      <p:sp>
        <p:nvSpPr>
          <p:cNvPr id="4" name="TextBox 3">
            <a:extLst>
              <a:ext uri="{FF2B5EF4-FFF2-40B4-BE49-F238E27FC236}">
                <a16:creationId xmlns:a16="http://schemas.microsoft.com/office/drawing/2014/main" xmlns="" id="{8A131D49-988D-680A-A48A-9C7FF5BCDF40}"/>
              </a:ext>
            </a:extLst>
          </p:cNvPr>
          <p:cNvSpPr txBox="1"/>
          <p:nvPr/>
        </p:nvSpPr>
        <p:spPr>
          <a:xfrm>
            <a:off x="188536" y="169683"/>
            <a:ext cx="11679809" cy="2188676"/>
          </a:xfrm>
          <a:prstGeom prst="rect">
            <a:avLst/>
          </a:prstGeom>
          <a:noFill/>
        </p:spPr>
        <p:txBody>
          <a:bodyPr wrap="square">
            <a:spAutoFit/>
          </a:bodyPr>
          <a:lstStyle/>
          <a:p>
            <a:pPr marL="0" marR="0" algn="just">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Before the cell divides, The DNA in a cell is duplicated (</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DNA replication</a:t>
            </a:r>
            <a:r>
              <a:rPr lang="en-US" sz="2400" dirty="0">
                <a:effectLst/>
                <a:latin typeface="Arial" panose="020B0604020202020204" pitchFamily="34" charset="0"/>
                <a:ea typeface="Times New Roman" panose="02020603050405020304" pitchFamily="18" charset="0"/>
                <a:cs typeface="Arial" panose="020B0604020202020204" pitchFamily="34" charset="0"/>
              </a:rPr>
              <a:t>) so each daughter cell receives the </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same number </a:t>
            </a:r>
            <a:r>
              <a:rPr lang="en-US" sz="2400" dirty="0">
                <a:effectLst/>
                <a:latin typeface="Arial" panose="020B0604020202020204" pitchFamily="34" charset="0"/>
                <a:ea typeface="Times New Roman" panose="02020603050405020304" pitchFamily="18" charset="0"/>
                <a:cs typeface="Arial" panose="020B0604020202020204" pitchFamily="34" charset="0"/>
              </a:rPr>
              <a:t>of genetic information. This information is passed on to the next generations when the DNA is replicated and the cell divides as well as it may be passed between cells of the same generation by recombination (Figure 2)</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xmlns="" id="{60BFC7CC-5A5A-883A-49C0-8C3F2F2DC2F9}"/>
              </a:ext>
            </a:extLst>
          </p:cNvPr>
          <p:cNvSpPr txBox="1"/>
          <p:nvPr/>
        </p:nvSpPr>
        <p:spPr>
          <a:xfrm>
            <a:off x="707010" y="5665508"/>
            <a:ext cx="11161335" cy="729430"/>
          </a:xfrm>
          <a:prstGeom prst="rect">
            <a:avLst/>
          </a:prstGeom>
          <a:noFill/>
        </p:spPr>
        <p:txBody>
          <a:bodyPr wrap="square">
            <a:spAutoFit/>
          </a:bodyPr>
          <a:lstStyle/>
          <a:p>
            <a:pPr marL="0" marR="0" fontAlgn="t">
              <a:lnSpc>
                <a:spcPct val="115000"/>
              </a:lnSpc>
              <a:spcBef>
                <a:spcPts val="0"/>
              </a:spcBef>
              <a:spcAft>
                <a:spcPts val="100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Figure 2</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Transferring of genetic material either vertically from mother cells to daughter or horizontally between cell to cell by recombination.</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44204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4D199C7-27E4-C8EF-59BC-911F6551D19F}"/>
              </a:ext>
            </a:extLst>
          </p:cNvPr>
          <p:cNvSpPr txBox="1"/>
          <p:nvPr/>
        </p:nvSpPr>
        <p:spPr>
          <a:xfrm>
            <a:off x="348791" y="169681"/>
            <a:ext cx="11717517" cy="2901115"/>
          </a:xfrm>
          <a:prstGeom prst="rect">
            <a:avLst/>
          </a:prstGeom>
          <a:noFill/>
        </p:spPr>
        <p:txBody>
          <a:bodyPr wrap="square">
            <a:spAutoFit/>
          </a:bodyPr>
          <a:lstStyle/>
          <a:p>
            <a:pPr marL="0" marR="0" algn="just">
              <a:lnSpc>
                <a:spcPct val="115000"/>
              </a:lnSpc>
              <a:spcBef>
                <a:spcPts val="0"/>
              </a:spcBef>
              <a:spcAft>
                <a:spcPts val="0"/>
              </a:spcAft>
            </a:pP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Gene Expression</a:t>
            </a:r>
            <a:endParaRPr lang="en-US" sz="2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genetic information flow from DNA to RNA </a:t>
            </a:r>
            <a:r>
              <a:rPr lang="en-US" sz="2000" dirty="0">
                <a:latin typeface="Arial" panose="020B0604020202020204" pitchFamily="34" charset="0"/>
                <a:ea typeface="Times New Roman" panose="02020603050405020304" pitchFamily="18" charset="0"/>
                <a:cs typeface="Arial" panose="020B0604020202020204" pitchFamily="34" charset="0"/>
              </a:rPr>
              <a:t>passed to produce protein via </a:t>
            </a:r>
            <a:r>
              <a:rPr lang="en-US" sz="2000" dirty="0">
                <a:effectLst/>
                <a:latin typeface="Arial" panose="020B0604020202020204" pitchFamily="34" charset="0"/>
                <a:ea typeface="Times New Roman" panose="02020603050405020304" pitchFamily="18" charset="0"/>
                <a:cs typeface="Arial" panose="020B0604020202020204" pitchFamily="34" charset="0"/>
              </a:rPr>
              <a:t>Gene expression according to (</a:t>
            </a:r>
            <a:r>
              <a:rPr lang="en-US"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cental</a:t>
            </a: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Dogma)</a:t>
            </a:r>
            <a:r>
              <a:rPr lang="en-US" sz="2000" dirty="0">
                <a:effectLst/>
                <a:latin typeface="Arial" panose="020B0604020202020204" pitchFamily="34" charset="0"/>
                <a:ea typeface="Times New Roman" panose="02020603050405020304" pitchFamily="18" charset="0"/>
                <a:cs typeface="Arial" panose="020B0604020202020204" pitchFamily="34" charset="0"/>
              </a:rPr>
              <a:t> the process by which information from a gene is used in the synthesis of a functional gene product. These products are often </a:t>
            </a: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proteins</a:t>
            </a:r>
            <a:r>
              <a:rPr lang="en-US" sz="2000" dirty="0">
                <a:effectLst/>
                <a:latin typeface="Arial" panose="020B0604020202020204" pitchFamily="34" charset="0"/>
                <a:ea typeface="Times New Roman" panose="02020603050405020304" pitchFamily="18" charset="0"/>
                <a:cs typeface="Arial" panose="020B0604020202020204" pitchFamily="34" charset="0"/>
              </a:rPr>
              <a:t>, via Two main steps </a:t>
            </a: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Transcription and translation</a:t>
            </a:r>
            <a:r>
              <a:rPr lang="en-US" sz="2000" dirty="0">
                <a:effectLst/>
                <a:latin typeface="Arial" panose="020B0604020202020204" pitchFamily="34" charset="0"/>
                <a:ea typeface="Times New Roman" panose="02020603050405020304" pitchFamily="18" charset="0"/>
                <a:cs typeface="Arial" panose="020B0604020202020204" pitchFamily="34" charset="0"/>
              </a:rPr>
              <a:t>, but in non-protein coding genes such as transfer RNA (</a:t>
            </a: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tRNA</a:t>
            </a:r>
            <a:r>
              <a:rPr lang="en-US" sz="2000" dirty="0">
                <a:effectLst/>
                <a:latin typeface="Arial" panose="020B0604020202020204" pitchFamily="34" charset="0"/>
                <a:ea typeface="Times New Roman" panose="02020603050405020304" pitchFamily="18" charset="0"/>
                <a:cs typeface="Arial" panose="020B0604020202020204" pitchFamily="34" charset="0"/>
              </a:rPr>
              <a:t>) or small nuclear RNA (</a:t>
            </a: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snRNA</a:t>
            </a:r>
            <a:r>
              <a:rPr lang="en-US" sz="2000" dirty="0">
                <a:effectLst/>
                <a:latin typeface="Arial" panose="020B0604020202020204" pitchFamily="34" charset="0"/>
                <a:ea typeface="Times New Roman" panose="02020603050405020304" pitchFamily="18" charset="0"/>
                <a:cs typeface="Arial" panose="020B0604020202020204" pitchFamily="34" charset="0"/>
              </a:rPr>
              <a:t>) genes, the product is a functional </a:t>
            </a: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RNA</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10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In genetics, gene expression is the most fundamental level at which the genotype gives rise to the phenotype, i.e. observable trait.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xmlns="" id="{020E71B1-C73C-AD45-7F5C-9D176BBDE474}"/>
              </a:ext>
            </a:extLst>
          </p:cNvPr>
          <p:cNvPicPr>
            <a:picLocks noChangeAspect="1"/>
          </p:cNvPicPr>
          <p:nvPr/>
        </p:nvPicPr>
        <p:blipFill rotWithShape="1">
          <a:blip r:embed="rId2"/>
          <a:srcRect b="9101"/>
          <a:stretch/>
        </p:blipFill>
        <p:spPr>
          <a:xfrm>
            <a:off x="201106" y="3221610"/>
            <a:ext cx="5671794" cy="3383341"/>
          </a:xfrm>
          <a:prstGeom prst="rect">
            <a:avLst/>
          </a:prstGeom>
        </p:spPr>
      </p:pic>
      <p:pic>
        <p:nvPicPr>
          <p:cNvPr id="5" name="Picture 2" descr="What is the central dogma of molecular biology in prokaryotes? - Quora">
            <a:extLst>
              <a:ext uri="{FF2B5EF4-FFF2-40B4-BE49-F238E27FC236}">
                <a16:creationId xmlns:a16="http://schemas.microsoft.com/office/drawing/2014/main" xmlns="" id="{5BE23ED1-9025-0841-2BCA-C6B4508757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26" t="15327" r="9013" b="29263"/>
          <a:stretch/>
        </p:blipFill>
        <p:spPr bwMode="auto">
          <a:xfrm>
            <a:off x="6570481" y="3148552"/>
            <a:ext cx="5043341" cy="345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665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BBA5719-78A0-4B67-E8E1-8A39FF6EF416}"/>
              </a:ext>
            </a:extLst>
          </p:cNvPr>
          <p:cNvSpPr txBox="1"/>
          <p:nvPr/>
        </p:nvSpPr>
        <p:spPr>
          <a:xfrm>
            <a:off x="235670" y="0"/>
            <a:ext cx="11563547" cy="4314514"/>
          </a:xfrm>
          <a:prstGeom prst="rect">
            <a:avLst/>
          </a:prstGeom>
          <a:noFill/>
        </p:spPr>
        <p:txBody>
          <a:bodyPr wrap="square">
            <a:spAutoFit/>
          </a:bodyPr>
          <a:lstStyle/>
          <a:p>
            <a:pPr marL="0" marR="0" algn="just">
              <a:lnSpc>
                <a:spcPct val="115000"/>
              </a:lnSpc>
              <a:spcBef>
                <a:spcPts val="0"/>
              </a:spcBef>
              <a:spcAft>
                <a:spcPts val="0"/>
              </a:spcAft>
            </a:pP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RNA Transcription</a:t>
            </a:r>
            <a:endParaRPr lang="en-US" sz="16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In process called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transcription). </a:t>
            </a:r>
            <a:r>
              <a:rPr lang="en-US" sz="1800" dirty="0">
                <a:effectLst/>
                <a:latin typeface="Arial" panose="020B0604020202020204" pitchFamily="34" charset="0"/>
                <a:ea typeface="Times New Roman" panose="02020603050405020304" pitchFamily="18" charset="0"/>
                <a:cs typeface="Arial" panose="020B0604020202020204" pitchFamily="34" charset="0"/>
              </a:rPr>
              <a:t>The information in DNA can be transcribed into RNA and this information, then, translated into protein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translation</a:t>
            </a:r>
            <a:r>
              <a:rPr lang="en-US" sz="1800" dirty="0">
                <a:effectLst/>
                <a:latin typeface="Arial" panose="020B0604020202020204" pitchFamily="34" charset="0"/>
                <a:ea typeface="Times New Roman" panose="02020603050405020304" pitchFamily="18" charset="0"/>
                <a:cs typeface="Arial" panose="020B0604020202020204" pitchFamily="34" charset="0"/>
              </a:rPr>
              <a:t>). When the gene expression occur the DNA is transcribed to produce a single-stranded molecule of mRNA. Then, the mRNA is translated into proteins.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Only the coding strand or the sense strand of the gene is transcribed. The opposite strand is non-coding strand or the antisense.</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Prokaryotic transcription is the process in which messenger RNA transcripts of genetic material in prokaryotes are produced, to be translated for the production of proteins.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Transcription like replication need free 3' end to add the complementary nucleotide, also the direction of movement and polymerization of RNA polymerase from 5' →3'.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transcript sequence (complete gene ) start with promoter region where the DNA will opened and the RNA polymerase bind to start transcription.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عنصر نائب للمحتوى 4">
            <a:extLst>
              <a:ext uri="{FF2B5EF4-FFF2-40B4-BE49-F238E27FC236}">
                <a16:creationId xmlns:a16="http://schemas.microsoft.com/office/drawing/2014/main" xmlns="" id="{1A9FFFEB-0ECD-9102-04C4-AE4394D77936}"/>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0537" y="4234387"/>
            <a:ext cx="7274350" cy="2406797"/>
          </a:xfrm>
          <a:prstGeom prst="rect">
            <a:avLst/>
          </a:prstGeom>
          <a:noFill/>
          <a:ln>
            <a:noFill/>
          </a:ln>
        </p:spPr>
      </p:pic>
      <p:pic>
        <p:nvPicPr>
          <p:cNvPr id="5" name="Picture 12" descr="Stages of transcription: initiation, elongation &amp; termination (article) |  Khan Academy">
            <a:extLst>
              <a:ext uri="{FF2B5EF4-FFF2-40B4-BE49-F238E27FC236}">
                <a16:creationId xmlns:a16="http://schemas.microsoft.com/office/drawing/2014/main" xmlns="" id="{5B5521F7-81E5-1377-69E5-9FA823D0EE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14514"/>
            <a:ext cx="4592360" cy="244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812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E96065E-8BDD-6618-58C0-862930167A60}"/>
              </a:ext>
            </a:extLst>
          </p:cNvPr>
          <p:cNvSpPr txBox="1"/>
          <p:nvPr/>
        </p:nvSpPr>
        <p:spPr>
          <a:xfrm>
            <a:off x="65988" y="150829"/>
            <a:ext cx="11660956" cy="3195234"/>
          </a:xfrm>
          <a:prstGeom prst="rect">
            <a:avLst/>
          </a:prstGeom>
          <a:noFill/>
        </p:spPr>
        <p:txBody>
          <a:bodyPr wrap="square">
            <a:spAutoFit/>
          </a:bodyPr>
          <a:lstStyle/>
          <a:p>
            <a:pPr marL="342900" marR="0" lvl="0" indent="-342900" algn="just" rtl="0">
              <a:lnSpc>
                <a:spcPct val="115000"/>
              </a:lnSpc>
              <a:spcBef>
                <a:spcPts val="0"/>
              </a:spcBef>
              <a:spcAft>
                <a:spcPts val="1000"/>
              </a:spcAft>
              <a:buFont typeface="Arial" panose="020B0604020202020204" pitchFamily="34" charset="0"/>
              <a:buChar char="•"/>
              <a:tabLst>
                <a:tab pos="228600" algn="l"/>
              </a:tabLst>
            </a:pP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Promoter</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 regulatory nucleotide sequences of DNA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40-60</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nts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the beginning of every gene located upstream (towards the 5' region) of a gene. In prokaryotes, the promoter is recognized by RNA polymerase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δ sigma sub unite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The promoter consists of two short sequences know as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-10 box</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-35 box</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positions upstream from the transcription start site.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Coding region</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Nucleotide sequences which will detriment the genetic code then will translated to Amino acid. It start with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ATG</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triplet initiation codon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AUG</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in m RNA). The length of coding region depend on type of produced protein.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Terminator</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Nucleotide sequences exist after the coding region rich with poly G followed by poly C then poly A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44" name="Picture 4" descr="Stages of transcription: initiation, elongation &amp; termination (article) |  Khan Academy">
            <a:extLst>
              <a:ext uri="{FF2B5EF4-FFF2-40B4-BE49-F238E27FC236}">
                <a16:creationId xmlns:a16="http://schemas.microsoft.com/office/drawing/2014/main" xmlns="" id="{95A7778D-4DA1-2A56-3C8B-CA58ED50E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36" y="3822363"/>
            <a:ext cx="7475455" cy="288480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Difference Between CDS and ORF | Compare the Difference Between Similar  Terms">
            <a:extLst>
              <a:ext uri="{FF2B5EF4-FFF2-40B4-BE49-F238E27FC236}">
                <a16:creationId xmlns:a16="http://schemas.microsoft.com/office/drawing/2014/main" xmlns="" id="{BFBF0046-289B-2E51-C0C0-48EBDA937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0267" y="3233394"/>
            <a:ext cx="3934959" cy="318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382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016C343-45C6-78DE-9D3F-84C12E827AC3}"/>
              </a:ext>
            </a:extLst>
          </p:cNvPr>
          <p:cNvSpPr txBox="1"/>
          <p:nvPr/>
        </p:nvSpPr>
        <p:spPr>
          <a:xfrm>
            <a:off x="235670" y="131975"/>
            <a:ext cx="11887200" cy="3004925"/>
          </a:xfrm>
          <a:prstGeom prst="rect">
            <a:avLst/>
          </a:prstGeom>
          <a:noFill/>
        </p:spPr>
        <p:txBody>
          <a:bodyPr wrap="square">
            <a:spAutoFit/>
          </a:bodyPr>
          <a:lstStyle/>
          <a:p>
            <a:pPr marL="342900" marR="0" lvl="0" indent="-342900" algn="just" rtl="0">
              <a:lnSpc>
                <a:spcPct val="115000"/>
              </a:lnSpc>
              <a:spcBef>
                <a:spcPts val="0"/>
              </a:spcBef>
              <a:spcAft>
                <a:spcPts val="100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RNA polymerase enzyme consist from core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5 units</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and another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6</a:t>
            </a:r>
            <a:r>
              <a:rPr lang="en-US" sz="1800" b="1" baseline="30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unit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called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sigma δ</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after core binding with sigma it will convert to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holoenzyme</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sigma subunit play significant role in recognition promoter region then it will released leaving core continue transcription RNA from template.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Promoter</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and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Terminator</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are directions for RNA polymerase to indicate the location of the gene to be transcribed.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start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stop codons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are directions for the ribosome to indicate where the amino acid information for translation begins and ends.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290" name="Picture 2" descr="E.coli rna polymerase">
            <a:extLst>
              <a:ext uri="{FF2B5EF4-FFF2-40B4-BE49-F238E27FC236}">
                <a16:creationId xmlns:a16="http://schemas.microsoft.com/office/drawing/2014/main" xmlns="" id="{64DDB1BE-1FFF-7150-B7F6-8227E2745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2740975"/>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What is Bacterial Transcription? Definition, Key Terms &amp; Steps - Biology  Reader">
            <a:extLst>
              <a:ext uri="{FF2B5EF4-FFF2-40B4-BE49-F238E27FC236}">
                <a16:creationId xmlns:a16="http://schemas.microsoft.com/office/drawing/2014/main" xmlns="" id="{32DC3D71-52C2-2854-3142-2CB07D0DE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156" y="3368740"/>
            <a:ext cx="38100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ddgene: Promoters">
            <a:extLst>
              <a:ext uri="{FF2B5EF4-FFF2-40B4-BE49-F238E27FC236}">
                <a16:creationId xmlns:a16="http://schemas.microsoft.com/office/drawing/2014/main" xmlns="" id="{590116EC-62D8-30C6-A05F-54B5BD160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30" y="3045677"/>
            <a:ext cx="5279010" cy="396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677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CDAF67-8CCD-9F7F-C16A-22CBEE7743E9}"/>
              </a:ext>
            </a:extLst>
          </p:cNvPr>
          <p:cNvSpPr txBox="1"/>
          <p:nvPr/>
        </p:nvSpPr>
        <p:spPr>
          <a:xfrm>
            <a:off x="122548" y="0"/>
            <a:ext cx="12141724" cy="2912079"/>
          </a:xfrm>
          <a:prstGeom prst="rect">
            <a:avLst/>
          </a:prstGeom>
          <a:noFill/>
        </p:spPr>
        <p:txBody>
          <a:bodyPr wrap="square">
            <a:spAutoFit/>
          </a:bodyPr>
          <a:lstStyle/>
          <a:p>
            <a:pPr marL="0" marR="0" algn="just">
              <a:lnSpc>
                <a:spcPct val="115000"/>
              </a:lnSpc>
              <a:spcBef>
                <a:spcPts val="0"/>
              </a:spcBef>
              <a:spcAft>
                <a:spcPts val="0"/>
              </a:spcAft>
            </a:pP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Stages of Transcription</a:t>
            </a:r>
            <a:endParaRPr lang="en-US" sz="16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Arial" panose="020B0604020202020204" pitchFamily="34" charset="0"/>
              <a:buChar char="•"/>
              <a:tabLst>
                <a:tab pos="228600" algn="l"/>
              </a:tabLst>
            </a:pP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Initiation stage</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involves recognizing core promoter region by sigma factor of RNA polymerase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Elongation stage</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involves the further addition of ribonucleotides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Termination stage</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When Transcription process reached a region called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Terminator</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termination stage start by: a mechanism called </a:t>
            </a:r>
            <a:r>
              <a:rPr lang="en-US" sz="1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Rho-independent termination</a:t>
            </a:r>
            <a:r>
              <a:rPr lang="en-US"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is a mechanism in prokaryotes that causes RNA transcription to be stopped without the aid of rho protein.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pPr>
            <a:r>
              <a:rPr lang="en-US" sz="18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Rho-dependent</a:t>
            </a:r>
            <a:r>
              <a:rPr lang="en-US" sz="1800" dirty="0">
                <a:effectLst/>
                <a:latin typeface="Arial" panose="020B0604020202020204" pitchFamily="34" charset="0"/>
                <a:ea typeface="Times New Roman" panose="02020603050405020304" pitchFamily="18" charset="0"/>
                <a:cs typeface="Arial" panose="020B0604020202020204" pitchFamily="34" charset="0"/>
              </a:rPr>
              <a:t> termination: Rho factor is a prokaryotic ATP-dependent unwinding enzyme involved in termination transcription.</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13314" name="Picture 2" descr="Stages of transcription: initiation, elongation &amp; termination (article) |  Khan Academy">
            <a:extLst>
              <a:ext uri="{FF2B5EF4-FFF2-40B4-BE49-F238E27FC236}">
                <a16:creationId xmlns:a16="http://schemas.microsoft.com/office/drawing/2014/main" xmlns="" id="{6D32CC62-2386-89FD-EB06-AA25264B9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654" y="2648128"/>
            <a:ext cx="6332798" cy="373381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in on Biochemistry">
            <a:extLst>
              <a:ext uri="{FF2B5EF4-FFF2-40B4-BE49-F238E27FC236}">
                <a16:creationId xmlns:a16="http://schemas.microsoft.com/office/drawing/2014/main" xmlns="" id="{800BB226-9BB5-FD5C-9D26-E88A1DBFA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2500"/>
            <a:ext cx="6015038" cy="33394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7E25BF52-D1F4-3148-610E-F45A7BEB7A95}"/>
              </a:ext>
            </a:extLst>
          </p:cNvPr>
          <p:cNvSpPr txBox="1"/>
          <p:nvPr/>
        </p:nvSpPr>
        <p:spPr>
          <a:xfrm>
            <a:off x="744718" y="6014301"/>
            <a:ext cx="4204354" cy="369332"/>
          </a:xfrm>
          <a:prstGeom prst="rect">
            <a:avLst/>
          </a:prstGeom>
          <a:noFill/>
        </p:spPr>
        <p:txBody>
          <a:bodyPr wrap="square" rtlCol="0">
            <a:spAutoFit/>
          </a:bodyPr>
          <a:lstStyle/>
          <a:p>
            <a:pPr algn="ctr"/>
            <a:r>
              <a:rPr lang="en-US" sz="1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Rho-independent termination</a:t>
            </a:r>
            <a:endParaRPr lang="en-US" dirty="0"/>
          </a:p>
        </p:txBody>
      </p:sp>
      <p:sp>
        <p:nvSpPr>
          <p:cNvPr id="7" name="TextBox 6">
            <a:extLst>
              <a:ext uri="{FF2B5EF4-FFF2-40B4-BE49-F238E27FC236}">
                <a16:creationId xmlns:a16="http://schemas.microsoft.com/office/drawing/2014/main" xmlns="" id="{C4265B23-E318-C01E-F701-142944F0BBCF}"/>
              </a:ext>
            </a:extLst>
          </p:cNvPr>
          <p:cNvSpPr txBox="1"/>
          <p:nvPr/>
        </p:nvSpPr>
        <p:spPr>
          <a:xfrm>
            <a:off x="7041824" y="6337913"/>
            <a:ext cx="3780148" cy="369332"/>
          </a:xfrm>
          <a:prstGeom prst="rect">
            <a:avLst/>
          </a:prstGeom>
          <a:noFill/>
        </p:spPr>
        <p:txBody>
          <a:bodyPr wrap="square" rtlCol="0">
            <a:spAutoFit/>
          </a:bodyPr>
          <a:lstStyle/>
          <a:p>
            <a:pPr algn="ctr"/>
            <a:r>
              <a:rPr lang="en-US" sz="18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Rho-dependent</a:t>
            </a:r>
            <a:endParaRPr lang="en-US" dirty="0"/>
          </a:p>
        </p:txBody>
      </p:sp>
    </p:spTree>
    <p:extLst>
      <p:ext uri="{BB962C8B-B14F-4D97-AF65-F5344CB8AC3E}">
        <p14:creationId xmlns:p14="http://schemas.microsoft.com/office/powerpoint/2010/main" val="3431455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A165011-1E22-7FA3-7C12-8D5F669B8C38}"/>
              </a:ext>
            </a:extLst>
          </p:cNvPr>
          <p:cNvSpPr txBox="1"/>
          <p:nvPr/>
        </p:nvSpPr>
        <p:spPr>
          <a:xfrm>
            <a:off x="141402" y="122549"/>
            <a:ext cx="9002598" cy="2018501"/>
          </a:xfrm>
          <a:prstGeom prst="rect">
            <a:avLst/>
          </a:prstGeom>
          <a:noFill/>
        </p:spPr>
        <p:txBody>
          <a:bodyPr wrap="square">
            <a:spAutoFit/>
          </a:bodyPr>
          <a:lstStyle/>
          <a:p>
            <a:pPr marL="0" marR="0" algn="just">
              <a:lnSpc>
                <a:spcPct val="115000"/>
              </a:lnSpc>
              <a:spcBef>
                <a:spcPts val="0"/>
              </a:spcBef>
              <a:spcAft>
                <a:spcPts val="0"/>
              </a:spcAft>
            </a:pP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Translation</a:t>
            </a:r>
            <a:endParaRPr lang="en-US" sz="16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The translation of genetic information from the 4-letter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,C ,G and T</a:t>
            </a:r>
            <a:r>
              <a:rPr lang="en-US" sz="1800" dirty="0">
                <a:effectLst/>
                <a:latin typeface="Arial" panose="020B0604020202020204" pitchFamily="34" charset="0"/>
                <a:ea typeface="Times New Roman" panose="02020603050405020304" pitchFamily="18" charset="0"/>
                <a:cs typeface="Arial" panose="020B0604020202020204" pitchFamily="34" charset="0"/>
              </a:rPr>
              <a:t>) of polynucleotides into the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20-amino acid </a:t>
            </a:r>
            <a:r>
              <a:rPr lang="en-US" sz="1800" dirty="0">
                <a:effectLst/>
                <a:latin typeface="Arial" panose="020B0604020202020204" pitchFamily="34" charset="0"/>
                <a:ea typeface="Times New Roman" panose="02020603050405020304" pitchFamily="18" charset="0"/>
                <a:cs typeface="Arial" panose="020B0604020202020204" pitchFamily="34" charset="0"/>
              </a:rPr>
              <a:t>of proteins is a complex process. The information in the sequence of a messenger RNA molecule is read out in groups of three nucleotides at a time: each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triplet of nucleotides</a:t>
            </a:r>
            <a:r>
              <a:rPr lang="en-US" sz="1800" dirty="0">
                <a:effectLst/>
                <a:latin typeface="Arial" panose="020B0604020202020204" pitchFamily="34" charset="0"/>
                <a:ea typeface="Times New Roman" panose="02020603050405020304" pitchFamily="18" charset="0"/>
                <a:cs typeface="Arial" panose="020B0604020202020204" pitchFamily="34" charset="0"/>
              </a:rPr>
              <a:t>, or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codon</a:t>
            </a:r>
            <a:r>
              <a:rPr lang="en-US" sz="1800" dirty="0">
                <a:effectLst/>
                <a:latin typeface="Arial" panose="020B0604020202020204" pitchFamily="34" charset="0"/>
                <a:ea typeface="Times New Roman" panose="02020603050405020304" pitchFamily="18" charset="0"/>
                <a:cs typeface="Arial" panose="020B0604020202020204" pitchFamily="34" charset="0"/>
              </a:rPr>
              <a:t>, specifies (codes for) a single amino acid in a corresponding protein.</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عنصر نائب للمحتوى 4">
            <a:extLst>
              <a:ext uri="{FF2B5EF4-FFF2-40B4-BE49-F238E27FC236}">
                <a16:creationId xmlns:a16="http://schemas.microsoft.com/office/drawing/2014/main" xmlns="" id="{DBD2FB57-5F9B-DFC2-BCCF-5B310AE15065}"/>
              </a:ext>
            </a:extLst>
          </p:cNvPr>
          <p:cNvPicPr>
            <a:picLocks/>
          </p:cNvPicPr>
          <p:nvPr/>
        </p:nvPicPr>
        <p:blipFill rotWithShape="1">
          <a:blip r:embed="rId2">
            <a:extLst>
              <a:ext uri="{28A0092B-C50C-407E-A947-70E740481C1C}">
                <a14:useLocalDpi xmlns:a14="http://schemas.microsoft.com/office/drawing/2010/main" val="0"/>
              </a:ext>
            </a:extLst>
          </a:blip>
          <a:srcRect b="13220"/>
          <a:stretch/>
        </p:blipFill>
        <p:spPr bwMode="auto">
          <a:xfrm>
            <a:off x="942680" y="2347275"/>
            <a:ext cx="10510887" cy="4388176"/>
          </a:xfrm>
          <a:prstGeom prst="rect">
            <a:avLst/>
          </a:prstGeom>
          <a:noFill/>
          <a:ln>
            <a:noFill/>
          </a:ln>
        </p:spPr>
      </p:pic>
    </p:spTree>
    <p:extLst>
      <p:ext uri="{BB962C8B-B14F-4D97-AF65-F5344CB8AC3E}">
        <p14:creationId xmlns:p14="http://schemas.microsoft.com/office/powerpoint/2010/main" val="368383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BD2D5D-022A-D1B3-7242-F09CBB204219}"/>
              </a:ext>
            </a:extLst>
          </p:cNvPr>
          <p:cNvSpPr txBox="1"/>
          <p:nvPr/>
        </p:nvSpPr>
        <p:spPr>
          <a:xfrm>
            <a:off x="210531" y="123736"/>
            <a:ext cx="6623902" cy="6291979"/>
          </a:xfrm>
          <a:prstGeom prst="rect">
            <a:avLst/>
          </a:prstGeom>
          <a:noFill/>
        </p:spPr>
        <p:txBody>
          <a:bodyPr wrap="square">
            <a:spAutoFit/>
          </a:bodyPr>
          <a:lstStyle/>
          <a:p>
            <a:pPr marL="342900" marR="0" lvl="0" indent="-342900" algn="just" rtl="0">
              <a:lnSpc>
                <a:spcPct val="115000"/>
              </a:lnSpc>
              <a:spcBef>
                <a:spcPts val="0"/>
              </a:spcBef>
              <a:spcAft>
                <a:spcPts val="1000"/>
              </a:spcAft>
              <a:buFont typeface="Arial" panose="020B0604020202020204" pitchFamily="34" charset="0"/>
              <a:buChar char="•"/>
              <a:tabLst>
                <a:tab pos="228600" algn="l"/>
              </a:tabLst>
            </a:pP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Initiation codon (AUG):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signals the start of translation. Lies just downstream of the Shine Dalgarno sequence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Termination codon (UAG,UGA,UAA):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signals the end of translation.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mRNA stands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messenger RNA. It's the product of transcription and the template for translation.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b="1"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Prokaryotic mRNAs don't have the 5' cap or </a:t>
            </a:r>
            <a:r>
              <a:rPr lang="en-US" sz="1800" b="1" dirty="0" err="1">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polyA</a:t>
            </a:r>
            <a:r>
              <a:rPr lang="en-US" sz="1800" b="1"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 tail.</a:t>
            </a:r>
            <a:endParaRPr lang="en-US" sz="1600" b="1"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Both tRNA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transfer RNA</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and rRNA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ribosomal RNA</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are products of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transcription</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However, </a:t>
            </a:r>
            <a:r>
              <a:rPr lang="en-US" sz="1800" b="1"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they do not serve as the template of translation</a:t>
            </a:r>
            <a:r>
              <a:rPr lang="en-US" sz="2000" b="1"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b="1"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tRNA is responsible for bringing in the correct amino acid during translation. rRNA makes up the ribosome, which is the enzyme responsible for translation.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lgn="just">
              <a:lnSpc>
                <a:spcPct val="115000"/>
              </a:lnSpc>
              <a:spcBef>
                <a:spcPts val="0"/>
              </a:spcBef>
              <a:spcAft>
                <a:spcPts val="0"/>
              </a:spcAft>
            </a:pP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Ribosomes</a:t>
            </a:r>
            <a:r>
              <a:rPr lang="en-US" sz="1800" dirty="0">
                <a:effectLst/>
                <a:latin typeface="Arial" panose="020B0604020202020204" pitchFamily="34" charset="0"/>
                <a:ea typeface="Times New Roman" panose="02020603050405020304" pitchFamily="18" charset="0"/>
                <a:cs typeface="Arial" panose="020B0604020202020204" pitchFamily="34" charset="0"/>
              </a:rPr>
              <a:t> are the sites of protein synthesis. Bacterial ribosomes differ from those of eukaryotic cells in both size and chemical composition. They are organized in units of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70S</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15362" name="Picture 2" descr="15.5: Ribosomes and Protein Synthesis - Biology LibreTexts">
            <a:extLst>
              <a:ext uri="{FF2B5EF4-FFF2-40B4-BE49-F238E27FC236}">
                <a16:creationId xmlns:a16="http://schemas.microsoft.com/office/drawing/2014/main" xmlns="" id="{04731873-8908-66C2-8564-87CA7A88D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692" y="0"/>
            <a:ext cx="3946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63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404DC1-DA07-4ED9-1112-BD8BFA0D570C}"/>
              </a:ext>
            </a:extLst>
          </p:cNvPr>
          <p:cNvSpPr txBox="1"/>
          <p:nvPr/>
        </p:nvSpPr>
        <p:spPr>
          <a:xfrm>
            <a:off x="352424" y="495300"/>
            <a:ext cx="9372601" cy="6370975"/>
          </a:xfrm>
          <a:prstGeom prst="rect">
            <a:avLst/>
          </a:prstGeom>
          <a:noFill/>
        </p:spPr>
        <p:txBody>
          <a:bodyPr wrap="square">
            <a:spAutoFit/>
          </a:bodyPr>
          <a:lstStyle/>
          <a:p>
            <a:r>
              <a:rPr lang="en-US" sz="2400" b="1" dirty="0">
                <a:solidFill>
                  <a:srgbClr val="FF0000"/>
                </a:solidFill>
              </a:rPr>
              <a:t>Microbes </a:t>
            </a:r>
            <a:r>
              <a:rPr lang="en-US" sz="2400" dirty="0"/>
              <a:t>are very small  organisms  can not  see without a microscope, so they are abundant on Earth. They live everywhere in water ,air, rock, and soil . Some live in freezing cold while others thrive in searing heat. Some microbes need </a:t>
            </a:r>
            <a:r>
              <a:rPr lang="en-US" sz="2400" b="1" dirty="0">
                <a:solidFill>
                  <a:srgbClr val="FF0000"/>
                </a:solidFill>
              </a:rPr>
              <a:t>oxygen</a:t>
            </a:r>
            <a:r>
              <a:rPr lang="en-US" sz="2400" dirty="0"/>
              <a:t> to live, but others do </a:t>
            </a:r>
            <a:r>
              <a:rPr lang="en-US" sz="2400" b="1" dirty="0">
                <a:solidFill>
                  <a:srgbClr val="FF0000"/>
                </a:solidFill>
              </a:rPr>
              <a:t>not need it. </a:t>
            </a:r>
            <a:r>
              <a:rPr lang="en-US" sz="2400" dirty="0"/>
              <a:t>These microscopic organisms are found in </a:t>
            </a:r>
            <a:r>
              <a:rPr lang="en-US" sz="2400" b="1" dirty="0">
                <a:solidFill>
                  <a:srgbClr val="FF0000"/>
                </a:solidFill>
              </a:rPr>
              <a:t>plants</a:t>
            </a:r>
            <a:r>
              <a:rPr lang="en-US" sz="2400" dirty="0"/>
              <a:t> and </a:t>
            </a:r>
            <a:r>
              <a:rPr lang="en-US" sz="2400" b="1" dirty="0">
                <a:solidFill>
                  <a:srgbClr val="FF0000"/>
                </a:solidFill>
              </a:rPr>
              <a:t>animals</a:t>
            </a:r>
            <a:r>
              <a:rPr lang="en-US" sz="2400" dirty="0"/>
              <a:t> as well as in the </a:t>
            </a:r>
            <a:r>
              <a:rPr lang="en-US" sz="2400" b="1" dirty="0">
                <a:solidFill>
                  <a:srgbClr val="FF0000"/>
                </a:solidFill>
              </a:rPr>
              <a:t>human body.</a:t>
            </a:r>
          </a:p>
          <a:p>
            <a:r>
              <a:rPr lang="en-US" sz="2400" dirty="0"/>
              <a:t>Some microbes </a:t>
            </a:r>
            <a:r>
              <a:rPr lang="en-US" sz="2400" b="1" dirty="0">
                <a:solidFill>
                  <a:srgbClr val="FF0000"/>
                </a:solidFill>
              </a:rPr>
              <a:t>cause disease</a:t>
            </a:r>
            <a:r>
              <a:rPr lang="en-US" sz="2400" dirty="0"/>
              <a:t> for humans, plants, and animals. Microbial diseases undoubtedly played a major role in historical events, it was in the year 1347 when </a:t>
            </a:r>
            <a:r>
              <a:rPr lang="en-US" sz="2400" dirty="0" err="1"/>
              <a:t>plagu</a:t>
            </a:r>
            <a:r>
              <a:rPr lang="en-US" sz="2400" dirty="0"/>
              <a:t> or ‘black death’ struck Europe and within 4 years killed 25 million people, that is, one third of the population. </a:t>
            </a:r>
          </a:p>
          <a:p>
            <a:r>
              <a:rPr lang="en-US" sz="2400" dirty="0"/>
              <a:t>Others microbes are </a:t>
            </a:r>
            <a:r>
              <a:rPr lang="en-US" sz="2400" b="1" dirty="0">
                <a:solidFill>
                  <a:srgbClr val="FF0000"/>
                </a:solidFill>
              </a:rPr>
              <a:t>essential for a healthy life</a:t>
            </a:r>
            <a:r>
              <a:rPr lang="en-US" sz="2400" dirty="0"/>
              <a:t>, and we could not exist without them. Indeed, the relationship between microbes and humans is delicate and complex. Most microbes belong to one of four major groups: </a:t>
            </a:r>
            <a:r>
              <a:rPr lang="en-US" sz="2400" b="1" dirty="0">
                <a:solidFill>
                  <a:srgbClr val="0070C0"/>
                </a:solidFill>
              </a:rPr>
              <a:t>bacteria, viruses, fungi, or protozoa</a:t>
            </a:r>
            <a:r>
              <a:rPr lang="en-US" sz="2400" dirty="0"/>
              <a:t>. A common word for microbes that cause disease is “</a:t>
            </a:r>
            <a:r>
              <a:rPr lang="en-US" sz="2400" b="1" dirty="0">
                <a:solidFill>
                  <a:srgbClr val="FF0000"/>
                </a:solidFill>
              </a:rPr>
              <a:t>germs</a:t>
            </a:r>
            <a:r>
              <a:rPr lang="en-US" sz="2400" dirty="0"/>
              <a:t>.” Some people refer to disease-causing microbes as “</a:t>
            </a:r>
            <a:r>
              <a:rPr lang="en-US" sz="2400" b="1" dirty="0">
                <a:solidFill>
                  <a:srgbClr val="FF0000"/>
                </a:solidFill>
              </a:rPr>
              <a:t>bugs</a:t>
            </a:r>
            <a:r>
              <a:rPr lang="en-US" sz="2400" dirty="0"/>
              <a:t>’’.</a:t>
            </a:r>
          </a:p>
          <a:p>
            <a:r>
              <a:rPr lang="en-US" sz="2400" dirty="0"/>
              <a:t>If we want to understand the growth of these organisms, their reproduction and development, so, it is necessary to understand its genetics.</a:t>
            </a:r>
          </a:p>
        </p:txBody>
      </p:sp>
      <p:pic>
        <p:nvPicPr>
          <p:cNvPr id="4" name="Picture 3">
            <a:extLst>
              <a:ext uri="{FF2B5EF4-FFF2-40B4-BE49-F238E27FC236}">
                <a16:creationId xmlns:a16="http://schemas.microsoft.com/office/drawing/2014/main" xmlns="" id="{AE628002-91DB-957E-E3ED-15F43240A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7512" y="1332875"/>
            <a:ext cx="2584488" cy="4695824"/>
          </a:xfrm>
          <a:prstGeom prst="rect">
            <a:avLst/>
          </a:prstGeom>
        </p:spPr>
      </p:pic>
    </p:spTree>
    <p:extLst>
      <p:ext uri="{BB962C8B-B14F-4D97-AF65-F5344CB8AC3E}">
        <p14:creationId xmlns:p14="http://schemas.microsoft.com/office/powerpoint/2010/main" val="219673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430F326-3B3B-0E63-A28F-81581316F967}"/>
              </a:ext>
            </a:extLst>
          </p:cNvPr>
          <p:cNvSpPr txBox="1"/>
          <p:nvPr/>
        </p:nvSpPr>
        <p:spPr>
          <a:xfrm>
            <a:off x="239697" y="199565"/>
            <a:ext cx="10199703" cy="7109639"/>
          </a:xfrm>
          <a:prstGeom prst="rect">
            <a:avLst/>
          </a:prstGeom>
          <a:noFill/>
        </p:spPr>
        <p:txBody>
          <a:bodyPr wrap="square">
            <a:spAutoFit/>
          </a:bodyPr>
          <a:lstStyle/>
          <a:p>
            <a:r>
              <a:rPr lang="en-US" sz="2400" b="1" dirty="0">
                <a:solidFill>
                  <a:srgbClr val="FF0000"/>
                </a:solidFill>
              </a:rPr>
              <a:t>Microbial genetics</a:t>
            </a:r>
            <a:r>
              <a:rPr lang="en-US" sz="2400" dirty="0"/>
              <a:t> means genetics of microbes ( bacteria, Archaea, viruses, including bacterial viruses i.e., bacteriophages and unicellular or mycelial eukaryotes including  yeasts, fungi, algae and protozoa).</a:t>
            </a:r>
          </a:p>
          <a:p>
            <a:r>
              <a:rPr lang="en-US" sz="2400" dirty="0"/>
              <a:t> </a:t>
            </a:r>
            <a:r>
              <a:rPr lang="en-US" sz="2400" b="1" dirty="0">
                <a:solidFill>
                  <a:srgbClr val="FF0000"/>
                </a:solidFill>
              </a:rPr>
              <a:t>Genetics</a:t>
            </a:r>
            <a:r>
              <a:rPr lang="en-US" sz="2400" dirty="0"/>
              <a:t>: is the study of how genes carry information,</a:t>
            </a:r>
          </a:p>
          <a:p>
            <a:r>
              <a:rPr lang="en-US" sz="2400" dirty="0"/>
              <a:t>how they are replicated and passed to other generations, </a:t>
            </a:r>
          </a:p>
          <a:p>
            <a:r>
              <a:rPr lang="en-US" sz="2400" dirty="0"/>
              <a:t>and how they affect the characteristics of an organism. </a:t>
            </a:r>
          </a:p>
          <a:p>
            <a:r>
              <a:rPr lang="en-US" sz="2400" dirty="0"/>
              <a:t>Applications of Microbial genetics include in</a:t>
            </a:r>
          </a:p>
          <a:p>
            <a:r>
              <a:rPr lang="en-US" sz="2400" dirty="0"/>
              <a:t> </a:t>
            </a:r>
            <a:r>
              <a:rPr lang="en-US" sz="2400" b="1" dirty="0">
                <a:solidFill>
                  <a:srgbClr val="FFC000"/>
                </a:solidFill>
              </a:rPr>
              <a:t>medicine, veterinary, agriculture, food and pharmaceutical industries.</a:t>
            </a:r>
          </a:p>
          <a:p>
            <a:r>
              <a:rPr lang="en-US" sz="2400" dirty="0"/>
              <a:t>The first study on microbial genetics started by George W. Beadle (1903–1989) and Edward L. Tatum (1909–1975) while investigating genetics of tryptophan metabolism and nicotinic acid synthesis in Neurospora, a fungus postulating the "one gene one enzyme" hypothesis. However, studies on bacterial genetics started in 1947 (Joshua Lederberg) with demonstration of exchange of genetic factors through </a:t>
            </a:r>
            <a:r>
              <a:rPr lang="en-US" sz="2400" b="1" dirty="0">
                <a:solidFill>
                  <a:srgbClr val="FF0000"/>
                </a:solidFill>
              </a:rPr>
              <a:t>conjugation in Escherichia coli</a:t>
            </a:r>
            <a:r>
              <a:rPr lang="en-US" sz="2400" dirty="0"/>
              <a:t>, mediated through </a:t>
            </a:r>
            <a:r>
              <a:rPr lang="en-US" sz="2400" b="1" dirty="0">
                <a:solidFill>
                  <a:srgbClr val="FF0000"/>
                </a:solidFill>
              </a:rPr>
              <a:t>plasmids</a:t>
            </a:r>
            <a:r>
              <a:rPr lang="en-US" sz="2400" dirty="0"/>
              <a:t>, “</a:t>
            </a:r>
            <a:r>
              <a:rPr lang="en-US" sz="2400" b="1" dirty="0">
                <a:solidFill>
                  <a:srgbClr val="FF0000"/>
                </a:solidFill>
              </a:rPr>
              <a:t>fertility factors</a:t>
            </a:r>
            <a:r>
              <a:rPr lang="en-US" sz="2400" dirty="0"/>
              <a:t>”. Later, by process such as </a:t>
            </a:r>
            <a:r>
              <a:rPr lang="en-US" sz="2400" b="1" dirty="0">
                <a:solidFill>
                  <a:srgbClr val="FF0000"/>
                </a:solidFill>
              </a:rPr>
              <a:t>transformation, transduction </a:t>
            </a:r>
            <a:r>
              <a:rPr lang="en-US" sz="2400" dirty="0"/>
              <a:t>and chromosomal gene mobilization lead to </a:t>
            </a:r>
            <a:r>
              <a:rPr lang="en-US" sz="2400" b="1" dirty="0">
                <a:solidFill>
                  <a:srgbClr val="FF0000"/>
                </a:solidFill>
              </a:rPr>
              <a:t>genome (chromosome) mapping in bacteria</a:t>
            </a:r>
            <a:r>
              <a:rPr lang="en-US" sz="2400" dirty="0"/>
              <a:t>. These techniques need to restriction enzyme analysis for </a:t>
            </a:r>
            <a:r>
              <a:rPr lang="en-US" sz="2400" b="1" dirty="0">
                <a:solidFill>
                  <a:srgbClr val="FFC000"/>
                </a:solidFill>
              </a:rPr>
              <a:t>sequencing, cloning and expression of several genes</a:t>
            </a:r>
            <a:r>
              <a:rPr lang="en-US" sz="2400" dirty="0">
                <a:solidFill>
                  <a:srgbClr val="FFC000"/>
                </a:solidFill>
              </a:rPr>
              <a:t> </a:t>
            </a:r>
            <a:r>
              <a:rPr lang="en-US" sz="2400" dirty="0"/>
              <a:t>( in prokaryotic and eukaryotic).</a:t>
            </a:r>
          </a:p>
          <a:p>
            <a:endParaRPr lang="en-US" sz="2400" dirty="0"/>
          </a:p>
        </p:txBody>
      </p:sp>
      <p:pic>
        <p:nvPicPr>
          <p:cNvPr id="4" name="Picture 3">
            <a:extLst>
              <a:ext uri="{FF2B5EF4-FFF2-40B4-BE49-F238E27FC236}">
                <a16:creationId xmlns:a16="http://schemas.microsoft.com/office/drawing/2014/main" xmlns="" id="{8158B486-575A-82FE-6E03-75DF63F2A0E4}"/>
              </a:ext>
            </a:extLst>
          </p:cNvPr>
          <p:cNvPicPr>
            <a:picLocks noChangeAspect="1"/>
          </p:cNvPicPr>
          <p:nvPr/>
        </p:nvPicPr>
        <p:blipFill>
          <a:blip r:embed="rId2"/>
          <a:stretch>
            <a:fillRect/>
          </a:stretch>
        </p:blipFill>
        <p:spPr>
          <a:xfrm>
            <a:off x="9608711" y="0"/>
            <a:ext cx="2499577" cy="3194581"/>
          </a:xfrm>
          <a:prstGeom prst="rect">
            <a:avLst/>
          </a:prstGeom>
        </p:spPr>
      </p:pic>
    </p:spTree>
    <p:extLst>
      <p:ext uri="{BB962C8B-B14F-4D97-AF65-F5344CB8AC3E}">
        <p14:creationId xmlns:p14="http://schemas.microsoft.com/office/powerpoint/2010/main" val="98694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4274664-B36B-42E6-A54E-B478FB6F37F8}"/>
              </a:ext>
            </a:extLst>
          </p:cNvPr>
          <p:cNvSpPr txBox="1"/>
          <p:nvPr/>
        </p:nvSpPr>
        <p:spPr>
          <a:xfrm>
            <a:off x="0" y="123336"/>
            <a:ext cx="11407805" cy="6734664"/>
          </a:xfrm>
          <a:prstGeom prst="rect">
            <a:avLst/>
          </a:prstGeom>
          <a:noFill/>
        </p:spPr>
        <p:txBody>
          <a:bodyPr wrap="square">
            <a:spAutoFit/>
          </a:bodyPr>
          <a:lstStyle/>
          <a:p>
            <a:pPr marL="0" marR="0">
              <a:lnSpc>
                <a:spcPct val="115000"/>
              </a:lnSpc>
              <a:spcBef>
                <a:spcPts val="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Nucleic Acid Structure</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DNA</a:t>
            </a:r>
            <a:r>
              <a:rPr lang="en-US" sz="1800" dirty="0">
                <a:effectLst/>
                <a:latin typeface="Arial" panose="020B0604020202020204" pitchFamily="34" charset="0"/>
                <a:ea typeface="Times New Roman" panose="02020603050405020304" pitchFamily="18" charset="0"/>
                <a:cs typeface="Arial" panose="020B0604020202020204" pitchFamily="34" charset="0"/>
              </a:rPr>
              <a:t> (deoxyribonucleic acid) and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RNA</a:t>
            </a:r>
            <a:r>
              <a:rPr lang="en-US" sz="1800" dirty="0">
                <a:effectLst/>
                <a:latin typeface="Arial" panose="020B0604020202020204" pitchFamily="34" charset="0"/>
                <a:ea typeface="Times New Roman" panose="02020603050405020304" pitchFamily="18" charset="0"/>
                <a:cs typeface="Arial" panose="020B0604020202020204" pitchFamily="34" charset="0"/>
              </a:rPr>
              <a:t> (ribonucleic acid) are polymers of</a:t>
            </a: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nucleotides linked in a chain through phosphodiester bonds. </a:t>
            </a: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In biological systems, they serve as information-carrying molecules </a:t>
            </a: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or, in the case of some RNA molecules, catalysts. </a:t>
            </a:r>
            <a:br>
              <a:rPr lang="en-US" sz="1800" dirty="0">
                <a:effectLst/>
                <a:latin typeface="Arial" panose="020B0604020202020204" pitchFamily="34" charset="0"/>
                <a:ea typeface="Times New Roman" panose="02020603050405020304" pitchFamily="18" charset="0"/>
                <a:cs typeface="Arial" panose="020B0604020202020204" pitchFamily="34" charset="0"/>
              </a:rPr>
            </a:b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Nucleotides</a:t>
            </a:r>
            <a:r>
              <a:rPr lang="en-US" sz="1800" dirty="0">
                <a:effectLst/>
                <a:latin typeface="Arial" panose="020B0604020202020204" pitchFamily="34" charset="0"/>
                <a:ea typeface="Times New Roman" panose="02020603050405020304" pitchFamily="18" charset="0"/>
                <a:cs typeface="Arial" panose="020B0604020202020204" pitchFamily="34" charset="0"/>
              </a:rPr>
              <a:t> ( building blocks of nucleic acids) have a distinctive </a:t>
            </a: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structure composed of three components covalently bound together:</a:t>
            </a:r>
            <a:br>
              <a:rPr lang="en-US" sz="1800" dirty="0">
                <a:effectLst/>
                <a:latin typeface="Arial" panose="020B0604020202020204" pitchFamily="34" charset="0"/>
                <a:ea typeface="Times New Roman" panose="02020603050405020304" pitchFamily="18" charset="0"/>
                <a:cs typeface="Arial" panose="020B0604020202020204" pitchFamily="34" charset="0"/>
              </a:rPr>
            </a:b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5-carbon sugar</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 ribose or deoxyribose</a:t>
            </a:r>
            <a:br>
              <a:rPr lang="en-US" sz="1800" dirty="0">
                <a:effectLst/>
                <a:latin typeface="Arial" panose="020B0604020202020204" pitchFamily="34" charset="0"/>
                <a:ea typeface="Times New Roman" panose="02020603050405020304" pitchFamily="18" charset="0"/>
                <a:cs typeface="Arial" panose="020B0604020202020204" pitchFamily="34" charset="0"/>
              </a:rPr>
            </a:b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nitrogen base</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 pyrimidine (one ring) or purine (two rings) </a:t>
            </a:r>
            <a:br>
              <a:rPr lang="en-US" sz="1800" dirty="0">
                <a:effectLst/>
                <a:latin typeface="Arial" panose="020B0604020202020204" pitchFamily="34" charset="0"/>
                <a:ea typeface="Times New Roman" panose="02020603050405020304" pitchFamily="18" charset="0"/>
                <a:cs typeface="Arial" panose="020B0604020202020204" pitchFamily="34" charset="0"/>
              </a:rPr>
            </a:b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phosphate group</a:t>
            </a:r>
            <a:r>
              <a:rPr lang="en-US" sz="1800" dirty="0">
                <a:effectLst/>
                <a:latin typeface="Arial" panose="020B0604020202020204" pitchFamily="34" charset="0"/>
                <a:ea typeface="Times New Roman" panose="02020603050405020304" pitchFamily="18" charset="0"/>
                <a:cs typeface="Arial" panose="020B0604020202020204" pitchFamily="34" charset="0"/>
              </a:rPr>
              <a:t/>
            </a:r>
            <a:br>
              <a:rPr lang="en-US" sz="1800" dirty="0">
                <a:effectLst/>
                <a:latin typeface="Arial" panose="020B0604020202020204" pitchFamily="34" charset="0"/>
                <a:ea typeface="Times New Roman" panose="02020603050405020304" pitchFamily="18" charset="0"/>
                <a:cs typeface="Arial" panose="020B0604020202020204" pitchFamily="34" charset="0"/>
              </a:rPr>
            </a:br>
            <a:r>
              <a:rPr lang="en-US" sz="1800" dirty="0">
                <a:effectLst/>
                <a:latin typeface="Arial" panose="020B0604020202020204" pitchFamily="34" charset="0"/>
                <a:ea typeface="Times New Roman" panose="02020603050405020304" pitchFamily="18" charset="0"/>
                <a:cs typeface="Arial" panose="020B0604020202020204" pitchFamily="34" charset="0"/>
              </a:rPr>
              <a:t>The combination of a base and sugar is called a nucleoside.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Nucleotides also exist in activated forms containing two or three phosphates, called nucleotide diphosphates or triphosphates. If the sugar in a nucleotide is deoxyribose, the nucleotide is called a deoxynucleotide; if the sugar is ribose, the term ribonucleotide is used.</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DNA is composed of repeating </a:t>
            </a:r>
            <a:r>
              <a:rPr lang="en-US" sz="1800" i="1" dirty="0">
                <a:effectLst/>
                <a:latin typeface="Arial" panose="020B0604020202020204" pitchFamily="34" charset="0"/>
                <a:ea typeface="Times New Roman" panose="02020603050405020304" pitchFamily="18" charset="0"/>
                <a:cs typeface="Arial" panose="020B0604020202020204" pitchFamily="34" charset="0"/>
              </a:rPr>
              <a:t>nucleotides </a:t>
            </a:r>
            <a:r>
              <a:rPr lang="en-US" sz="1800" dirty="0">
                <a:effectLst/>
                <a:latin typeface="Arial" panose="020B0604020202020204" pitchFamily="34" charset="0"/>
                <a:ea typeface="Times New Roman" panose="02020603050405020304" pitchFamily="18" charset="0"/>
                <a:cs typeface="Arial" panose="020B0604020202020204" pitchFamily="34" charset="0"/>
              </a:rPr>
              <a:t>containing the bases adenine =A, thymine =T, cytosine =C, and guanine =G; a phosphate group and a deoxyribose sugar. Bases found in specific </a:t>
            </a:r>
            <a:r>
              <a:rPr lang="en-US" sz="1800" i="1" dirty="0">
                <a:effectLst/>
                <a:latin typeface="Arial" panose="020B0604020202020204" pitchFamily="34" charset="0"/>
                <a:ea typeface="Times New Roman" panose="02020603050405020304" pitchFamily="18" charset="0"/>
                <a:cs typeface="Arial" panose="020B0604020202020204" pitchFamily="34" charset="0"/>
              </a:rPr>
              <a:t>complementary base pairs</a:t>
            </a:r>
            <a:r>
              <a:rPr lang="en-US" sz="1800" dirty="0">
                <a:effectLst/>
                <a:latin typeface="Arial" panose="020B0604020202020204" pitchFamily="34" charset="0"/>
                <a:ea typeface="Times New Roman" panose="02020603050405020304" pitchFamily="18" charset="0"/>
                <a:cs typeface="Arial" panose="020B0604020202020204" pitchFamily="34" charset="0"/>
              </a:rPr>
              <a:t>, the hydrogen bonds from which connect strands of DNA: adenine with thymine, and cytosine with guanine. G-C base pairs have Three hydrogen bonds, whereas A-T base pairs have Two hydrogen bonds.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RNAs are usually single stranded and the base pairs that form are A-U and G-C.</a:t>
            </a:r>
            <a:endPar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 name="Picture 2" descr="What is DNA?: MedlinePlus Genetics">
            <a:extLst>
              <a:ext uri="{FF2B5EF4-FFF2-40B4-BE49-F238E27FC236}">
                <a16:creationId xmlns:a16="http://schemas.microsoft.com/office/drawing/2014/main" xmlns="" id="{356B69F4-14C5-F498-F2AE-7594B0BC82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23" t="6330" r="9533" b="7897"/>
          <a:stretch/>
        </p:blipFill>
        <p:spPr bwMode="auto">
          <a:xfrm>
            <a:off x="9813303" y="254524"/>
            <a:ext cx="2234153" cy="342193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NA Structure (HS Tutorial) – learn-biology">
            <a:extLst>
              <a:ext uri="{FF2B5EF4-FFF2-40B4-BE49-F238E27FC236}">
                <a16:creationId xmlns:a16="http://schemas.microsoft.com/office/drawing/2014/main" xmlns="" id="{221E7C52-C658-CDA4-6ADF-FA31E9219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029" y="552254"/>
            <a:ext cx="2347274"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485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308F187-394A-FC82-0588-EAB3430C7D07}"/>
              </a:ext>
            </a:extLst>
          </p:cNvPr>
          <p:cNvSpPr txBox="1"/>
          <p:nvPr/>
        </p:nvSpPr>
        <p:spPr>
          <a:xfrm>
            <a:off x="186431" y="363984"/>
            <a:ext cx="7157049" cy="6606424"/>
          </a:xfrm>
          <a:prstGeom prst="rect">
            <a:avLst/>
          </a:prstGeom>
          <a:noFill/>
        </p:spPr>
        <p:txBody>
          <a:bodyPr wrap="square">
            <a:spAutoFit/>
          </a:bodyPr>
          <a:lstStyle/>
          <a:p>
            <a:pPr marL="0" marR="0" algn="just">
              <a:lnSpc>
                <a:spcPct val="115000"/>
              </a:lnSpc>
              <a:spcBef>
                <a:spcPts val="0"/>
              </a:spcBef>
              <a:spcAft>
                <a:spcPts val="0"/>
              </a:spcAft>
            </a:pP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Bacterial Genome</a:t>
            </a:r>
            <a:endParaRPr lang="en-US" sz="16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Chromosomes</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are cellular structures made up of </a:t>
            </a: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genes that carry hereditary information. A </a:t>
            </a:r>
            <a:r>
              <a:rPr lang="en-US" sz="18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gene</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is not </a:t>
            </a: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just a segment of DNA, a gene is a specific sequence </a:t>
            </a: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of nucleotides that codes for a functional product, </a:t>
            </a: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usually a protein. All the genetic information in </a:t>
            </a: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 cell is the </a:t>
            </a:r>
            <a:r>
              <a:rPr lang="en-US" sz="18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genome</a:t>
            </a:r>
            <a:r>
              <a:rPr lang="en-US" sz="18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The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genome</a:t>
            </a:r>
            <a:r>
              <a:rPr lang="en-US" sz="1800" dirty="0">
                <a:effectLst/>
                <a:latin typeface="Arial" panose="020B0604020202020204" pitchFamily="34" charset="0"/>
                <a:ea typeface="Times New Roman" panose="02020603050405020304" pitchFamily="18" charset="0"/>
                <a:cs typeface="Arial" panose="020B0604020202020204" pitchFamily="34" charset="0"/>
              </a:rPr>
              <a:t> of an organism can be defined </a:t>
            </a: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as the total DNA content of the cell , and as such </a:t>
            </a: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it contains all the genetic information required </a:t>
            </a: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to direct the growth and development of the organism.</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In prokaryotes, most of the genome </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85-90%</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is non-repetitive DNA, which means coding DNA mainly forms it, while non-coding regions only take a small part. In bacteria there is little repetitive DNA as seen in higher eukaryotes.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The relatively small genome size of bacterial genomes, together with the fact that they contain very little non-coding or repeat DNA and that they do not contain introns,</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has made bacterial genomes ideal candidates for whole genome sequencing projects.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xmlns="" id="{9DA9A832-39B5-4042-FFB5-AD72F7365D11}"/>
              </a:ext>
            </a:extLst>
          </p:cNvPr>
          <p:cNvPicPr>
            <a:picLocks noChangeAspect="1"/>
          </p:cNvPicPr>
          <p:nvPr/>
        </p:nvPicPr>
        <p:blipFill>
          <a:blip r:embed="rId2"/>
          <a:stretch>
            <a:fillRect/>
          </a:stretch>
        </p:blipFill>
        <p:spPr>
          <a:xfrm>
            <a:off x="5853497" y="87768"/>
            <a:ext cx="6265852" cy="3739513"/>
          </a:xfrm>
          <a:prstGeom prst="rect">
            <a:avLst/>
          </a:prstGeom>
        </p:spPr>
      </p:pic>
      <p:sp>
        <p:nvSpPr>
          <p:cNvPr id="4" name="TextBox 3">
            <a:extLst>
              <a:ext uri="{FF2B5EF4-FFF2-40B4-BE49-F238E27FC236}">
                <a16:creationId xmlns:a16="http://schemas.microsoft.com/office/drawing/2014/main" xmlns="" id="{AB2B7592-59F8-D8F9-C72B-70365BF1488F}"/>
              </a:ext>
            </a:extLst>
          </p:cNvPr>
          <p:cNvSpPr txBox="1"/>
          <p:nvPr/>
        </p:nvSpPr>
        <p:spPr>
          <a:xfrm>
            <a:off x="7711125" y="4163626"/>
            <a:ext cx="4397091" cy="708912"/>
          </a:xfrm>
          <a:prstGeom prst="rect">
            <a:avLst/>
          </a:prstGeom>
          <a:noFill/>
        </p:spPr>
        <p:txBody>
          <a:bodyPr wrap="square">
            <a:spAutoFit/>
          </a:bodyPr>
          <a:lstStyle/>
          <a:p>
            <a:pPr marL="0" marR="0">
              <a:lnSpc>
                <a:spcPct val="115000"/>
              </a:lnSpc>
              <a:spcBef>
                <a:spcPts val="0"/>
              </a:spcBef>
              <a:spcAft>
                <a:spcPts val="1000"/>
              </a:spcAft>
            </a:pP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Figure 1:a.Chromosome of </a:t>
            </a:r>
            <a:r>
              <a:rPr lang="en-US" sz="18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 coli</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 b. The chromosomal map</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9965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EB44C23-814C-B2DD-A3DB-775A48AD8BD7}"/>
              </a:ext>
            </a:extLst>
          </p:cNvPr>
          <p:cNvSpPr txBox="1"/>
          <p:nvPr/>
        </p:nvSpPr>
        <p:spPr>
          <a:xfrm>
            <a:off x="0" y="257452"/>
            <a:ext cx="6374167" cy="5168594"/>
          </a:xfrm>
          <a:prstGeom prst="rect">
            <a:avLst/>
          </a:prstGeom>
          <a:noFill/>
        </p:spPr>
        <p:txBody>
          <a:bodyPr wrap="square">
            <a:spAutoFit/>
          </a:bodyPr>
          <a:lstStyle/>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Identification of potential genes within bacterial genomes is also much more reliable, because firstly bacterial genes do not contain introns and secondly the genes are much more closely packed.</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Usually bacteria  have only  one chromosome ( while yeast  have 7 , humans 46), but some bacteria have more than one chromosome. DNA in chromosomes is in the form of one, long double helix associated with many of proteins that regulate the activity of genes. In prokaryotes, DNA of bacteria  is circular and it is not found within a nuclear membrane. The chromosome of </a:t>
            </a:r>
            <a:r>
              <a:rPr lang="en-US" sz="1800" i="1" dirty="0">
                <a:effectLst/>
                <a:latin typeface="Arial" panose="020B0604020202020204" pitchFamily="34" charset="0"/>
                <a:ea typeface="Times New Roman" panose="02020603050405020304" pitchFamily="18" charset="0"/>
                <a:cs typeface="Arial" panose="020B0604020202020204" pitchFamily="34" charset="0"/>
              </a:rPr>
              <a:t>E. coli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i="1" dirty="0">
                <a:effectLst/>
                <a:latin typeface="Arial" panose="020B0604020202020204" pitchFamily="34" charset="0"/>
                <a:ea typeface="Times New Roman" panose="02020603050405020304" pitchFamily="18" charset="0"/>
                <a:cs typeface="Arial" panose="020B0604020202020204" pitchFamily="34" charset="0"/>
              </a:rPr>
              <a:t>for example</a:t>
            </a:r>
            <a:r>
              <a:rPr lang="en-US" sz="1800" dirty="0">
                <a:effectLst/>
                <a:latin typeface="Arial" panose="020B0604020202020204" pitchFamily="34" charset="0"/>
                <a:ea typeface="Times New Roman" panose="02020603050405020304" pitchFamily="18" charset="0"/>
                <a:cs typeface="Arial" panose="020B0604020202020204" pitchFamily="34" charset="0"/>
              </a:rPr>
              <a:t>, contains about 4 million base pairs and is approximately 1000 times longer that the cell . Because the DNA is supercoiled by an enzyme </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called </a:t>
            </a:r>
            <a:r>
              <a:rPr lang="en-US" sz="18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topoisomerase II</a:t>
            </a:r>
            <a:r>
              <a:rPr lang="en-US" sz="18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or </a:t>
            </a:r>
            <a:r>
              <a:rPr lang="en-US" sz="18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DNA gyrase</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The chromosome takes up only about </a:t>
            </a:r>
            <a:r>
              <a:rPr lang="en-US" sz="1800" b="1" dirty="0">
                <a:effectLst/>
                <a:latin typeface="Arial" panose="020B0604020202020204" pitchFamily="34" charset="0"/>
                <a:ea typeface="Times New Roman" panose="02020603050405020304" pitchFamily="18" charset="0"/>
                <a:cs typeface="Arial" panose="020B0604020202020204" pitchFamily="34" charset="0"/>
              </a:rPr>
              <a:t>10%</a:t>
            </a:r>
            <a:r>
              <a:rPr lang="en-US" sz="1800" dirty="0">
                <a:effectLst/>
                <a:latin typeface="Arial" panose="020B0604020202020204" pitchFamily="34" charset="0"/>
                <a:ea typeface="Times New Roman" panose="02020603050405020304" pitchFamily="18" charset="0"/>
                <a:cs typeface="Arial" panose="020B0604020202020204" pitchFamily="34" charset="0"/>
              </a:rPr>
              <a:t> of the cell’s volume.</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xmlns="" id="{A838399D-5A16-D6FD-3865-172A6841A1C1}"/>
              </a:ext>
            </a:extLst>
          </p:cNvPr>
          <p:cNvSpPr txBox="1"/>
          <p:nvPr/>
        </p:nvSpPr>
        <p:spPr>
          <a:xfrm>
            <a:off x="7239786" y="5726782"/>
            <a:ext cx="4128940" cy="369332"/>
          </a:xfrm>
          <a:prstGeom prst="rect">
            <a:avLst/>
          </a:prstGeom>
          <a:noFill/>
        </p:spPr>
        <p:txBody>
          <a:bodyPr wrap="square" rtlCol="0">
            <a:spAutoFit/>
          </a:bodyPr>
          <a:lstStyle/>
          <a:p>
            <a:r>
              <a:rPr lang="en-US" b="1" dirty="0">
                <a:solidFill>
                  <a:srgbClr val="FF0000"/>
                </a:solidFill>
              </a:rPr>
              <a:t>( Figure 2 DNA gyrase in bacterial cell)</a:t>
            </a:r>
          </a:p>
        </p:txBody>
      </p:sp>
      <p:pic>
        <p:nvPicPr>
          <p:cNvPr id="5124" name="Picture 4" descr="Adenylylation of Gyrase and Topo IV by FicT Toxins Disrupts Bacterial DNA  Topology - ScienceDirect">
            <a:extLst>
              <a:ext uri="{FF2B5EF4-FFF2-40B4-BE49-F238E27FC236}">
                <a16:creationId xmlns:a16="http://schemas.microsoft.com/office/drawing/2014/main" xmlns="" id="{7E7208BD-F114-DE18-DA15-43B956ACB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1248" y="257452"/>
            <a:ext cx="5294936" cy="5294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10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C464332-BBD9-A766-7F59-61231F8B4349}"/>
              </a:ext>
            </a:extLst>
          </p:cNvPr>
          <p:cNvSpPr txBox="1"/>
          <p:nvPr/>
        </p:nvSpPr>
        <p:spPr>
          <a:xfrm>
            <a:off x="84842" y="0"/>
            <a:ext cx="11830638" cy="2876685"/>
          </a:xfrm>
          <a:prstGeom prst="rect">
            <a:avLst/>
          </a:prstGeom>
          <a:noFill/>
        </p:spPr>
        <p:txBody>
          <a:bodyPr wrap="square">
            <a:spAutoFit/>
          </a:bodyPr>
          <a:lstStyle/>
          <a:p>
            <a:pPr marL="0" marR="0" algn="just">
              <a:lnSpc>
                <a:spcPct val="115000"/>
              </a:lnSpc>
              <a:spcBef>
                <a:spcPts val="0"/>
              </a:spcBef>
              <a:spcAft>
                <a:spcPts val="1000"/>
              </a:spcAft>
            </a:pP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 nucleoid</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(meaning nucleus-like) is an irregularly-shaped region within the cell of a prokaryote that contains all or most of the genetic material. In contrast to the nucleus of a eukaryotic cell, it is not surrounded by a nuclear membrane.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The genome of prokaryotic organisms generally is a circular, double-stranded DNA. The nucleoid is largely composed of about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60% DNA</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plus a small amount of RNA and protein.</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genophore</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is the DNA of a prokaryote. It is commonly referred to as a prokaryotic chromosome. The term "chromosome" is misleading, because the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genophore</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lacks chromatin. </a:t>
            </a:r>
            <a:r>
              <a:rPr lang="en-US" sz="1800" dirty="0">
                <a:effectLst/>
                <a:latin typeface="Arial" panose="020B0604020202020204" pitchFamily="34" charset="0"/>
                <a:ea typeface="Times New Roman" panose="02020603050405020304" pitchFamily="18" charset="0"/>
                <a:cs typeface="Arial" panose="020B0604020202020204" pitchFamily="34" charset="0"/>
              </a:rPr>
              <a:t>The </a:t>
            </a:r>
            <a:r>
              <a:rPr lang="en-US" sz="1800" dirty="0" err="1">
                <a:effectLst/>
                <a:latin typeface="Arial" panose="020B0604020202020204" pitchFamily="34" charset="0"/>
                <a:ea typeface="Times New Roman" panose="02020603050405020304" pitchFamily="18" charset="0"/>
                <a:cs typeface="Arial" panose="020B0604020202020204" pitchFamily="34" charset="0"/>
              </a:rPr>
              <a:t>genophore</a:t>
            </a:r>
            <a:r>
              <a:rPr lang="en-US" sz="1800" dirty="0">
                <a:effectLst/>
                <a:latin typeface="Arial" panose="020B0604020202020204" pitchFamily="34" charset="0"/>
                <a:ea typeface="Times New Roman" panose="02020603050405020304" pitchFamily="18" charset="0"/>
                <a:cs typeface="Arial" panose="020B0604020202020204" pitchFamily="34" charset="0"/>
              </a:rPr>
              <a:t> is compacted through a mechanism known as supercoiling, but a chromosome is additionally compacted through the use of chromatin.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146" name="Picture 2" descr="Organization and segregation of bacterial chromosomes | Nature Reviews  Genetics">
            <a:extLst>
              <a:ext uri="{FF2B5EF4-FFF2-40B4-BE49-F238E27FC236}">
                <a16:creationId xmlns:a16="http://schemas.microsoft.com/office/drawing/2014/main" xmlns="" id="{2049606A-99B6-03FD-B0D3-DC71F9D20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0375"/>
          <a:stretch/>
        </p:blipFill>
        <p:spPr bwMode="auto">
          <a:xfrm>
            <a:off x="1040385" y="3110846"/>
            <a:ext cx="9919551" cy="366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57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6E09BC0-204C-EB57-A6B6-AD309D8177A0}"/>
              </a:ext>
            </a:extLst>
          </p:cNvPr>
          <p:cNvSpPr txBox="1"/>
          <p:nvPr/>
        </p:nvSpPr>
        <p:spPr>
          <a:xfrm>
            <a:off x="488271" y="346229"/>
            <a:ext cx="11425561" cy="6451510"/>
          </a:xfrm>
          <a:prstGeom prst="rect">
            <a:avLst/>
          </a:prstGeom>
          <a:noFill/>
        </p:spPr>
        <p:txBody>
          <a:bodyPr wrap="square">
            <a:spAutoFit/>
          </a:bodyPr>
          <a:lstStyle/>
          <a:p>
            <a:pPr marL="0" marR="0" algn="just">
              <a:lnSpc>
                <a:spcPct val="115000"/>
              </a:lnSpc>
              <a:spcBef>
                <a:spcPts val="0"/>
              </a:spcBef>
              <a:spcAft>
                <a:spcPts val="0"/>
              </a:spcAft>
            </a:pP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Gene names</a:t>
            </a:r>
            <a:endParaRPr lang="en-US" sz="16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Gene named with distinguished name from three letters followed by a hyphen and a number. These letters and number are always italicized. The chosen letters are usually either abbreviations of a longer description (such as </a:t>
            </a:r>
            <a:r>
              <a:rPr lang="en-US" sz="18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lin</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refer to lineage defective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 </a:t>
            </a:r>
            <a:r>
              <a:rPr lang="en-US" sz="18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unc</a:t>
            </a:r>
            <a:r>
              <a:rPr lang="en-US" sz="18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which refer to uncoordinated) or it may be acronym (such as </a:t>
            </a:r>
            <a:r>
              <a:rPr lang="en-US" sz="18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sur</a:t>
            </a:r>
            <a:r>
              <a:rPr lang="en-US" sz="18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suppressor of</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ras</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number then follows the letters (such as </a:t>
            </a:r>
            <a:r>
              <a:rPr lang="en-US" sz="18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lin-31</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indicate the approximate order in which the mutations were discovered. Originally, most or all gene names were derived from genetic screens in which mutant alleles were isolated.</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DNA Replication</a:t>
            </a:r>
            <a:endParaRPr lang="en-US" sz="16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DNA replication employs a large number of proteins and enzymes, each of which plays a critical role during the process. One of the key players is the enzyme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DNA polymerase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which adds nucleotides one by one to the growing DNA chain that are complementary to the template strand. In prokaryotes, three main types of polymerases are known: </a:t>
            </a:r>
            <a:r>
              <a:rPr lang="en-US" sz="18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DNA pol I</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DNA pol II</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DNA pol III</a:t>
            </a:r>
            <a:r>
              <a:rPr lang="en-US" sz="1800"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DNA pol III is the enzyme required for DNA synthesis; DNA pol I and DNA pol II are primarily required for repair.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There are specific nucleotide sequences called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origins of replication</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where replication begins. The origin of replication is recognized by certain proteins that bind to this site.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2286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 enzyme called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helicase</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unwinds the DNA by breaking the hydrogen bonds between the nitrogenous base pairs.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8250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B2E5BDB-BAB0-596C-9ADA-1CB775856DD6}"/>
              </a:ext>
            </a:extLst>
          </p:cNvPr>
          <p:cNvSpPr txBox="1"/>
          <p:nvPr/>
        </p:nvSpPr>
        <p:spPr>
          <a:xfrm>
            <a:off x="113122" y="65989"/>
            <a:ext cx="11849492" cy="2748445"/>
          </a:xfrm>
          <a:prstGeom prst="rect">
            <a:avLst/>
          </a:prstGeom>
          <a:noFill/>
        </p:spPr>
        <p:txBody>
          <a:bodyPr wrap="square">
            <a:spAutoFit/>
          </a:bodyPr>
          <a:lstStyle/>
          <a:p>
            <a:pPr marL="0" marR="0" algn="just">
              <a:lnSpc>
                <a:spcPct val="115000"/>
              </a:lnSpc>
              <a:spcBef>
                <a:spcPts val="0"/>
              </a:spcBef>
              <a:spcAft>
                <a:spcPts val="1000"/>
              </a:spcAft>
            </a:pP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ATP hydrolysis</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is required for this process. As the DNA opens up,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Y-shaped</a:t>
            </a:r>
            <a:r>
              <a:rPr lang="en-US" sz="1800" dirty="0">
                <a:effectLst/>
                <a:latin typeface="Arial" panose="020B0604020202020204" pitchFamily="34" charset="0"/>
                <a:ea typeface="Times New Roman" panose="02020603050405020304" pitchFamily="18" charset="0"/>
                <a:cs typeface="Arial" panose="020B0604020202020204" pitchFamily="34" charset="0"/>
              </a:rPr>
              <a:t> structures called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replication forks </a:t>
            </a:r>
            <a:r>
              <a:rPr lang="en-US" sz="1800" dirty="0">
                <a:effectLst/>
                <a:latin typeface="Arial" panose="020B0604020202020204" pitchFamily="34" charset="0"/>
                <a:ea typeface="Times New Roman" panose="02020603050405020304" pitchFamily="18" charset="0"/>
                <a:cs typeface="Arial" panose="020B0604020202020204" pitchFamily="34" charset="0"/>
              </a:rPr>
              <a:t>are formed. Two replication forks at the origin of replication are extended bi-directionally as replication proceeds. Single-strand binding proteins coat the strands of DNA near the replication fork to prevent the single-stranded DNA from winding back into a double helix.</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DNA polymerase is able to add nucleotides only in the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5' to 3' direction </a:t>
            </a:r>
            <a:r>
              <a:rPr lang="en-US" sz="1800" dirty="0">
                <a:effectLst/>
                <a:latin typeface="Arial" panose="020B0604020202020204" pitchFamily="34" charset="0"/>
                <a:ea typeface="Times New Roman" panose="02020603050405020304" pitchFamily="18" charset="0"/>
                <a:cs typeface="Arial" panose="020B0604020202020204" pitchFamily="34" charset="0"/>
              </a:rPr>
              <a:t>(a new DNA strand can be extended only in this direction). It also requires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free 3'-OH group </a:t>
            </a:r>
            <a:r>
              <a:rPr lang="en-US" sz="1800" dirty="0">
                <a:effectLst/>
                <a:latin typeface="Arial" panose="020B0604020202020204" pitchFamily="34" charset="0"/>
                <a:ea typeface="Times New Roman" panose="02020603050405020304" pitchFamily="18" charset="0"/>
                <a:cs typeface="Arial" panose="020B0604020202020204" pitchFamily="34" charset="0"/>
              </a:rPr>
              <a:t>to which it can add nucleotides by forming a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phosphodiester bond </a:t>
            </a:r>
            <a:r>
              <a:rPr lang="en-US" sz="1800" dirty="0">
                <a:effectLst/>
                <a:latin typeface="Arial" panose="020B0604020202020204" pitchFamily="34" charset="0"/>
                <a:ea typeface="Times New Roman" panose="02020603050405020304" pitchFamily="18" charset="0"/>
                <a:cs typeface="Arial" panose="020B0604020202020204" pitchFamily="34" charset="0"/>
              </a:rPr>
              <a:t>between the 3'-OH end and the 5' phosphate of the next nucleotide. This means that it cannot add nucleotides if a free 3'-OH group is not available.</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7170" name="Picture 2" descr="Replication of the bacterial chromosome proceeds bidirectionally from... |  Download Scientific Diagram">
            <a:extLst>
              <a:ext uri="{FF2B5EF4-FFF2-40B4-BE49-F238E27FC236}">
                <a16:creationId xmlns:a16="http://schemas.microsoft.com/office/drawing/2014/main" xmlns="" id="{EE84BA38-1E49-B091-BDEC-1254C443D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36" y="2943911"/>
            <a:ext cx="10492032"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0615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1064</TotalTime>
  <Words>2432</Words>
  <Application>Microsoft Office PowerPoint</Application>
  <PresentationFormat>Widescreen</PresentationFormat>
  <Paragraphs>96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Tw Cen MT</vt:lpstr>
      <vt:lpstr>Droplet</vt:lpstr>
      <vt:lpstr>Microbial genetics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Microbial genetics</dc:title>
  <dc:creator>user</dc:creator>
  <cp:lastModifiedBy>Maher</cp:lastModifiedBy>
  <cp:revision>27</cp:revision>
  <dcterms:created xsi:type="dcterms:W3CDTF">2022-10-06T19:49:21Z</dcterms:created>
  <dcterms:modified xsi:type="dcterms:W3CDTF">2026-01-31T18:25:36Z</dcterms:modified>
</cp:coreProperties>
</file>