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06" r:id="rId2"/>
    <p:sldId id="300" r:id="rId3"/>
    <p:sldId id="301" r:id="rId4"/>
    <p:sldId id="302" r:id="rId5"/>
    <p:sldId id="303" r:id="rId6"/>
    <p:sldId id="304" r:id="rId7"/>
    <p:sldId id="307" r:id="rId8"/>
    <p:sldId id="308" r:id="rId9"/>
    <p:sldId id="309" r:id="rId10"/>
    <p:sldId id="310" r:id="rId11"/>
    <p:sldId id="311" r:id="rId12"/>
    <p:sldId id="312" r:id="rId13"/>
    <p:sldId id="314" r:id="rId14"/>
    <p:sldId id="315" r:id="rId15"/>
    <p:sldId id="316" r:id="rId16"/>
    <p:sldId id="317" r:id="rId17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0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903292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1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95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1"/>
          <a:lstStyle>
            <a:lvl1pPr algn="l">
              <a:defRPr sz="1300"/>
            </a:lvl1pPr>
          </a:lstStyle>
          <a:p>
            <a:fld id="{21EAA5D5-49F1-4D6D-BC60-103C6D0AC828}" type="datetime3">
              <a:rPr lang="en-US" smtClean="0"/>
              <a:t>4 December 2025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903292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1" anchor="b"/>
          <a:lstStyle>
            <a:lvl1pPr algn="r">
              <a:defRPr sz="1300"/>
            </a:lvl1pPr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95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1" anchor="b"/>
          <a:lstStyle>
            <a:lvl1pPr algn="l">
              <a:defRPr sz="1300"/>
            </a:lvl1pPr>
          </a:lstStyle>
          <a:p>
            <a:fld id="{178434DD-5DC8-40E3-87B4-8EBB84F133E1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540343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B97AF303-8C95-46A8-B759-501144D080FA}" type="datetime3">
              <a:rPr lang="en-US" smtClean="0"/>
              <a:t>4 December 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B91EE9D4-F88C-41D9-B142-58B321413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96330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mov cx, 5</a:t>
            </a:r>
          </a:p>
          <a:p>
            <a:r>
              <a:rPr lang="pt-BR" dirty="0" smtClean="0"/>
              <a:t>sum:       </a:t>
            </a:r>
          </a:p>
          <a:p>
            <a:r>
              <a:rPr lang="pt-BR" dirty="0" smtClean="0"/>
              <a:t>    add al,a1[si] </a:t>
            </a:r>
          </a:p>
          <a:p>
            <a:r>
              <a:rPr lang="pt-BR" dirty="0" smtClean="0"/>
              <a:t>    inc si</a:t>
            </a:r>
          </a:p>
          <a:p>
            <a:r>
              <a:rPr lang="pt-BR" dirty="0" smtClean="0"/>
              <a:t>    loop sum</a:t>
            </a:r>
          </a:p>
          <a:p>
            <a:r>
              <a:rPr lang="pt-BR" dirty="0" smtClean="0"/>
              <a:t>    mov bl,5</a:t>
            </a:r>
          </a:p>
          <a:p>
            <a:r>
              <a:rPr lang="pt-BR" dirty="0" smtClean="0"/>
              <a:t>    div bl</a:t>
            </a:r>
          </a:p>
          <a:p>
            <a:r>
              <a:rPr lang="pt-BR" dirty="0" smtClean="0"/>
              <a:t>    </a:t>
            </a:r>
          </a:p>
          <a:p>
            <a:r>
              <a:rPr lang="pt-BR" dirty="0" smtClean="0"/>
              <a:t>ret</a:t>
            </a:r>
          </a:p>
          <a:p>
            <a:r>
              <a:rPr lang="pt-BR" dirty="0" smtClean="0"/>
              <a:t>a1 db 80H, 90H, 85H, 90H, 80H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668E493-86C1-4104-A8C4-D9CB1D62FF4D}" type="datetime3">
              <a:rPr lang="en-US" smtClean="0"/>
              <a:t>4 December 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CDFF7F-418D-449F-969C-87ADF31AEB5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29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7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01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96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88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83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37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5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82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4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6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59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42FBA-9075-47A2-9130-63827A4EEBA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BA4FF-6C3E-4A4B-9F7B-837EDD88E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1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9030" y="1647019"/>
            <a:ext cx="9144000" cy="23876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Computer Organization 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400" b="1" dirty="0" smtClean="0">
                <a:solidFill>
                  <a:srgbClr val="C00000"/>
                </a:solidFill>
              </a:rPr>
              <a:t>Arithmetic </a:t>
            </a:r>
            <a:r>
              <a:rPr lang="en-US" sz="4400" b="1" dirty="0">
                <a:solidFill>
                  <a:srgbClr val="C00000"/>
                </a:solidFill>
              </a:rPr>
              <a:t>and logic Instructions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Second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Group Instructions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968821" y="4321370"/>
            <a:ext cx="10164417" cy="9197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IQ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أعداد: م.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ar-IQ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د. سمر أميل يوسف </a:t>
            </a:r>
          </a:p>
          <a:p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2026-202</a:t>
            </a:r>
            <a:r>
              <a:rPr lang="en-US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5</a:t>
            </a:r>
            <a:endParaRPr lang="en-US" sz="32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973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642" y="571500"/>
            <a:ext cx="11377534" cy="6670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000" b="1" dirty="0" smtClean="0">
                <a:solidFill>
                  <a:schemeClr val="accent2">
                    <a:lumMod val="50000"/>
                  </a:schemeClr>
                </a:solidFill>
              </a:rPr>
              <a:t>Q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Write a program in assembly language </a:t>
            </a:r>
            <a:r>
              <a:rPr lang="en-US" sz="3000" b="1" dirty="0" smtClean="0">
                <a:solidFill>
                  <a:schemeClr val="accent2">
                    <a:lumMod val="50000"/>
                  </a:schemeClr>
                </a:solidFill>
              </a:rPr>
              <a:t>to compute  </a:t>
            </a:r>
            <a:r>
              <a:rPr lang="en-US" sz="3000" b="1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n-US" sz="3000" b="1" dirty="0" smtClean="0">
                <a:solidFill>
                  <a:schemeClr val="accent2">
                    <a:lumMod val="50000"/>
                  </a:schemeClr>
                </a:solidFill>
              </a:rPr>
              <a:t>=(FD/9)*(FA-32)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47850" y="1418654"/>
            <a:ext cx="3209925" cy="4577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MOV  AX,0FDH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MOV  Bl,09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DIV  </a:t>
            </a:r>
            <a:r>
              <a:rPr lang="en-US" dirty="0" err="1" smtClean="0"/>
              <a:t>Bl</a:t>
            </a: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MOV  Bl,0FAH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MOV  Cl, 32H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SUB  </a:t>
            </a:r>
            <a:r>
              <a:rPr lang="en-US" dirty="0" err="1" smtClean="0"/>
              <a:t>Bl,Cl</a:t>
            </a: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MUL  </a:t>
            </a:r>
            <a:r>
              <a:rPr lang="en-US" dirty="0" err="1" smtClean="0"/>
              <a:t>Bl</a:t>
            </a: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RET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1364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Q: Write a program in assembly language to compute 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[2518]=(8+5)/(FA*32)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1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5790"/>
            <a:ext cx="12192000" cy="6220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</a:rPr>
              <a:t>Q: Write a program in assembly language to compute 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the average of 5 degrees 80,88,90,80,88 ?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1021" y="1667309"/>
            <a:ext cx="5233129" cy="4161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ADD  AX,80</a:t>
            </a:r>
          </a:p>
          <a:p>
            <a:pPr marL="0" indent="0">
              <a:buNone/>
            </a:pPr>
            <a:r>
              <a:rPr lang="en-US" dirty="0"/>
              <a:t>ADD  AX,88</a:t>
            </a:r>
          </a:p>
          <a:p>
            <a:pPr marL="0" indent="0">
              <a:buNone/>
            </a:pPr>
            <a:r>
              <a:rPr lang="en-US" dirty="0"/>
              <a:t>ADD  AX,90</a:t>
            </a:r>
          </a:p>
          <a:p>
            <a:pPr marL="0" indent="0">
              <a:buNone/>
            </a:pPr>
            <a:r>
              <a:rPr lang="en-US" dirty="0"/>
              <a:t>ADD  AX,80</a:t>
            </a:r>
          </a:p>
          <a:p>
            <a:pPr marL="0" indent="0">
              <a:buNone/>
            </a:pPr>
            <a:r>
              <a:rPr lang="en-US" dirty="0"/>
              <a:t>ADD  AX,88</a:t>
            </a:r>
          </a:p>
          <a:p>
            <a:pPr marL="0" indent="0">
              <a:buNone/>
            </a:pPr>
            <a:r>
              <a:rPr lang="en-US" dirty="0"/>
              <a:t>MOV  BX,05</a:t>
            </a:r>
          </a:p>
          <a:p>
            <a:pPr marL="0" indent="0">
              <a:buNone/>
            </a:pPr>
            <a:r>
              <a:rPr lang="en-US" dirty="0"/>
              <a:t>DIV  BX</a:t>
            </a:r>
          </a:p>
          <a:p>
            <a:pPr marL="0" indent="0">
              <a:buNone/>
            </a:pPr>
            <a:r>
              <a:rPr lang="en-US" dirty="0"/>
              <a:t>RET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62148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73" t="15420" r="16139" b="47084"/>
          <a:stretch/>
        </p:blipFill>
        <p:spPr bwMode="auto">
          <a:xfrm>
            <a:off x="499284" y="2089640"/>
            <a:ext cx="11258805" cy="3240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23210" y="155262"/>
            <a:ext cx="10515600" cy="114888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+mn-lt"/>
              </a:rPr>
              <a:t>Third Group Instructions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1161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3" t="15073" r="21250" b="23188"/>
          <a:stretch/>
        </p:blipFill>
        <p:spPr bwMode="auto">
          <a:xfrm>
            <a:off x="1161908" y="1524323"/>
            <a:ext cx="9382539" cy="476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23210" y="155262"/>
            <a:ext cx="10515600" cy="1148882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+mn-lt"/>
              </a:rPr>
              <a:t>Third Group Instructions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3014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mov</a:t>
            </a:r>
            <a:r>
              <a:rPr lang="en-US" dirty="0"/>
              <a:t> ax, 0FFFFH</a:t>
            </a:r>
          </a:p>
          <a:p>
            <a:pPr marL="0" indent="0">
              <a:buNone/>
            </a:pPr>
            <a:r>
              <a:rPr lang="en-US" dirty="0" err="1"/>
              <a:t>neg</a:t>
            </a:r>
            <a:r>
              <a:rPr lang="en-US" dirty="0"/>
              <a:t> ax    </a:t>
            </a:r>
          </a:p>
          <a:p>
            <a:pPr marL="0" indent="0">
              <a:buNone/>
            </a:pPr>
            <a:r>
              <a:rPr lang="en-US" dirty="0"/>
              <a:t>ret</a:t>
            </a:r>
          </a:p>
        </p:txBody>
      </p:sp>
    </p:spTree>
    <p:extLst>
      <p:ext uri="{BB962C8B-B14F-4D97-AF65-F5344CB8AC3E}">
        <p14:creationId xmlns:p14="http://schemas.microsoft.com/office/powerpoint/2010/main" val="3501773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mov</a:t>
            </a:r>
            <a:r>
              <a:rPr lang="en-US" dirty="0"/>
              <a:t> ax, 0FFFFH</a:t>
            </a:r>
          </a:p>
          <a:p>
            <a:pPr marL="0" indent="0">
              <a:buNone/>
            </a:pPr>
            <a:r>
              <a:rPr lang="en-US" dirty="0"/>
              <a:t>NOT ax    </a:t>
            </a:r>
          </a:p>
          <a:p>
            <a:pPr marL="0" indent="0">
              <a:buNone/>
            </a:pPr>
            <a:r>
              <a:rPr lang="en-US" dirty="0"/>
              <a:t>ret</a:t>
            </a:r>
          </a:p>
        </p:txBody>
      </p:sp>
    </p:spTree>
    <p:extLst>
      <p:ext uri="{BB962C8B-B14F-4D97-AF65-F5344CB8AC3E}">
        <p14:creationId xmlns:p14="http://schemas.microsoft.com/office/powerpoint/2010/main" val="1468450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95" y="1304144"/>
            <a:ext cx="11452485" cy="5291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MUL</a:t>
            </a:r>
            <a:r>
              <a:rPr lang="en-US" sz="3200" dirty="0">
                <a:solidFill>
                  <a:srgbClr val="0070C0"/>
                </a:solidFill>
              </a:rPr>
              <a:t>, </a:t>
            </a:r>
            <a:r>
              <a:rPr lang="en-US" sz="3200" b="1" dirty="0">
                <a:solidFill>
                  <a:srgbClr val="0070C0"/>
                </a:solidFill>
              </a:rPr>
              <a:t>DIV</a:t>
            </a:r>
            <a:r>
              <a:rPr lang="ar-ER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</a:rPr>
              <a:t>   </a:t>
            </a:r>
            <a:r>
              <a:rPr lang="en-US" sz="3200" b="1" dirty="0" smtClean="0"/>
              <a:t>REG</a:t>
            </a:r>
            <a:endParaRPr lang="en-US" sz="3200" b="1" dirty="0"/>
          </a:p>
          <a:p>
            <a:pPr marL="0" indent="0" algn="ctr">
              <a:buNone/>
            </a:pPr>
            <a:r>
              <a:rPr lang="ar-ER" sz="3200" b="1" dirty="0" smtClean="0"/>
              <a:t>      </a:t>
            </a:r>
            <a:r>
              <a:rPr lang="en-US" sz="3200" b="1" dirty="0" smtClean="0"/>
              <a:t>                       Memory </a:t>
            </a:r>
            <a:endParaRPr lang="en-US" sz="3200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sz="1100" b="1" dirty="0" smtClean="0"/>
          </a:p>
          <a:p>
            <a:pPr marL="0" indent="0">
              <a:buNone/>
            </a:pPr>
            <a:r>
              <a:rPr lang="en-US" b="1" dirty="0" smtClean="0"/>
              <a:t>MUL </a:t>
            </a:r>
            <a:r>
              <a:rPr lang="en-US" dirty="0" smtClean="0"/>
              <a:t>instructions </a:t>
            </a:r>
            <a:r>
              <a:rPr lang="en-US" dirty="0"/>
              <a:t>affect these flags only</a:t>
            </a:r>
            <a:r>
              <a:rPr lang="en-US" dirty="0" smtClean="0"/>
              <a:t>: </a:t>
            </a:r>
            <a:r>
              <a:rPr lang="en-US" b="1" dirty="0" smtClean="0"/>
              <a:t>CF</a:t>
            </a:r>
            <a:r>
              <a:rPr lang="en-US" dirty="0"/>
              <a:t>, </a:t>
            </a:r>
            <a:r>
              <a:rPr lang="en-US" b="1" dirty="0"/>
              <a:t>OF</a:t>
            </a:r>
          </a:p>
          <a:p>
            <a:pPr marL="0" indent="0">
              <a:buNone/>
            </a:pPr>
            <a:r>
              <a:rPr lang="en-US" dirty="0"/>
              <a:t>When result is over operand size these flags are set to </a:t>
            </a:r>
            <a:r>
              <a:rPr lang="en-US" b="1" dirty="0"/>
              <a:t>1</a:t>
            </a:r>
            <a:r>
              <a:rPr lang="en-US" dirty="0"/>
              <a:t>, </a:t>
            </a:r>
            <a:r>
              <a:rPr lang="en-US" dirty="0" smtClean="0"/>
              <a:t>when</a:t>
            </a:r>
            <a:r>
              <a:rPr lang="ar-IQ" dirty="0" smtClean="0"/>
              <a:t> </a:t>
            </a:r>
            <a:r>
              <a:rPr lang="en-US" dirty="0" smtClean="0"/>
              <a:t>result </a:t>
            </a:r>
            <a:r>
              <a:rPr lang="en-US" dirty="0"/>
              <a:t>fits in operand size these flags are set to </a:t>
            </a:r>
            <a:r>
              <a:rPr lang="en-US" b="1" dirty="0"/>
              <a:t>0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b="1" dirty="0"/>
              <a:t>DIV </a:t>
            </a:r>
            <a:r>
              <a:rPr lang="en-US" dirty="0" smtClean="0"/>
              <a:t>flags </a:t>
            </a:r>
            <a:r>
              <a:rPr lang="en-US" dirty="0"/>
              <a:t>are undefined.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3210" y="155262"/>
            <a:ext cx="10515600" cy="1148882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Second </a:t>
            </a:r>
            <a:r>
              <a:rPr lang="en-US" b="1" dirty="0" smtClean="0">
                <a:solidFill>
                  <a:srgbClr val="C00000"/>
                </a:solidFill>
                <a:latin typeface="+mn-lt"/>
              </a:rPr>
              <a:t>Group Instructions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221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MUL instruction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233" y="1409075"/>
            <a:ext cx="11377534" cy="53065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 smtClean="0"/>
          </a:p>
          <a:p>
            <a:pPr marL="0" indent="0" algn="ctr">
              <a:buNone/>
            </a:pPr>
            <a:r>
              <a:rPr lang="en-US" sz="3600" dirty="0" smtClean="0"/>
              <a:t>when </a:t>
            </a:r>
            <a:r>
              <a:rPr lang="en-US" sz="3600" b="1" dirty="0" smtClean="0">
                <a:solidFill>
                  <a:srgbClr val="C00000"/>
                </a:solidFill>
              </a:rPr>
              <a:t>operand</a:t>
            </a:r>
            <a:r>
              <a:rPr lang="en-US" sz="3600" dirty="0" smtClean="0"/>
              <a:t> is a </a:t>
            </a:r>
            <a:r>
              <a:rPr lang="en-US" sz="3600" b="1" dirty="0" smtClean="0"/>
              <a:t>byte</a:t>
            </a:r>
            <a:r>
              <a:rPr lang="en-US" sz="3600" dirty="0" smtClean="0"/>
              <a:t>:</a:t>
            </a:r>
          </a:p>
          <a:p>
            <a:pPr marL="0" indent="0" algn="ctr">
              <a:buNone/>
            </a:pPr>
            <a:r>
              <a:rPr lang="en-US" sz="3600" dirty="0" smtClean="0"/>
              <a:t>AX </a:t>
            </a:r>
            <a:r>
              <a:rPr lang="en-US" sz="3600" dirty="0"/>
              <a:t>= AL * </a:t>
            </a:r>
            <a:r>
              <a:rPr lang="en-US" sz="3600" b="1" dirty="0">
                <a:solidFill>
                  <a:srgbClr val="C00000"/>
                </a:solidFill>
              </a:rPr>
              <a:t>operand</a:t>
            </a:r>
            <a:r>
              <a:rPr lang="en-US" sz="3600" dirty="0"/>
              <a:t>.</a:t>
            </a:r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when </a:t>
            </a:r>
            <a:r>
              <a:rPr lang="en-US" sz="3600" b="1" dirty="0">
                <a:solidFill>
                  <a:srgbClr val="C00000"/>
                </a:solidFill>
              </a:rPr>
              <a:t>operand</a:t>
            </a:r>
            <a:r>
              <a:rPr lang="en-US" sz="3600" dirty="0"/>
              <a:t> is a </a:t>
            </a:r>
            <a:r>
              <a:rPr lang="en-US" sz="3600" b="1" dirty="0"/>
              <a:t>word</a:t>
            </a:r>
            <a:r>
              <a:rPr lang="en-US" sz="3600" dirty="0"/>
              <a:t>:</a:t>
            </a:r>
          </a:p>
          <a:p>
            <a:pPr marL="0" indent="0" algn="ctr">
              <a:buNone/>
            </a:pPr>
            <a:r>
              <a:rPr lang="en-US" sz="3600" dirty="0"/>
              <a:t>(DX AX) = AX * </a:t>
            </a:r>
            <a:r>
              <a:rPr lang="en-US" sz="3600" b="1" dirty="0">
                <a:solidFill>
                  <a:srgbClr val="C00000"/>
                </a:solidFill>
              </a:rPr>
              <a:t>operand</a:t>
            </a:r>
            <a:r>
              <a:rPr lang="en-US" sz="3600" dirty="0"/>
              <a:t>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10514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233" y="1409075"/>
            <a:ext cx="11377534" cy="48118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Q:Write a program in assembly language to compute Z=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5*3 put the result in cx?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MOV </a:t>
            </a:r>
            <a:r>
              <a:rPr lang="da-DK" dirty="0"/>
              <a:t>AL, 5</a:t>
            </a:r>
          </a:p>
          <a:p>
            <a:pPr marL="0" indent="0">
              <a:buNone/>
            </a:pPr>
            <a:r>
              <a:rPr lang="da-DK" dirty="0"/>
              <a:t>MOV Bl, 3</a:t>
            </a:r>
          </a:p>
          <a:p>
            <a:pPr marL="0" indent="0">
              <a:buNone/>
            </a:pPr>
            <a:r>
              <a:rPr lang="da-DK" dirty="0"/>
              <a:t>MUL Bl   </a:t>
            </a:r>
          </a:p>
          <a:p>
            <a:pPr marL="0" indent="0">
              <a:buNone/>
            </a:pPr>
            <a:r>
              <a:rPr lang="da-DK" dirty="0"/>
              <a:t>mov cx,ax</a:t>
            </a:r>
          </a:p>
          <a:p>
            <a:pPr marL="0" indent="0">
              <a:buNone/>
            </a:pPr>
            <a:r>
              <a:rPr lang="da-DK" dirty="0"/>
              <a:t>RET</a:t>
            </a:r>
            <a:endParaRPr lang="en-US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MUL instruction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717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233" y="1618938"/>
            <a:ext cx="11377534" cy="5096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Q:Write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a program in assembly language to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compute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Z=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4444H *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2222H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MOV </a:t>
            </a:r>
            <a:r>
              <a:rPr lang="en-US" dirty="0"/>
              <a:t>AX, 4444H</a:t>
            </a:r>
          </a:p>
          <a:p>
            <a:pPr marL="0" indent="0">
              <a:buNone/>
            </a:pPr>
            <a:r>
              <a:rPr lang="en-US" dirty="0"/>
              <a:t>MOV CX, 2222H</a:t>
            </a:r>
          </a:p>
          <a:p>
            <a:pPr marL="0" indent="0">
              <a:buNone/>
            </a:pPr>
            <a:r>
              <a:rPr lang="en-US" dirty="0"/>
              <a:t>MUL CX </a:t>
            </a:r>
            <a:r>
              <a:rPr lang="en-US" dirty="0" smtClean="0"/>
              <a:t>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RET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MUL instruction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817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259" y="1260088"/>
            <a:ext cx="9889273" cy="5284865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Q:Write a program in assembly language to compute Z=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x*y , save the value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in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memory location [0000]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ar-ER" dirty="0" smtClean="0"/>
          </a:p>
          <a:p>
            <a:pPr marL="0" indent="0">
              <a:buNone/>
            </a:pPr>
            <a:r>
              <a:rPr lang="en-US" dirty="0" smtClean="0"/>
              <a:t>MOV </a:t>
            </a:r>
            <a:r>
              <a:rPr lang="en-US" dirty="0"/>
              <a:t>AL, </a:t>
            </a:r>
            <a:r>
              <a:rPr lang="en-US" dirty="0" smtClean="0"/>
              <a:t>X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MOV BL, Y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MUL  BL</a:t>
            </a:r>
          </a:p>
          <a:p>
            <a:pPr marL="0" indent="0">
              <a:buNone/>
            </a:pPr>
            <a:r>
              <a:rPr lang="en-US" dirty="0" smtClean="0"/>
              <a:t>MOV </a:t>
            </a:r>
            <a:r>
              <a:rPr lang="en-US" dirty="0"/>
              <a:t>[0000] </a:t>
            </a:r>
            <a:r>
              <a:rPr lang="en-US" dirty="0" smtClean="0"/>
              <a:t>,X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RET</a:t>
            </a:r>
          </a:p>
          <a:p>
            <a:pPr marL="0" indent="0">
              <a:buNone/>
            </a:pPr>
            <a:r>
              <a:rPr lang="en-US" dirty="0" smtClean="0"/>
              <a:t>X DB 8</a:t>
            </a:r>
          </a:p>
          <a:p>
            <a:pPr marL="0" indent="0">
              <a:buNone/>
            </a:pPr>
            <a:r>
              <a:rPr lang="en-US" dirty="0" smtClean="0"/>
              <a:t>Y DB 2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697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MUL instruction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28406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95" y="1304144"/>
            <a:ext cx="11452485" cy="5291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 algn="ctr">
              <a:buNone/>
            </a:pPr>
            <a:endParaRPr lang="en-US" sz="44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400" b="1" dirty="0" smtClean="0">
                <a:solidFill>
                  <a:srgbClr val="0070C0"/>
                </a:solidFill>
              </a:rPr>
              <a:t>MUL</a:t>
            </a:r>
            <a:r>
              <a:rPr lang="en-US" sz="4400" dirty="0">
                <a:solidFill>
                  <a:srgbClr val="0070C0"/>
                </a:solidFill>
              </a:rPr>
              <a:t>, </a:t>
            </a:r>
            <a:r>
              <a:rPr lang="en-US" sz="4400" b="1" dirty="0" smtClean="0">
                <a:solidFill>
                  <a:srgbClr val="0070C0"/>
                </a:solidFill>
              </a:rPr>
              <a:t>DIV   </a:t>
            </a:r>
            <a:r>
              <a:rPr lang="en-US" sz="4400" b="1" dirty="0"/>
              <a:t>REG</a:t>
            </a:r>
          </a:p>
          <a:p>
            <a:pPr marL="0" indent="0" algn="ctr">
              <a:buNone/>
            </a:pPr>
            <a:r>
              <a:rPr lang="en-US" sz="4400" b="1" dirty="0"/>
              <a:t>       </a:t>
            </a:r>
            <a:r>
              <a:rPr lang="en-US" sz="4400" b="1" dirty="0" smtClean="0"/>
              <a:t>                     </a:t>
            </a:r>
            <a:r>
              <a:rPr lang="en-US" sz="4400" b="1" dirty="0"/>
              <a:t>Memory</a:t>
            </a:r>
          </a:p>
          <a:p>
            <a:pPr marL="0" indent="0" algn="ctr">
              <a:buNone/>
            </a:pPr>
            <a:r>
              <a:rPr lang="en-US" sz="4400" b="1" dirty="0" smtClean="0">
                <a:solidFill>
                  <a:srgbClr val="0070C0"/>
                </a:solidFill>
              </a:rPr>
              <a:t>  </a:t>
            </a:r>
            <a:endParaRPr lang="en-US" sz="44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ar-IQ" sz="4000" dirty="0" smtClean="0"/>
          </a:p>
          <a:p>
            <a:pPr marL="0" indent="0">
              <a:buNone/>
            </a:pPr>
            <a:endParaRPr lang="en-US" sz="1100" b="1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b="1" dirty="0" smtClean="0"/>
              <a:t>DIV </a:t>
            </a:r>
            <a:r>
              <a:rPr lang="en-US" dirty="0" smtClean="0"/>
              <a:t>flags </a:t>
            </a:r>
            <a:r>
              <a:rPr lang="en-US" dirty="0"/>
              <a:t>are undefined.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3210" y="155262"/>
            <a:ext cx="10515600" cy="1148882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Second </a:t>
            </a:r>
            <a:r>
              <a:rPr lang="en-US" b="1" dirty="0" smtClean="0">
                <a:solidFill>
                  <a:srgbClr val="C00000"/>
                </a:solidFill>
                <a:latin typeface="+mn-lt"/>
              </a:rPr>
              <a:t>Group Instructions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276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825" y="1443038"/>
            <a:ext cx="9955967" cy="43291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when </a:t>
            </a:r>
            <a:r>
              <a:rPr lang="en-US" sz="3600" b="1" dirty="0">
                <a:solidFill>
                  <a:srgbClr val="0070C0"/>
                </a:solidFill>
              </a:rPr>
              <a:t>operand</a:t>
            </a:r>
            <a:r>
              <a:rPr lang="en-US" sz="3600" dirty="0"/>
              <a:t> is a </a:t>
            </a:r>
            <a:r>
              <a:rPr lang="en-US" sz="3600" b="1" dirty="0"/>
              <a:t>byte</a:t>
            </a:r>
            <a:r>
              <a:rPr lang="en-US" sz="3600" dirty="0"/>
              <a:t>:</a:t>
            </a:r>
          </a:p>
          <a:p>
            <a:pPr marL="0" indent="0" algn="ctr">
              <a:buNone/>
            </a:pPr>
            <a:r>
              <a:rPr lang="en-US" sz="3600" dirty="0"/>
              <a:t>AL = AX / operand</a:t>
            </a:r>
          </a:p>
          <a:p>
            <a:pPr marL="0" indent="0" algn="ctr">
              <a:buNone/>
            </a:pPr>
            <a:r>
              <a:rPr lang="en-US" sz="3600" dirty="0"/>
              <a:t>AH = </a:t>
            </a:r>
            <a:r>
              <a:rPr lang="en-US" sz="3600" dirty="0" smtClean="0"/>
              <a:t>remainder.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when </a:t>
            </a:r>
            <a:r>
              <a:rPr lang="en-US" sz="3600" b="1" dirty="0">
                <a:solidFill>
                  <a:srgbClr val="0070C0"/>
                </a:solidFill>
              </a:rPr>
              <a:t>operand</a:t>
            </a:r>
            <a:r>
              <a:rPr lang="en-US" sz="3600" dirty="0"/>
              <a:t> is a </a:t>
            </a:r>
            <a:r>
              <a:rPr lang="en-US" sz="3600" b="1" dirty="0"/>
              <a:t>word</a:t>
            </a:r>
            <a:r>
              <a:rPr lang="en-US" sz="3600" dirty="0"/>
              <a:t>:</a:t>
            </a:r>
          </a:p>
          <a:p>
            <a:pPr marL="0" indent="0" algn="ctr">
              <a:buNone/>
            </a:pPr>
            <a:r>
              <a:rPr lang="en-US" sz="3600" dirty="0"/>
              <a:t>AX = (DX AX) / operand</a:t>
            </a:r>
          </a:p>
          <a:p>
            <a:pPr marL="0" indent="0" algn="ctr">
              <a:buNone/>
            </a:pPr>
            <a:r>
              <a:rPr lang="en-US" sz="3600" dirty="0"/>
              <a:t>DX = </a:t>
            </a:r>
            <a:r>
              <a:rPr lang="en-US" sz="3600" dirty="0" smtClean="0"/>
              <a:t>remainder.</a:t>
            </a:r>
            <a:endParaRPr lang="en-US" b="1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85825" y="3746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rgbClr val="0070C0"/>
                </a:solidFill>
                <a:latin typeface="+mn-lt"/>
              </a:rPr>
              <a:t>DIV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instruction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456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DIV instruction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151" y="1758066"/>
            <a:ext cx="11377534" cy="6670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Q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: Write a program in assembly language to compute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 Z=200 /4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02398" y="2673010"/>
            <a:ext cx="9437039" cy="339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MOV AX, 200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MOV BL, 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DIV BL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RET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1144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4888</TotalTime>
  <Words>413</Words>
  <Application>Microsoft Office PowerPoint</Application>
  <PresentationFormat>Widescreen</PresentationFormat>
  <Paragraphs>109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Computer Organization  Arithmetic and logic Instructions  Second  Group Instructions </vt:lpstr>
      <vt:lpstr>Second Group Instructions</vt:lpstr>
      <vt:lpstr>MUL instruction</vt:lpstr>
      <vt:lpstr>MUL instruction</vt:lpstr>
      <vt:lpstr>MUL instruction</vt:lpstr>
      <vt:lpstr>MUL instruction</vt:lpstr>
      <vt:lpstr>Second Group Instructions</vt:lpstr>
      <vt:lpstr>PowerPoint Presentation</vt:lpstr>
      <vt:lpstr>DIV instruction</vt:lpstr>
      <vt:lpstr>PowerPoint Presentation</vt:lpstr>
      <vt:lpstr>Q: Write a program in assembly language to compute  [2518]=(8+5)/(FA*32)</vt:lpstr>
      <vt:lpstr>PowerPoint Presentation</vt:lpstr>
      <vt:lpstr>Third Group Instructions</vt:lpstr>
      <vt:lpstr>Third Group Instructions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Emulator 8086</dc:title>
  <dc:creator>Hudaa</dc:creator>
  <cp:lastModifiedBy>Lenovo</cp:lastModifiedBy>
  <cp:revision>86</cp:revision>
  <cp:lastPrinted>2017-03-11T09:20:41Z</cp:lastPrinted>
  <dcterms:created xsi:type="dcterms:W3CDTF">2016-02-18T11:12:22Z</dcterms:created>
  <dcterms:modified xsi:type="dcterms:W3CDTF">2025-12-04T06:43:37Z</dcterms:modified>
</cp:coreProperties>
</file>