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354" r:id="rId2"/>
    <p:sldId id="338" r:id="rId3"/>
    <p:sldId id="351" r:id="rId4"/>
    <p:sldId id="353" r:id="rId5"/>
    <p:sldId id="324" r:id="rId6"/>
    <p:sldId id="323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6375" autoAdjust="0"/>
  </p:normalViewPr>
  <p:slideViewPr>
    <p:cSldViewPr snapToGrid="0">
      <p:cViewPr varScale="1">
        <p:scale>
          <a:sx n="57" d="100"/>
          <a:sy n="57" d="100"/>
        </p:scale>
        <p:origin x="924" y="4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70" d="100"/>
        <a:sy n="7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IQ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CBD0D717-9186-4DCF-9516-C73BDE246E0B}" type="datetime3">
              <a:rPr lang="en-US" smtClean="0"/>
              <a:t>28 October 2024</a:t>
            </a:fld>
            <a:endParaRPr lang="ar-IQ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IQ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F891A727-DCD1-40C5-8546-9E6AB33724B8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1394437204"/>
      </p:ext>
    </p:extLst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668E493-86C1-4104-A8C4-D9CB1D62FF4D}" type="datetime3">
              <a:rPr lang="en-US" smtClean="0"/>
              <a:t>28 October 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2CDFF7F-418D-449F-969C-87ADF31AEB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5116412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fld id="{2668E493-86C1-4104-A8C4-D9CB1D62FF4D}" type="datetime3">
              <a:rPr lang="en-US" smtClean="0"/>
              <a:t>28 October 2024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2CDFF7F-418D-449F-969C-87ADF31AEB55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077312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it-IT" dirty="0" smtClean="0"/>
              <a:t> mov cx, 2</a:t>
            </a:r>
          </a:p>
          <a:p>
            <a:r>
              <a:rPr lang="it-IT" dirty="0" smtClean="0"/>
              <a:t>sum:       </a:t>
            </a:r>
          </a:p>
          <a:p>
            <a:r>
              <a:rPr lang="it-IT" dirty="0" smtClean="0"/>
              <a:t>    mov al,a1[si]</a:t>
            </a:r>
          </a:p>
          <a:p>
            <a:r>
              <a:rPr lang="it-IT" dirty="0" smtClean="0"/>
              <a:t>    add al,a2[bx]</a:t>
            </a:r>
          </a:p>
          <a:p>
            <a:r>
              <a:rPr lang="it-IT" dirty="0" smtClean="0"/>
              <a:t>    mov a3[di], al</a:t>
            </a:r>
          </a:p>
          <a:p>
            <a:r>
              <a:rPr lang="it-IT" dirty="0" smtClean="0"/>
              <a:t>   </a:t>
            </a:r>
          </a:p>
          <a:p>
            <a:r>
              <a:rPr lang="it-IT" dirty="0" smtClean="0"/>
              <a:t>    inc si</a:t>
            </a:r>
          </a:p>
          <a:p>
            <a:r>
              <a:rPr lang="it-IT" dirty="0" smtClean="0"/>
              <a:t>    inc bx</a:t>
            </a:r>
          </a:p>
          <a:p>
            <a:r>
              <a:rPr lang="it-IT" dirty="0" smtClean="0"/>
              <a:t>    inc di</a:t>
            </a:r>
          </a:p>
          <a:p>
            <a:r>
              <a:rPr lang="it-IT" dirty="0" smtClean="0"/>
              <a:t>      loop sum </a:t>
            </a:r>
          </a:p>
          <a:p>
            <a:r>
              <a:rPr lang="it-IT" dirty="0" smtClean="0"/>
              <a:t>      </a:t>
            </a:r>
          </a:p>
          <a:p>
            <a:r>
              <a:rPr lang="it-IT" dirty="0" smtClean="0"/>
              <a:t>      mov al,a3[0]</a:t>
            </a:r>
          </a:p>
          <a:p>
            <a:r>
              <a:rPr lang="it-IT" dirty="0" smtClean="0"/>
              <a:t>      mov bl, a3[1]</a:t>
            </a:r>
          </a:p>
          <a:p>
            <a:r>
              <a:rPr lang="it-IT" dirty="0" smtClean="0"/>
              <a:t>ret</a:t>
            </a:r>
          </a:p>
          <a:p>
            <a:r>
              <a:rPr lang="it-IT" dirty="0" smtClean="0"/>
              <a:t>a1 db 1, 2 </a:t>
            </a:r>
          </a:p>
          <a:p>
            <a:r>
              <a:rPr lang="it-IT" dirty="0" smtClean="0"/>
              <a:t>a2 db 3, 5 </a:t>
            </a:r>
          </a:p>
          <a:p>
            <a:r>
              <a:rPr lang="it-IT" dirty="0" smtClean="0"/>
              <a:t>a3 db ?, ? 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fld id="{2668E493-86C1-4104-A8C4-D9CB1D62FF4D}" type="datetime3">
              <a:rPr lang="en-US" smtClean="0"/>
              <a:t>28 October 2024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2CDFF7F-418D-449F-969C-87ADF31AEB55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61740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40C859-8215-46CB-96BF-C7478C77A8A6}" type="datetimeFigureOut">
              <a:rPr lang="en-US" smtClean="0"/>
              <a:t>10/28/2024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5AE980-A25A-48C6-B73D-98AFA81799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90775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40C859-8215-46CB-96BF-C7478C77A8A6}" type="datetimeFigureOut">
              <a:rPr lang="en-US" smtClean="0"/>
              <a:t>10/28/2024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5AE980-A25A-48C6-B73D-98AFA81799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5750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40C859-8215-46CB-96BF-C7478C77A8A6}" type="datetimeFigureOut">
              <a:rPr lang="en-US" smtClean="0"/>
              <a:t>10/28/2024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5AE980-A25A-48C6-B73D-98AFA81799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59897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40C859-8215-46CB-96BF-C7478C77A8A6}" type="datetimeFigureOut">
              <a:rPr lang="en-US" smtClean="0"/>
              <a:t>10/28/2024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5AE980-A25A-48C6-B73D-98AFA81799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53799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40C859-8215-46CB-96BF-C7478C77A8A6}" type="datetimeFigureOut">
              <a:rPr lang="en-US" smtClean="0"/>
              <a:t>10/28/2024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5AE980-A25A-48C6-B73D-98AFA81799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06756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40C859-8215-46CB-96BF-C7478C77A8A6}" type="datetimeFigureOut">
              <a:rPr lang="en-US" smtClean="0"/>
              <a:t>10/28/2024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5AE980-A25A-48C6-B73D-98AFA81799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0115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40C859-8215-46CB-96BF-C7478C77A8A6}" type="datetimeFigureOut">
              <a:rPr lang="en-US" smtClean="0"/>
              <a:t>10/28/2024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5AE980-A25A-48C6-B73D-98AFA81799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25487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40C859-8215-46CB-96BF-C7478C77A8A6}" type="datetimeFigureOut">
              <a:rPr lang="en-US" smtClean="0"/>
              <a:t>10/28/2024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5AE980-A25A-48C6-B73D-98AFA81799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0634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40C859-8215-46CB-96BF-C7478C77A8A6}" type="datetimeFigureOut">
              <a:rPr lang="en-US" smtClean="0"/>
              <a:t>10/28/2024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5AE980-A25A-48C6-B73D-98AFA81799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23917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40C859-8215-46CB-96BF-C7478C77A8A6}" type="datetimeFigureOut">
              <a:rPr lang="en-US" smtClean="0"/>
              <a:t>10/28/2024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5AE980-A25A-48C6-B73D-98AFA81799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57590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40C859-8215-46CB-96BF-C7478C77A8A6}" type="datetimeFigureOut">
              <a:rPr lang="en-US" smtClean="0"/>
              <a:t>10/28/2024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5AE980-A25A-48C6-B73D-98AFA81799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73144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40C859-8215-46CB-96BF-C7478C77A8A6}" type="datetimeFigureOut">
              <a:rPr lang="en-US" smtClean="0"/>
              <a:t>10/28/2024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5AE980-A25A-48C6-B73D-98AFA81799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45187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624523"/>
            <a:ext cx="9144000" cy="2387600"/>
          </a:xfrm>
        </p:spPr>
        <p:txBody>
          <a:bodyPr/>
          <a:lstStyle/>
          <a:p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</a:rPr>
              <a:t>Computer Organization </a:t>
            </a:r>
            <a:endParaRPr lang="en-US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52880" y="3185478"/>
            <a:ext cx="9144000" cy="2280602"/>
          </a:xfrm>
        </p:spPr>
        <p:txBody>
          <a:bodyPr>
            <a:noAutofit/>
          </a:bodyPr>
          <a:lstStyle/>
          <a:p>
            <a:r>
              <a:rPr lang="en-US" sz="2800" b="1" dirty="0" smtClean="0">
                <a:solidFill>
                  <a:schemeClr val="accent1">
                    <a:lumMod val="75000"/>
                  </a:schemeClr>
                </a:solidFill>
              </a:rPr>
              <a:t>Second Class</a:t>
            </a:r>
          </a:p>
          <a:p>
            <a:r>
              <a:rPr lang="en-US" sz="2800" b="1" dirty="0" smtClean="0">
                <a:solidFill>
                  <a:schemeClr val="accent1">
                    <a:lumMod val="75000"/>
                  </a:schemeClr>
                </a:solidFill>
              </a:rPr>
              <a:t>Lab </a:t>
            </a:r>
            <a:r>
              <a:rPr lang="en-US" sz="2800" b="1" dirty="0" smtClean="0">
                <a:solidFill>
                  <a:schemeClr val="accent1">
                    <a:lumMod val="75000"/>
                  </a:schemeClr>
                </a:solidFill>
              </a:rPr>
              <a:t>6</a:t>
            </a:r>
            <a:endParaRPr lang="en-US" sz="2800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en-US" sz="28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Loop Instruction</a:t>
            </a:r>
            <a:endParaRPr lang="en-US" sz="2800" b="1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228328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Loop Instruction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1225" y="1690688"/>
            <a:ext cx="9666249" cy="4351338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Q: write program in assembly language to compute the value of </a:t>
            </a:r>
          </a:p>
          <a:p>
            <a:pPr marL="0" indent="0">
              <a:buNone/>
            </a:pPr>
            <a:r>
              <a:rPr lang="en-US" dirty="0" smtClean="0"/>
              <a:t>Z=</a:t>
            </a:r>
            <a:r>
              <a:rPr lang="en-US" dirty="0"/>
              <a:t> </a:t>
            </a:r>
            <a:r>
              <a:rPr lang="en-US" dirty="0" smtClean="0"/>
              <a:t>9+8+7+…+1    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         </a:t>
            </a:r>
            <a:r>
              <a:rPr lang="en-US" dirty="0" err="1" smtClean="0"/>
              <a:t>Mov</a:t>
            </a:r>
            <a:r>
              <a:rPr lang="en-US" dirty="0" smtClean="0"/>
              <a:t>  cl,9</a:t>
            </a:r>
          </a:p>
          <a:p>
            <a:pPr marL="0" indent="0">
              <a:buNone/>
            </a:pPr>
            <a:r>
              <a:rPr lang="en-US" dirty="0" smtClean="0"/>
              <a:t>Top: add </a:t>
            </a:r>
            <a:r>
              <a:rPr lang="en-US" dirty="0" err="1" smtClean="0"/>
              <a:t>dl,cl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         Loop Top</a:t>
            </a:r>
          </a:p>
          <a:p>
            <a:pPr marL="0" indent="0">
              <a:buNone/>
            </a:pPr>
            <a:r>
              <a:rPr lang="en-US" dirty="0" smtClean="0"/>
              <a:t>          ret</a:t>
            </a:r>
          </a:p>
        </p:txBody>
      </p:sp>
    </p:spTree>
    <p:extLst>
      <p:ext uri="{BB962C8B-B14F-4D97-AF65-F5344CB8AC3E}">
        <p14:creationId xmlns:p14="http://schemas.microsoft.com/office/powerpoint/2010/main" val="28955636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82030" y="522026"/>
            <a:ext cx="9456234" cy="1217563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n-US" b="1" dirty="0">
                <a:solidFill>
                  <a:schemeClr val="accent2">
                    <a:lumMod val="50000"/>
                  </a:schemeClr>
                </a:solidFill>
              </a:rPr>
              <a:t>Q</a:t>
            </a:r>
            <a:r>
              <a:rPr lang="en-US" sz="2700" b="1" dirty="0">
                <a:solidFill>
                  <a:schemeClr val="accent2">
                    <a:lumMod val="50000"/>
                  </a:schemeClr>
                </a:solidFill>
              </a:rPr>
              <a:t>: Write a program in assembly language </a:t>
            </a:r>
            <a:r>
              <a:rPr lang="en-US" sz="2700" b="1" dirty="0" smtClean="0">
                <a:solidFill>
                  <a:schemeClr val="accent2">
                    <a:lumMod val="50000"/>
                  </a:schemeClr>
                </a:solidFill>
              </a:rPr>
              <a:t>to </a:t>
            </a:r>
            <a:r>
              <a:rPr lang="en-US" sz="2700" b="1" dirty="0">
                <a:solidFill>
                  <a:schemeClr val="accent2">
                    <a:lumMod val="50000"/>
                  </a:schemeClr>
                </a:solidFill>
              </a:rPr>
              <a:t>compute </a:t>
            </a:r>
            <a:endParaRPr lang="en-US" sz="2700" b="1" dirty="0" smtClean="0">
              <a:solidFill>
                <a:schemeClr val="accent2">
                  <a:lumMod val="50000"/>
                </a:schemeClr>
              </a:solidFill>
            </a:endParaRPr>
          </a:p>
          <a:p>
            <a:pPr marL="0" indent="0" algn="just">
              <a:buNone/>
            </a:pPr>
            <a:r>
              <a:rPr lang="en-US" sz="2700" b="1" dirty="0" smtClean="0">
                <a:solidFill>
                  <a:schemeClr val="accent2">
                    <a:lumMod val="50000"/>
                  </a:schemeClr>
                </a:solidFill>
              </a:rPr>
              <a:t> Y=2+4+6+8?                      </a:t>
            </a:r>
            <a:endParaRPr lang="en-US" sz="27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2424788" y="2048855"/>
            <a:ext cx="3175729" cy="41619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it-IT" dirty="0"/>
              <a:t>mov </a:t>
            </a:r>
            <a:r>
              <a:rPr lang="it-IT" dirty="0" smtClean="0"/>
              <a:t>cl, </a:t>
            </a:r>
            <a:r>
              <a:rPr lang="it-IT" dirty="0"/>
              <a:t>4</a:t>
            </a:r>
          </a:p>
          <a:p>
            <a:pPr marL="0" indent="0">
              <a:buNone/>
            </a:pPr>
            <a:r>
              <a:rPr lang="it-IT" dirty="0"/>
              <a:t>mov bl,2</a:t>
            </a:r>
          </a:p>
          <a:p>
            <a:pPr marL="0" indent="0">
              <a:buNone/>
            </a:pPr>
            <a:r>
              <a:rPr lang="it-IT" dirty="0"/>
              <a:t>sum:             </a:t>
            </a:r>
          </a:p>
          <a:p>
            <a:pPr marL="0" indent="0">
              <a:buNone/>
            </a:pPr>
            <a:r>
              <a:rPr lang="it-IT" dirty="0"/>
              <a:t>    add al,bl</a:t>
            </a:r>
          </a:p>
          <a:p>
            <a:pPr marL="0" indent="0">
              <a:buNone/>
            </a:pPr>
            <a:r>
              <a:rPr lang="it-IT" dirty="0"/>
              <a:t>    add bl,2    </a:t>
            </a:r>
          </a:p>
          <a:p>
            <a:pPr marL="0" indent="0">
              <a:buNone/>
            </a:pPr>
            <a:r>
              <a:rPr lang="it-IT" dirty="0"/>
              <a:t>    loop sum</a:t>
            </a:r>
          </a:p>
          <a:p>
            <a:pPr marL="0" indent="0">
              <a:buNone/>
            </a:pPr>
            <a:r>
              <a:rPr lang="it-IT" dirty="0"/>
              <a:t>    </a:t>
            </a:r>
            <a:r>
              <a:rPr lang="it-IT" dirty="0" smtClean="0"/>
              <a:t>ret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7773412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37786" y="455120"/>
            <a:ext cx="8965580" cy="1005689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n-US" sz="2700" b="1" dirty="0">
                <a:solidFill>
                  <a:schemeClr val="accent2">
                    <a:lumMod val="50000"/>
                  </a:schemeClr>
                </a:solidFill>
              </a:rPr>
              <a:t>Q: Write a program in assembly language </a:t>
            </a:r>
            <a:r>
              <a:rPr lang="en-US" sz="2700" b="1" dirty="0" smtClean="0">
                <a:solidFill>
                  <a:schemeClr val="accent2">
                    <a:lumMod val="50000"/>
                  </a:schemeClr>
                </a:solidFill>
              </a:rPr>
              <a:t>to </a:t>
            </a:r>
            <a:r>
              <a:rPr lang="en-US" sz="2700" b="1" dirty="0">
                <a:solidFill>
                  <a:schemeClr val="accent2">
                    <a:lumMod val="50000"/>
                  </a:schemeClr>
                </a:solidFill>
              </a:rPr>
              <a:t>compute </a:t>
            </a:r>
            <a:endParaRPr lang="en-US" sz="2700" b="1" dirty="0" smtClean="0">
              <a:solidFill>
                <a:schemeClr val="accent2">
                  <a:lumMod val="50000"/>
                </a:schemeClr>
              </a:solidFill>
            </a:endParaRPr>
          </a:p>
          <a:p>
            <a:pPr marL="0" indent="0" algn="just">
              <a:buNone/>
            </a:pPr>
            <a:r>
              <a:rPr lang="en-US" sz="2700" b="1" dirty="0" smtClean="0">
                <a:solidFill>
                  <a:schemeClr val="accent2">
                    <a:lumMod val="50000"/>
                  </a:schemeClr>
                </a:solidFill>
              </a:rPr>
              <a:t>      X=2+4+6+..+N?</a:t>
            </a:r>
            <a:endParaRPr lang="en-US" sz="27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113433" y="1714318"/>
            <a:ext cx="2204179" cy="41619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it-IT" dirty="0"/>
              <a:t>mov cL, </a:t>
            </a:r>
            <a:r>
              <a:rPr lang="it-IT" dirty="0" smtClean="0"/>
              <a:t>N</a:t>
            </a:r>
            <a:endParaRPr lang="it-IT" dirty="0"/>
          </a:p>
          <a:p>
            <a:pPr marL="0" indent="0">
              <a:buNone/>
            </a:pPr>
            <a:r>
              <a:rPr lang="it-IT" dirty="0"/>
              <a:t>mov bl,2</a:t>
            </a:r>
          </a:p>
          <a:p>
            <a:pPr marL="0" indent="0">
              <a:buNone/>
            </a:pPr>
            <a:r>
              <a:rPr lang="it-IT" dirty="0"/>
              <a:t>sum:             </a:t>
            </a:r>
          </a:p>
          <a:p>
            <a:pPr marL="0" indent="0">
              <a:buNone/>
            </a:pPr>
            <a:r>
              <a:rPr lang="it-IT" dirty="0"/>
              <a:t>    add al,bl</a:t>
            </a:r>
          </a:p>
          <a:p>
            <a:pPr marL="0" indent="0">
              <a:buNone/>
            </a:pPr>
            <a:r>
              <a:rPr lang="it-IT" dirty="0"/>
              <a:t>    add bl,2    </a:t>
            </a:r>
          </a:p>
          <a:p>
            <a:pPr marL="0" indent="0">
              <a:buNone/>
            </a:pPr>
            <a:r>
              <a:rPr lang="it-IT" dirty="0"/>
              <a:t>    loop sum</a:t>
            </a:r>
          </a:p>
          <a:p>
            <a:pPr marL="0" indent="0">
              <a:buNone/>
            </a:pPr>
            <a:r>
              <a:rPr lang="it-IT" dirty="0"/>
              <a:t>    </a:t>
            </a:r>
            <a:r>
              <a:rPr lang="it-IT" dirty="0" smtClean="0"/>
              <a:t>ret</a:t>
            </a:r>
          </a:p>
          <a:p>
            <a:pPr marL="0" indent="0">
              <a:buNone/>
            </a:pPr>
            <a:r>
              <a:rPr lang="it-IT" dirty="0" smtClean="0"/>
              <a:t>N </a:t>
            </a:r>
            <a:r>
              <a:rPr lang="it-IT" dirty="0"/>
              <a:t>DB 8</a:t>
            </a:r>
          </a:p>
        </p:txBody>
      </p:sp>
    </p:spTree>
    <p:extLst>
      <p:ext uri="{BB962C8B-B14F-4D97-AF65-F5344CB8AC3E}">
        <p14:creationId xmlns:p14="http://schemas.microsoft.com/office/powerpoint/2010/main" val="8176704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52081" y="617509"/>
            <a:ext cx="9842299" cy="1055173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n-US" sz="2700" b="1" dirty="0">
                <a:solidFill>
                  <a:schemeClr val="accent2">
                    <a:lumMod val="50000"/>
                  </a:schemeClr>
                </a:solidFill>
              </a:rPr>
              <a:t>Q: Write a program in assembly language to compute </a:t>
            </a:r>
            <a:r>
              <a:rPr lang="en-US" sz="2700" b="1" dirty="0" smtClean="0">
                <a:solidFill>
                  <a:schemeClr val="accent2">
                    <a:lumMod val="50000"/>
                  </a:schemeClr>
                </a:solidFill>
              </a:rPr>
              <a:t>the </a:t>
            </a:r>
            <a:r>
              <a:rPr lang="en-US" sz="2700" b="1" dirty="0">
                <a:solidFill>
                  <a:schemeClr val="accent2">
                    <a:lumMod val="50000"/>
                  </a:schemeClr>
                </a:solidFill>
              </a:rPr>
              <a:t>sum of array a1 elements</a:t>
            </a:r>
            <a:r>
              <a:rPr lang="en-US" sz="2700" b="1" dirty="0" smtClean="0">
                <a:solidFill>
                  <a:schemeClr val="accent2">
                    <a:lumMod val="50000"/>
                  </a:schemeClr>
                </a:solidFill>
              </a:rPr>
              <a:t>?    a1=[1,2,3,4,5]</a:t>
            </a:r>
            <a:endParaRPr lang="en-US" sz="27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1821876" y="1984916"/>
            <a:ext cx="6680929" cy="41619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it-IT" dirty="0"/>
              <a:t>mov cx, 5</a:t>
            </a:r>
          </a:p>
          <a:p>
            <a:pPr marL="0" indent="0">
              <a:buNone/>
            </a:pPr>
            <a:r>
              <a:rPr lang="it-IT" dirty="0"/>
              <a:t>sum:       </a:t>
            </a:r>
          </a:p>
          <a:p>
            <a:pPr marL="0" indent="0">
              <a:buNone/>
            </a:pPr>
            <a:r>
              <a:rPr lang="it-IT" dirty="0"/>
              <a:t>    add al,a1[si] </a:t>
            </a:r>
          </a:p>
          <a:p>
            <a:pPr marL="0" indent="0">
              <a:buNone/>
            </a:pPr>
            <a:r>
              <a:rPr lang="it-IT" dirty="0"/>
              <a:t>    inc si</a:t>
            </a:r>
          </a:p>
          <a:p>
            <a:pPr marL="0" indent="0">
              <a:buNone/>
            </a:pPr>
            <a:r>
              <a:rPr lang="it-IT" dirty="0"/>
              <a:t>    </a:t>
            </a:r>
            <a:r>
              <a:rPr lang="it-IT" dirty="0" smtClean="0"/>
              <a:t>loop </a:t>
            </a:r>
            <a:r>
              <a:rPr lang="it-IT" dirty="0"/>
              <a:t>sum</a:t>
            </a:r>
          </a:p>
          <a:p>
            <a:pPr marL="0" indent="0">
              <a:buNone/>
            </a:pPr>
            <a:r>
              <a:rPr lang="it-IT" dirty="0"/>
              <a:t>ret</a:t>
            </a:r>
          </a:p>
          <a:p>
            <a:pPr marL="0" indent="0">
              <a:buNone/>
            </a:pPr>
            <a:r>
              <a:rPr lang="it-IT" dirty="0"/>
              <a:t>a1 db 1, 2, 3, 4, 5</a:t>
            </a:r>
          </a:p>
        </p:txBody>
      </p:sp>
    </p:spTree>
    <p:extLst>
      <p:ext uri="{BB962C8B-B14F-4D97-AF65-F5344CB8AC3E}">
        <p14:creationId xmlns:p14="http://schemas.microsoft.com/office/powerpoint/2010/main" val="1051820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2819" y="670464"/>
            <a:ext cx="10091853" cy="979916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n-US" sz="2700" b="1" dirty="0">
                <a:solidFill>
                  <a:schemeClr val="accent2">
                    <a:lumMod val="50000"/>
                  </a:schemeClr>
                </a:solidFill>
              </a:rPr>
              <a:t>Q: Write a program in assembly language </a:t>
            </a:r>
            <a:r>
              <a:rPr lang="en-US" sz="2700" b="1" dirty="0" smtClean="0">
                <a:solidFill>
                  <a:schemeClr val="accent2">
                    <a:lumMod val="50000"/>
                  </a:schemeClr>
                </a:solidFill>
              </a:rPr>
              <a:t>to add </a:t>
            </a:r>
            <a:r>
              <a:rPr lang="en-US" sz="2700" b="1" dirty="0">
                <a:solidFill>
                  <a:schemeClr val="accent2">
                    <a:lumMod val="50000"/>
                  </a:schemeClr>
                </a:solidFill>
              </a:rPr>
              <a:t>array a1 </a:t>
            </a:r>
            <a:r>
              <a:rPr lang="en-US" sz="2700" b="1" dirty="0" smtClean="0">
                <a:solidFill>
                  <a:schemeClr val="accent2">
                    <a:lumMod val="50000"/>
                  </a:schemeClr>
                </a:solidFill>
              </a:rPr>
              <a:t>=[</a:t>
            </a:r>
            <a:r>
              <a:rPr lang="it-IT" sz="2700" dirty="0" smtClean="0">
                <a:solidFill>
                  <a:schemeClr val="accent2">
                    <a:lumMod val="50000"/>
                  </a:schemeClr>
                </a:solidFill>
              </a:rPr>
              <a:t>1</a:t>
            </a:r>
            <a:r>
              <a:rPr lang="it-IT" sz="2700" dirty="0">
                <a:solidFill>
                  <a:schemeClr val="accent2">
                    <a:lumMod val="50000"/>
                  </a:schemeClr>
                </a:solidFill>
              </a:rPr>
              <a:t>, 2, 5, </a:t>
            </a:r>
            <a:r>
              <a:rPr lang="it-IT" sz="2700" dirty="0" smtClean="0">
                <a:solidFill>
                  <a:schemeClr val="accent2">
                    <a:lumMod val="50000"/>
                  </a:schemeClr>
                </a:solidFill>
              </a:rPr>
              <a:t>6</a:t>
            </a:r>
            <a:r>
              <a:rPr lang="en-US" sz="2700" b="1" dirty="0" smtClean="0">
                <a:solidFill>
                  <a:schemeClr val="accent2">
                    <a:lumMod val="50000"/>
                  </a:schemeClr>
                </a:solidFill>
              </a:rPr>
              <a:t>] to array </a:t>
            </a:r>
            <a:r>
              <a:rPr lang="en-US" sz="2700" b="1" dirty="0">
                <a:solidFill>
                  <a:schemeClr val="accent2">
                    <a:lumMod val="50000"/>
                  </a:schemeClr>
                </a:solidFill>
              </a:rPr>
              <a:t>a2 </a:t>
            </a:r>
            <a:r>
              <a:rPr lang="en-US" sz="2700" b="1" dirty="0" smtClean="0">
                <a:solidFill>
                  <a:schemeClr val="accent2">
                    <a:lumMod val="50000"/>
                  </a:schemeClr>
                </a:solidFill>
              </a:rPr>
              <a:t>=[</a:t>
            </a:r>
            <a:r>
              <a:rPr lang="it-IT" sz="2700" dirty="0" smtClean="0">
                <a:solidFill>
                  <a:schemeClr val="accent2">
                    <a:lumMod val="50000"/>
                  </a:schemeClr>
                </a:solidFill>
              </a:rPr>
              <a:t>3</a:t>
            </a:r>
            <a:r>
              <a:rPr lang="it-IT" sz="2700" dirty="0">
                <a:solidFill>
                  <a:schemeClr val="accent2">
                    <a:lumMod val="50000"/>
                  </a:schemeClr>
                </a:solidFill>
              </a:rPr>
              <a:t>, 5, 6, </a:t>
            </a:r>
            <a:r>
              <a:rPr lang="it-IT" sz="2700" dirty="0" smtClean="0">
                <a:solidFill>
                  <a:schemeClr val="accent2">
                    <a:lumMod val="50000"/>
                  </a:schemeClr>
                </a:solidFill>
              </a:rPr>
              <a:t>1</a:t>
            </a:r>
            <a:r>
              <a:rPr lang="en-US" sz="2700" b="1" dirty="0" smtClean="0">
                <a:solidFill>
                  <a:schemeClr val="accent2">
                    <a:lumMod val="50000"/>
                  </a:schemeClr>
                </a:solidFill>
              </a:rPr>
              <a:t>] and put result in </a:t>
            </a:r>
            <a:r>
              <a:rPr lang="en-US" sz="2700" b="1" dirty="0">
                <a:solidFill>
                  <a:schemeClr val="accent2">
                    <a:lumMod val="50000"/>
                  </a:schemeClr>
                </a:solidFill>
              </a:rPr>
              <a:t>array a3 </a:t>
            </a:r>
            <a:r>
              <a:rPr lang="en-US" sz="2700" b="1" dirty="0" smtClean="0">
                <a:solidFill>
                  <a:schemeClr val="accent2">
                    <a:lumMod val="50000"/>
                  </a:schemeClr>
                </a:solidFill>
              </a:rPr>
              <a:t>=[</a:t>
            </a:r>
            <a:r>
              <a:rPr lang="it-IT" sz="2700" dirty="0" smtClean="0">
                <a:solidFill>
                  <a:schemeClr val="accent2">
                    <a:lumMod val="50000"/>
                  </a:schemeClr>
                </a:solidFill>
              </a:rPr>
              <a:t>?, </a:t>
            </a:r>
            <a:r>
              <a:rPr lang="it-IT" sz="2700" dirty="0">
                <a:solidFill>
                  <a:schemeClr val="accent2">
                    <a:lumMod val="50000"/>
                  </a:schemeClr>
                </a:solidFill>
              </a:rPr>
              <a:t>?, ?, </a:t>
            </a:r>
            <a:r>
              <a:rPr lang="it-IT" sz="2700" dirty="0" smtClean="0">
                <a:solidFill>
                  <a:schemeClr val="accent2">
                    <a:lumMod val="50000"/>
                  </a:schemeClr>
                </a:solidFill>
              </a:rPr>
              <a:t>?</a:t>
            </a:r>
            <a:r>
              <a:rPr lang="en-US" sz="2700" b="1" dirty="0">
                <a:solidFill>
                  <a:schemeClr val="accent2">
                    <a:lumMod val="50000"/>
                  </a:schemeClr>
                </a:solidFill>
              </a:rPr>
              <a:t>]</a:t>
            </a: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1839951" y="2051824"/>
            <a:ext cx="7148861" cy="451136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it-IT" sz="2400" dirty="0"/>
              <a:t>mov cx, 4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it-IT" sz="2400" dirty="0"/>
              <a:t>sum:      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it-IT" sz="2400" dirty="0"/>
              <a:t>    mov al,a1[si]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it-IT" sz="2400" dirty="0"/>
              <a:t>    add al,a2[si]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it-IT" sz="2400" dirty="0"/>
              <a:t>    mov a3[si], al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it-IT" sz="2400" dirty="0"/>
              <a:t>   </a:t>
            </a:r>
            <a:r>
              <a:rPr lang="it-IT" sz="2400" dirty="0" smtClean="0"/>
              <a:t>    </a:t>
            </a:r>
            <a:r>
              <a:rPr lang="it-IT" sz="2400" dirty="0"/>
              <a:t>inc si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it-IT" sz="2400" dirty="0" smtClean="0"/>
              <a:t>loop </a:t>
            </a:r>
            <a:r>
              <a:rPr lang="it-IT" sz="2400" dirty="0"/>
              <a:t>sum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it-IT" sz="2400" dirty="0"/>
              <a:t>ret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it-IT" sz="2400" dirty="0"/>
              <a:t>a1 db 1, 2, 5, 6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it-IT" sz="2400" dirty="0"/>
              <a:t>a2 db 3, 5, 6, 1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it-IT" sz="2400" dirty="0"/>
              <a:t>a3 db ?, ?, ?, ?</a:t>
            </a:r>
            <a:endParaRPr 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15176563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6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5662</TotalTime>
  <Words>315</Words>
  <Application>Microsoft Office PowerPoint</Application>
  <PresentationFormat>Widescreen</PresentationFormat>
  <Paragraphs>73</Paragraphs>
  <Slides>6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Computer Organization </vt:lpstr>
      <vt:lpstr>Loop Instruction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Hudaa</dc:creator>
  <cp:lastModifiedBy>Lenovo</cp:lastModifiedBy>
  <cp:revision>151</cp:revision>
  <cp:lastPrinted>2017-03-12T18:11:19Z</cp:lastPrinted>
  <dcterms:created xsi:type="dcterms:W3CDTF">2016-02-11T14:59:36Z</dcterms:created>
  <dcterms:modified xsi:type="dcterms:W3CDTF">2024-10-28T02:53:26Z</dcterms:modified>
</cp:coreProperties>
</file>