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6"/>
  </p:notesMasterIdLst>
  <p:sldIdLst>
    <p:sldId id="256" r:id="rId2"/>
    <p:sldId id="257" r:id="rId3"/>
    <p:sldId id="258" r:id="rId4"/>
    <p:sldId id="262" r:id="rId5"/>
    <p:sldId id="280" r:id="rId6"/>
    <p:sldId id="260" r:id="rId7"/>
    <p:sldId id="263" r:id="rId8"/>
    <p:sldId id="265" r:id="rId9"/>
    <p:sldId id="266" r:id="rId10"/>
    <p:sldId id="267" r:id="rId11"/>
    <p:sldId id="268" r:id="rId12"/>
    <p:sldId id="269" r:id="rId13"/>
    <p:sldId id="281" r:id="rId14"/>
    <p:sldId id="270" r:id="rId15"/>
    <p:sldId id="284" r:id="rId16"/>
    <p:sldId id="271" r:id="rId17"/>
    <p:sldId id="283"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3" d="100"/>
          <a:sy n="73" d="100"/>
        </p:scale>
        <p:origin x="-43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FF06CC1-DD54-4C13-BB48-599F9DC841A4}" type="datetimeFigureOut">
              <a:rPr lang="ar-IQ" smtClean="0"/>
              <a:t>01/05/1447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7701370-C97B-4526-B837-0B182C3C6FF3}" type="slidenum">
              <a:rPr lang="ar-IQ" smtClean="0"/>
              <a:t>‹#›</a:t>
            </a:fld>
            <a:endParaRPr lang="ar-IQ"/>
          </a:p>
        </p:txBody>
      </p:sp>
    </p:spTree>
    <p:extLst>
      <p:ext uri="{BB962C8B-B14F-4D97-AF65-F5344CB8AC3E}">
        <p14:creationId xmlns:p14="http://schemas.microsoft.com/office/powerpoint/2010/main" val="363249423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67701370-C97B-4526-B837-0B182C3C6FF3}" type="slidenum">
              <a:rPr lang="ar-IQ" smtClean="0"/>
              <a:t>3</a:t>
            </a:fld>
            <a:endParaRPr lang="ar-IQ"/>
          </a:p>
        </p:txBody>
      </p:sp>
    </p:spTree>
    <p:extLst>
      <p:ext uri="{BB962C8B-B14F-4D97-AF65-F5344CB8AC3E}">
        <p14:creationId xmlns:p14="http://schemas.microsoft.com/office/powerpoint/2010/main" val="1797916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4499AB12-6BFF-4982-8BC9-38DEBFE75B6A}" type="datetimeFigureOut">
              <a:rPr lang="ar-IQ" smtClean="0"/>
              <a:t>01/05/1447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811917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499AB12-6BFF-4982-8BC9-38DEBFE75B6A}" type="datetimeFigureOut">
              <a:rPr lang="ar-IQ" smtClean="0"/>
              <a:t>01/05/1447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191036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499AB12-6BFF-4982-8BC9-38DEBFE75B6A}" type="datetimeFigureOut">
              <a:rPr lang="ar-IQ" smtClean="0"/>
              <a:t>01/05/1447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302417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499AB12-6BFF-4982-8BC9-38DEBFE75B6A}" type="datetimeFigureOut">
              <a:rPr lang="ar-IQ" smtClean="0"/>
              <a:t>01/05/1447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2337679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9AB12-6BFF-4982-8BC9-38DEBFE75B6A}" type="datetimeFigureOut">
              <a:rPr lang="ar-IQ" smtClean="0"/>
              <a:t>01/05/1447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4043379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4499AB12-6BFF-4982-8BC9-38DEBFE75B6A}" type="datetimeFigureOut">
              <a:rPr lang="ar-IQ" smtClean="0"/>
              <a:t>01/05/1447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413965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4499AB12-6BFF-4982-8BC9-38DEBFE75B6A}" type="datetimeFigureOut">
              <a:rPr lang="ar-IQ" smtClean="0"/>
              <a:t>01/05/1447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3681399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4499AB12-6BFF-4982-8BC9-38DEBFE75B6A}" type="datetimeFigureOut">
              <a:rPr lang="ar-IQ" smtClean="0"/>
              <a:t>01/05/1447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1621626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AB12-6BFF-4982-8BC9-38DEBFE75B6A}" type="datetimeFigureOut">
              <a:rPr lang="ar-IQ" smtClean="0"/>
              <a:t>01/05/1447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370152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9AB12-6BFF-4982-8BC9-38DEBFE75B6A}" type="datetimeFigureOut">
              <a:rPr lang="ar-IQ" smtClean="0"/>
              <a:t>01/05/1447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3380007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9AB12-6BFF-4982-8BC9-38DEBFE75B6A}" type="datetimeFigureOut">
              <a:rPr lang="ar-IQ" smtClean="0"/>
              <a:t>01/05/1447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3B0FA84-0FDC-450B-A9E5-575BBCAA5999}" type="slidenum">
              <a:rPr lang="ar-IQ" smtClean="0"/>
              <a:t>‹#›</a:t>
            </a:fld>
            <a:endParaRPr lang="ar-IQ"/>
          </a:p>
        </p:txBody>
      </p:sp>
    </p:spTree>
    <p:extLst>
      <p:ext uri="{BB962C8B-B14F-4D97-AF65-F5344CB8AC3E}">
        <p14:creationId xmlns:p14="http://schemas.microsoft.com/office/powerpoint/2010/main" val="1453344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499AB12-6BFF-4982-8BC9-38DEBFE75B6A}" type="datetimeFigureOut">
              <a:rPr lang="ar-IQ" smtClean="0"/>
              <a:t>01/05/1447</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3B0FA84-0FDC-450B-A9E5-575BBCAA5999}" type="slidenum">
              <a:rPr lang="ar-IQ" smtClean="0"/>
              <a:t>‹#›</a:t>
            </a:fld>
            <a:endParaRPr lang="ar-IQ"/>
          </a:p>
        </p:txBody>
      </p:sp>
    </p:spTree>
    <p:extLst>
      <p:ext uri="{BB962C8B-B14F-4D97-AF65-F5344CB8AC3E}">
        <p14:creationId xmlns:p14="http://schemas.microsoft.com/office/powerpoint/2010/main" val="1661341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DE" b="1" dirty="0"/>
              <a:t>Immunoglobulines (Ig.) or Antibodies (Abs)</a:t>
            </a:r>
            <a:endParaRPr lang="ar-IQ" dirty="0"/>
          </a:p>
        </p:txBody>
      </p:sp>
      <p:sp>
        <p:nvSpPr>
          <p:cNvPr id="3" name="Subtitle 2"/>
          <p:cNvSpPr>
            <a:spLocks noGrp="1"/>
          </p:cNvSpPr>
          <p:nvPr>
            <p:ph type="subTitle" idx="1"/>
          </p:nvPr>
        </p:nvSpPr>
        <p:spPr/>
        <p:txBody>
          <a:bodyPr/>
          <a:lstStyle/>
          <a:p>
            <a:r>
              <a:rPr lang="en-US" dirty="0" smtClean="0"/>
              <a:t>By</a:t>
            </a:r>
          </a:p>
          <a:p>
            <a:r>
              <a:rPr lang="en-US" dirty="0" smtClean="0"/>
              <a:t>Dr. </a:t>
            </a:r>
            <a:r>
              <a:rPr lang="en-US" dirty="0" err="1" smtClean="0"/>
              <a:t>Rajaa</a:t>
            </a:r>
            <a:r>
              <a:rPr lang="en-US" dirty="0" smtClean="0"/>
              <a:t> </a:t>
            </a:r>
            <a:r>
              <a:rPr lang="en-US" dirty="0" err="1" smtClean="0"/>
              <a:t>Hendi</a:t>
            </a:r>
            <a:r>
              <a:rPr lang="en-US" dirty="0" smtClean="0"/>
              <a:t> </a:t>
            </a:r>
            <a:r>
              <a:rPr lang="en-US" dirty="0" err="1" smtClean="0"/>
              <a:t>Salih</a:t>
            </a:r>
            <a:endParaRPr lang="ar-IQ" dirty="0"/>
          </a:p>
        </p:txBody>
      </p:sp>
    </p:spTree>
    <p:extLst>
      <p:ext uri="{BB962C8B-B14F-4D97-AF65-F5344CB8AC3E}">
        <p14:creationId xmlns:p14="http://schemas.microsoft.com/office/powerpoint/2010/main" val="389859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US" b="1" dirty="0">
                <a:solidFill>
                  <a:srgbClr val="00AF50"/>
                </a:solidFill>
                <a:latin typeface="Times New Roman"/>
              </a:rPr>
              <a:t>C. Immunoglobulin Types </a:t>
            </a:r>
            <a:endParaRPr lang="en-US" dirty="0">
              <a:solidFill>
                <a:srgbClr val="00AF50"/>
              </a:solidFill>
              <a:latin typeface="Times New Roman"/>
            </a:endParaRPr>
          </a:p>
        </p:txBody>
      </p:sp>
      <p:sp>
        <p:nvSpPr>
          <p:cNvPr id="3" name="Content Placeholder 2"/>
          <p:cNvSpPr>
            <a:spLocks noGrp="1"/>
          </p:cNvSpPr>
          <p:nvPr>
            <p:ph idx="1"/>
          </p:nvPr>
        </p:nvSpPr>
        <p:spPr>
          <a:xfrm>
            <a:off x="457200" y="1196752"/>
            <a:ext cx="8229600" cy="4929411"/>
          </a:xfrm>
        </p:spPr>
        <p:txBody>
          <a:bodyPr>
            <a:normAutofit/>
          </a:bodyPr>
          <a:lstStyle/>
          <a:p>
            <a:pPr algn="l"/>
            <a:endParaRPr lang="ar-IQ" sz="1600" dirty="0">
              <a:solidFill>
                <a:srgbClr val="000000"/>
              </a:solidFill>
              <a:latin typeface="Times New Roman"/>
            </a:endParaRPr>
          </a:p>
          <a:p>
            <a:pPr marL="0" indent="0" algn="l">
              <a:buNone/>
            </a:pPr>
            <a:r>
              <a:rPr lang="en-US" dirty="0" err="1" smtClean="0">
                <a:solidFill>
                  <a:srgbClr val="000000"/>
                </a:solidFill>
                <a:latin typeface="Times New Roman"/>
              </a:rPr>
              <a:t>Immunoglobulins</a:t>
            </a:r>
            <a:r>
              <a:rPr lang="en-US" dirty="0" smtClean="0">
                <a:solidFill>
                  <a:srgbClr val="000000"/>
                </a:solidFill>
                <a:latin typeface="Times New Roman"/>
              </a:rPr>
              <a:t> </a:t>
            </a:r>
            <a:r>
              <a:rPr lang="en-US" dirty="0">
                <a:solidFill>
                  <a:srgbClr val="000000"/>
                </a:solidFill>
                <a:latin typeface="Times New Roman"/>
              </a:rPr>
              <a:t>can also be classified by the type of light chain that they have. Light chain types are based on differences in the amino acid sequence in the constant region of the light chain. </a:t>
            </a:r>
          </a:p>
          <a:p>
            <a:pPr algn="l"/>
            <a:r>
              <a:rPr lang="en-US" dirty="0">
                <a:solidFill>
                  <a:srgbClr val="000000"/>
                </a:solidFill>
                <a:latin typeface="Times New Roman"/>
              </a:rPr>
              <a:t>•**Kappa light chains </a:t>
            </a:r>
            <a:endParaRPr lang="ar-IQ" dirty="0">
              <a:solidFill>
                <a:srgbClr val="000000"/>
              </a:solidFill>
              <a:latin typeface="Times New Roman"/>
            </a:endParaRPr>
          </a:p>
          <a:p>
            <a:pPr algn="l"/>
            <a:r>
              <a:rPr lang="en-US" dirty="0">
                <a:solidFill>
                  <a:srgbClr val="000000"/>
                </a:solidFill>
                <a:latin typeface="Times New Roman"/>
              </a:rPr>
              <a:t>• **Lambda light chains </a:t>
            </a:r>
          </a:p>
          <a:p>
            <a:pPr marL="0" indent="0" algn="l">
              <a:buNone/>
            </a:pPr>
            <a:endParaRPr lang="ar-IQ" dirty="0"/>
          </a:p>
        </p:txBody>
      </p:sp>
    </p:spTree>
    <p:extLst>
      <p:ext uri="{BB962C8B-B14F-4D97-AF65-F5344CB8AC3E}">
        <p14:creationId xmlns:p14="http://schemas.microsoft.com/office/powerpoint/2010/main" val="3819433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normAutofit fontScale="90000"/>
          </a:bodyPr>
          <a:lstStyle/>
          <a:p>
            <a:r>
              <a:rPr lang="ar-IQ" sz="2400" dirty="0">
                <a:solidFill>
                  <a:srgbClr val="000000"/>
                </a:solidFill>
                <a:latin typeface="Times New Roman"/>
              </a:rPr>
              <a:t/>
            </a:r>
            <a:br>
              <a:rPr lang="ar-IQ" sz="2400" dirty="0">
                <a:solidFill>
                  <a:srgbClr val="000000"/>
                </a:solidFill>
                <a:latin typeface="Times New Roman"/>
              </a:rPr>
            </a:br>
            <a:r>
              <a:rPr lang="en-US" sz="3100" b="1" dirty="0">
                <a:solidFill>
                  <a:srgbClr val="FF0000"/>
                </a:solidFill>
                <a:latin typeface="Times New Roman"/>
              </a:rPr>
              <a:t>GENERAL FUNCTIONS Of IMMUNOGLOBULINS </a:t>
            </a:r>
            <a:endParaRPr lang="ar-IQ" sz="3100" dirty="0"/>
          </a:p>
        </p:txBody>
      </p:sp>
      <p:sp>
        <p:nvSpPr>
          <p:cNvPr id="3" name="Content Placeholder 2"/>
          <p:cNvSpPr>
            <a:spLocks noGrp="1"/>
          </p:cNvSpPr>
          <p:nvPr>
            <p:ph idx="1"/>
          </p:nvPr>
        </p:nvSpPr>
        <p:spPr>
          <a:xfrm>
            <a:off x="251520" y="1340768"/>
            <a:ext cx="8712968" cy="4785395"/>
          </a:xfrm>
        </p:spPr>
        <p:txBody>
          <a:bodyPr>
            <a:normAutofit/>
          </a:bodyPr>
          <a:lstStyle/>
          <a:p>
            <a:pPr algn="l"/>
            <a:endParaRPr lang="ar-IQ" sz="1400" dirty="0">
              <a:solidFill>
                <a:srgbClr val="000000"/>
              </a:solidFill>
              <a:latin typeface="Times New Roman"/>
            </a:endParaRPr>
          </a:p>
          <a:p>
            <a:pPr algn="l"/>
            <a:r>
              <a:rPr lang="en-US" b="1" dirty="0">
                <a:solidFill>
                  <a:srgbClr val="6F2F9F"/>
                </a:solidFill>
                <a:latin typeface="Times New Roman"/>
              </a:rPr>
              <a:t>A. Primary function: Antigen binding </a:t>
            </a:r>
            <a:endParaRPr lang="en-US" dirty="0">
              <a:solidFill>
                <a:srgbClr val="6F2F9F"/>
              </a:solidFill>
              <a:latin typeface="Times New Roman"/>
            </a:endParaRPr>
          </a:p>
          <a:p>
            <a:pPr algn="l"/>
            <a:r>
              <a:rPr lang="en-US" dirty="0">
                <a:solidFill>
                  <a:srgbClr val="000000"/>
                </a:solidFill>
                <a:latin typeface="Times New Roman"/>
              </a:rPr>
              <a:t>• </a:t>
            </a:r>
            <a:r>
              <a:rPr lang="en-US" dirty="0" err="1">
                <a:solidFill>
                  <a:srgbClr val="000000"/>
                </a:solidFill>
                <a:latin typeface="Times New Roman"/>
              </a:rPr>
              <a:t>Immunoglobulins</a:t>
            </a:r>
            <a:r>
              <a:rPr lang="en-US" dirty="0">
                <a:solidFill>
                  <a:srgbClr val="000000"/>
                </a:solidFill>
                <a:latin typeface="Times New Roman"/>
              </a:rPr>
              <a:t> bind specifically to </a:t>
            </a:r>
            <a:r>
              <a:rPr lang="en-US" dirty="0" smtClean="0">
                <a:solidFill>
                  <a:srgbClr val="000000"/>
                </a:solidFill>
                <a:latin typeface="Times New Roman"/>
              </a:rPr>
              <a:t>one antigens</a:t>
            </a:r>
            <a:r>
              <a:rPr lang="en-US" dirty="0">
                <a:solidFill>
                  <a:srgbClr val="000000"/>
                </a:solidFill>
                <a:latin typeface="Times New Roman"/>
              </a:rPr>
              <a:t>. </a:t>
            </a:r>
          </a:p>
          <a:p>
            <a:pPr algn="l"/>
            <a:r>
              <a:rPr lang="en-US" dirty="0">
                <a:solidFill>
                  <a:srgbClr val="6F2F9F"/>
                </a:solidFill>
                <a:latin typeface="Times New Roman"/>
              </a:rPr>
              <a:t>•</a:t>
            </a:r>
            <a:r>
              <a:rPr lang="en-US" b="1" dirty="0">
                <a:solidFill>
                  <a:srgbClr val="6F2F9F"/>
                </a:solidFill>
                <a:latin typeface="Times New Roman"/>
              </a:rPr>
              <a:t>B. Secondary function: Effector Functions </a:t>
            </a:r>
            <a:endParaRPr lang="en-US" dirty="0">
              <a:solidFill>
                <a:srgbClr val="6F2F9F"/>
              </a:solidFill>
              <a:latin typeface="Times New Roman"/>
            </a:endParaRPr>
          </a:p>
          <a:p>
            <a:pPr algn="l"/>
            <a:r>
              <a:rPr lang="en-US" dirty="0">
                <a:solidFill>
                  <a:srgbClr val="000000"/>
                </a:solidFill>
                <a:latin typeface="Times New Roman"/>
              </a:rPr>
              <a:t>• The binding of an antibody to an antigen has no direct biological effect. Rather, the significant biological effects are secondary "effector functions" of antibodies. </a:t>
            </a:r>
          </a:p>
        </p:txBody>
      </p:sp>
    </p:spTree>
    <p:extLst>
      <p:ext uri="{BB962C8B-B14F-4D97-AF65-F5344CB8AC3E}">
        <p14:creationId xmlns:p14="http://schemas.microsoft.com/office/powerpoint/2010/main" val="2972898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0680"/>
          </a:xfrm>
        </p:spPr>
        <p:txBody>
          <a:bodyPr>
            <a:normAutofit fontScale="92500" lnSpcReduction="20000"/>
          </a:bodyPr>
          <a:lstStyle/>
          <a:p>
            <a:pPr marL="0" indent="0" algn="l">
              <a:buNone/>
            </a:pPr>
            <a:r>
              <a:rPr lang="en-US" b="1" dirty="0" smtClean="0">
                <a:latin typeface="Times New Roman"/>
              </a:rPr>
              <a:t>Antibody function</a:t>
            </a:r>
          </a:p>
          <a:p>
            <a:pPr marL="0" indent="0" algn="l">
              <a:buNone/>
            </a:pPr>
            <a:r>
              <a:rPr lang="en-US" b="1" dirty="0" smtClean="0">
                <a:latin typeface="Times New Roman"/>
              </a:rPr>
              <a:t>A. </a:t>
            </a:r>
            <a:r>
              <a:rPr lang="en-US" b="1" dirty="0" err="1">
                <a:latin typeface="Times New Roman"/>
              </a:rPr>
              <a:t>Opsonization</a:t>
            </a:r>
            <a:r>
              <a:rPr lang="en-US" b="1" dirty="0">
                <a:latin typeface="Times New Roman"/>
              </a:rPr>
              <a:t>: </a:t>
            </a:r>
            <a:r>
              <a:rPr lang="en-US" dirty="0">
                <a:latin typeface="Times New Roman"/>
              </a:rPr>
              <a:t>coating of bacteria with antibody's Fab region (</a:t>
            </a:r>
            <a:r>
              <a:rPr lang="en-US" dirty="0" err="1">
                <a:latin typeface="Times New Roman"/>
              </a:rPr>
              <a:t>IgG</a:t>
            </a:r>
            <a:r>
              <a:rPr lang="en-US" dirty="0">
                <a:latin typeface="Times New Roman"/>
              </a:rPr>
              <a:t>). This facilitates phagocytosis by cells possessing Fc receptor, e.g. neutrophil, </a:t>
            </a:r>
            <a:r>
              <a:rPr lang="en-US" dirty="0" err="1">
                <a:latin typeface="Times New Roman"/>
              </a:rPr>
              <a:t>polymorphonuclear</a:t>
            </a:r>
            <a:r>
              <a:rPr lang="en-US" dirty="0">
                <a:latin typeface="Times New Roman"/>
              </a:rPr>
              <a:t> </a:t>
            </a:r>
            <a:r>
              <a:rPr lang="en-US" dirty="0" smtClean="0">
                <a:latin typeface="Times New Roman"/>
              </a:rPr>
              <a:t>leucocytes</a:t>
            </a:r>
            <a:endParaRPr lang="en-US" b="1" dirty="0">
              <a:latin typeface="Times New Roman"/>
            </a:endParaRPr>
          </a:p>
          <a:p>
            <a:pPr marL="0" indent="0" algn="l">
              <a:buNone/>
            </a:pPr>
            <a:r>
              <a:rPr lang="en-US" b="1" dirty="0" smtClean="0">
                <a:latin typeface="Times New Roman"/>
              </a:rPr>
              <a:t>B. </a:t>
            </a:r>
            <a:r>
              <a:rPr lang="en-US" b="1" dirty="0">
                <a:latin typeface="Times New Roman"/>
              </a:rPr>
              <a:t>Agglutination: </a:t>
            </a:r>
            <a:r>
              <a:rPr lang="en-US" dirty="0">
                <a:latin typeface="Times New Roman"/>
              </a:rPr>
              <a:t>Agglutination of particulate antigen, including bacteria and viruses. </a:t>
            </a:r>
            <a:r>
              <a:rPr lang="en-US" dirty="0" err="1">
                <a:latin typeface="Times New Roman"/>
              </a:rPr>
              <a:t>IgM</a:t>
            </a:r>
            <a:r>
              <a:rPr lang="en-US" dirty="0">
                <a:latin typeface="Times New Roman"/>
              </a:rPr>
              <a:t> is suitable for this function. </a:t>
            </a:r>
          </a:p>
          <a:p>
            <a:pPr algn="l"/>
            <a:r>
              <a:rPr lang="en-US" dirty="0" smtClean="0">
                <a:latin typeface="Times New Roman"/>
              </a:rPr>
              <a:t>C</a:t>
            </a:r>
            <a:r>
              <a:rPr lang="en-US" b="1" dirty="0" smtClean="0">
                <a:latin typeface="Times New Roman"/>
              </a:rPr>
              <a:t>. </a:t>
            </a:r>
            <a:r>
              <a:rPr lang="en-US" b="1" dirty="0">
                <a:latin typeface="Times New Roman"/>
              </a:rPr>
              <a:t>Neutralization: </a:t>
            </a:r>
            <a:r>
              <a:rPr lang="en-US" dirty="0">
                <a:latin typeface="Times New Roman"/>
              </a:rPr>
              <a:t>Neutralization of toxins released by bacteria e.g. tetanus toxin is neutralized when specific </a:t>
            </a:r>
            <a:r>
              <a:rPr lang="en-US" dirty="0" err="1">
                <a:latin typeface="Times New Roman"/>
              </a:rPr>
              <a:t>IgG</a:t>
            </a:r>
            <a:r>
              <a:rPr lang="en-US" dirty="0">
                <a:latin typeface="Times New Roman"/>
              </a:rPr>
              <a:t> antibody binds, thus preventing the toxin binding to it’s receptor. In the case of viruses, antibodies can hinder their ability to attach to receptors on host cells </a:t>
            </a:r>
          </a:p>
        </p:txBody>
      </p:sp>
    </p:spTree>
    <p:extLst>
      <p:ext uri="{BB962C8B-B14F-4D97-AF65-F5344CB8AC3E}">
        <p14:creationId xmlns:p14="http://schemas.microsoft.com/office/powerpoint/2010/main" val="2557572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lstStyle/>
          <a:p>
            <a:pPr marL="0" indent="0" algn="l">
              <a:buNone/>
            </a:pPr>
            <a:endParaRPr lang="ar-IQ" dirty="0"/>
          </a:p>
        </p:txBody>
      </p:sp>
      <p:pic>
        <p:nvPicPr>
          <p:cNvPr id="3074" name="Picture 2" descr="C:\Users\hp\Desktop\Antibody_act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76672"/>
            <a:ext cx="8424935" cy="6048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625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lstStyle/>
          <a:p>
            <a:pPr algn="l"/>
            <a:endParaRPr lang="ar-IQ" dirty="0"/>
          </a:p>
          <a:p>
            <a:pPr algn="l"/>
            <a:r>
              <a:rPr lang="en-US" b="1" dirty="0" smtClean="0"/>
              <a:t>D. </a:t>
            </a:r>
            <a:r>
              <a:rPr lang="en-US" b="1" dirty="0"/>
              <a:t>Complement activation (classical pathway): </a:t>
            </a:r>
            <a:r>
              <a:rPr lang="en-US" dirty="0"/>
              <a:t>by </a:t>
            </a:r>
            <a:r>
              <a:rPr lang="en-US" dirty="0" err="1"/>
              <a:t>IgM</a:t>
            </a:r>
            <a:r>
              <a:rPr lang="en-US" dirty="0"/>
              <a:t> and </a:t>
            </a:r>
            <a:r>
              <a:rPr lang="en-US" dirty="0" err="1"/>
              <a:t>IgG</a:t>
            </a:r>
            <a:r>
              <a:rPr lang="en-US" dirty="0"/>
              <a:t>, leads eventually to death of bacteria by the terminal complement components which make holes in the cell wall, leading to an </a:t>
            </a:r>
            <a:r>
              <a:rPr lang="en-US" b="1" dirty="0"/>
              <a:t>osmotic death</a:t>
            </a:r>
            <a:r>
              <a:rPr lang="en-US" dirty="0"/>
              <a:t>. </a:t>
            </a:r>
            <a:endParaRPr lang="en-US" dirty="0" smtClean="0"/>
          </a:p>
          <a:p>
            <a:pPr algn="l"/>
            <a:r>
              <a:rPr lang="en-US" b="1" dirty="0" smtClean="0"/>
              <a:t>E. </a:t>
            </a:r>
            <a:r>
              <a:rPr lang="en-US" b="1" dirty="0"/>
              <a:t>Precipitation</a:t>
            </a:r>
            <a:r>
              <a:rPr lang="en-US" dirty="0"/>
              <a:t>: Precipitation of soluble antigens by immune complex formation. They can be removed by phagocytic cells, and can fix complement. </a:t>
            </a:r>
            <a:endParaRPr lang="ar-IQ" dirty="0"/>
          </a:p>
        </p:txBody>
      </p:sp>
    </p:spTree>
    <p:extLst>
      <p:ext uri="{BB962C8B-B14F-4D97-AF65-F5344CB8AC3E}">
        <p14:creationId xmlns:p14="http://schemas.microsoft.com/office/powerpoint/2010/main" val="697337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a:xfrm>
            <a:off x="457200" y="332656"/>
            <a:ext cx="8229600" cy="6048672"/>
          </a:xfrm>
        </p:spPr>
        <p:txBody>
          <a:bodyPr/>
          <a:lstStyle/>
          <a:p>
            <a:pPr marL="0" indent="0" algn="l">
              <a:buNone/>
            </a:pPr>
            <a:endParaRPr lang="ar-IQ" dirty="0"/>
          </a:p>
        </p:txBody>
      </p:sp>
      <p:pic>
        <p:nvPicPr>
          <p:cNvPr id="1026" name="Picture 2" descr="C:\Users\hp\Desktop\4.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 y="152400"/>
            <a:ext cx="8248972" cy="567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3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normAutofit/>
          </a:bodyPr>
          <a:lstStyle/>
          <a:p>
            <a:pPr algn="l"/>
            <a:endParaRPr lang="ar-IQ" sz="1400" dirty="0">
              <a:solidFill>
                <a:srgbClr val="000000"/>
              </a:solidFill>
              <a:latin typeface="Times New Roman"/>
            </a:endParaRPr>
          </a:p>
          <a:p>
            <a:pPr algn="l"/>
            <a:r>
              <a:rPr lang="en-US" b="1" dirty="0">
                <a:latin typeface="Times New Roman"/>
              </a:rPr>
              <a:t>6. Antibody dependent cell mediated cytotoxicity (ADCC): </a:t>
            </a:r>
            <a:r>
              <a:rPr lang="en-US" dirty="0">
                <a:latin typeface="Times New Roman"/>
              </a:rPr>
              <a:t>Antibodies bind to organisms via their Fab region. Large granular lymphocytes NK cells, attach via Fc receptors, and kill these organisms not by phagocytosis but by release of toxic substances called </a:t>
            </a:r>
            <a:r>
              <a:rPr lang="en-US" dirty="0" err="1">
                <a:latin typeface="Times New Roman"/>
              </a:rPr>
              <a:t>perforins</a:t>
            </a:r>
            <a:r>
              <a:rPr lang="en-US" dirty="0">
                <a:latin typeface="Times New Roman"/>
              </a:rPr>
              <a:t>. Antibody dependent cell mediated cytolysis (ADCC) - Antibodies serve as bridge </a:t>
            </a:r>
            <a:r>
              <a:rPr lang="en-US" b="1" dirty="0" smtClean="0">
                <a:latin typeface="Times New Roman"/>
              </a:rPr>
              <a:t>7</a:t>
            </a:r>
            <a:r>
              <a:rPr lang="en-US" b="1" dirty="0">
                <a:latin typeface="Times New Roman"/>
              </a:rPr>
              <a:t>. Mucosal protection: </a:t>
            </a:r>
            <a:r>
              <a:rPr lang="en-US" dirty="0">
                <a:latin typeface="Times New Roman"/>
              </a:rPr>
              <a:t>mediated </a:t>
            </a:r>
            <a:r>
              <a:rPr lang="en-US" dirty="0" smtClean="0">
                <a:latin typeface="Times New Roman"/>
              </a:rPr>
              <a:t>by IgA</a:t>
            </a:r>
            <a:r>
              <a:rPr lang="en-US" dirty="0">
                <a:latin typeface="Times New Roman"/>
              </a:rPr>
              <a:t>, it acts chiefly by inhibiting pathogens from gaining attachment to mucosal surfaces. </a:t>
            </a:r>
            <a:endParaRPr lang="ar-IQ" dirty="0"/>
          </a:p>
        </p:txBody>
      </p:sp>
    </p:spTree>
    <p:extLst>
      <p:ext uri="{BB962C8B-B14F-4D97-AF65-F5344CB8AC3E}">
        <p14:creationId xmlns:p14="http://schemas.microsoft.com/office/powerpoint/2010/main" val="1190359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marL="0" indent="0" algn="l">
              <a:buNone/>
            </a:pPr>
            <a:endParaRPr lang="ar-IQ" dirty="0"/>
          </a:p>
        </p:txBody>
      </p:sp>
      <p:pic>
        <p:nvPicPr>
          <p:cNvPr id="5122" name="Picture 2" descr="C:\Users\hp\Desktop\5.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8280920" cy="6048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814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latin typeface="Arial"/>
              </a:rPr>
              <a:t>Properties of </a:t>
            </a:r>
            <a:r>
              <a:rPr lang="en-US" b="1" dirty="0" err="1">
                <a:solidFill>
                  <a:srgbClr val="FF0000"/>
                </a:solidFill>
                <a:latin typeface="Arial"/>
              </a:rPr>
              <a:t>Igs</a:t>
            </a:r>
            <a:endParaRPr lang="ar-IQ" dirty="0"/>
          </a:p>
        </p:txBody>
      </p:sp>
      <p:sp>
        <p:nvSpPr>
          <p:cNvPr id="3" name="Content Placeholder 2"/>
          <p:cNvSpPr>
            <a:spLocks noGrp="1"/>
          </p:cNvSpPr>
          <p:nvPr>
            <p:ph idx="1"/>
          </p:nvPr>
        </p:nvSpPr>
        <p:spPr>
          <a:xfrm>
            <a:off x="457200" y="1600200"/>
            <a:ext cx="8229600" cy="4925144"/>
          </a:xfrm>
        </p:spPr>
        <p:txBody>
          <a:bodyPr>
            <a:normAutofit fontScale="62500" lnSpcReduction="20000"/>
          </a:bodyPr>
          <a:lstStyle/>
          <a:p>
            <a:pPr algn="l"/>
            <a:endParaRPr lang="ar-IQ" sz="1400" dirty="0">
              <a:solidFill>
                <a:srgbClr val="000000"/>
              </a:solidFill>
              <a:latin typeface="Arial"/>
            </a:endParaRPr>
          </a:p>
          <a:p>
            <a:pPr algn="l"/>
            <a:r>
              <a:rPr lang="en-US" sz="4000" b="1" dirty="0" err="1" smtClean="0">
                <a:solidFill>
                  <a:srgbClr val="FF0000"/>
                </a:solidFill>
                <a:latin typeface="Arial"/>
              </a:rPr>
              <a:t>IgG</a:t>
            </a:r>
            <a:r>
              <a:rPr lang="en-US" sz="4000" b="1" dirty="0">
                <a:solidFill>
                  <a:srgbClr val="FF0000"/>
                </a:solidFill>
                <a:latin typeface="Arial"/>
              </a:rPr>
              <a:t> </a:t>
            </a:r>
            <a:r>
              <a:rPr lang="en-US" sz="4000" b="1" dirty="0" smtClean="0">
                <a:solidFill>
                  <a:srgbClr val="FF0000"/>
                </a:solidFill>
                <a:latin typeface="Arial"/>
              </a:rPr>
              <a:t>  </a:t>
            </a:r>
            <a:endParaRPr lang="en-US" sz="4000" dirty="0">
              <a:solidFill>
                <a:srgbClr val="FF0000"/>
              </a:solidFill>
              <a:latin typeface="Arial"/>
            </a:endParaRPr>
          </a:p>
          <a:p>
            <a:pPr algn="l"/>
            <a:r>
              <a:rPr lang="en-US" dirty="0">
                <a:solidFill>
                  <a:srgbClr val="000000"/>
                </a:solidFill>
                <a:latin typeface="Times New Roman"/>
              </a:rPr>
              <a:t>•Monomer, 70-75% of total </a:t>
            </a:r>
            <a:r>
              <a:rPr lang="en-US" dirty="0" err="1">
                <a:solidFill>
                  <a:srgbClr val="000000"/>
                </a:solidFill>
                <a:latin typeface="Times New Roman"/>
              </a:rPr>
              <a:t>immuniglobulin</a:t>
            </a:r>
            <a:r>
              <a:rPr lang="en-US" dirty="0">
                <a:solidFill>
                  <a:srgbClr val="000000"/>
                </a:solidFill>
                <a:latin typeface="Times New Roman"/>
              </a:rPr>
              <a:t> </a:t>
            </a:r>
          </a:p>
          <a:p>
            <a:pPr algn="l"/>
            <a:r>
              <a:rPr lang="en-US" dirty="0">
                <a:solidFill>
                  <a:srgbClr val="000000"/>
                </a:solidFill>
                <a:latin typeface="Times New Roman"/>
              </a:rPr>
              <a:t>•Secreted in high quantities in secondary exposures </a:t>
            </a:r>
          </a:p>
          <a:p>
            <a:pPr algn="l"/>
            <a:r>
              <a:rPr lang="en-US" dirty="0">
                <a:solidFill>
                  <a:srgbClr val="000000"/>
                </a:solidFill>
                <a:latin typeface="Times New Roman"/>
              </a:rPr>
              <a:t>•Cross the placenta </a:t>
            </a:r>
          </a:p>
          <a:p>
            <a:pPr algn="l"/>
            <a:r>
              <a:rPr lang="en-US" dirty="0">
                <a:solidFill>
                  <a:srgbClr val="000000"/>
                </a:solidFill>
                <a:latin typeface="Times New Roman"/>
              </a:rPr>
              <a:t>•Most protective because it is capable of carrying out all effector functions of </a:t>
            </a:r>
            <a:r>
              <a:rPr lang="en-US" dirty="0" err="1">
                <a:solidFill>
                  <a:srgbClr val="000000"/>
                </a:solidFill>
                <a:latin typeface="Times New Roman"/>
              </a:rPr>
              <a:t>immunoglobulins</a:t>
            </a:r>
            <a:r>
              <a:rPr lang="en-US" dirty="0">
                <a:solidFill>
                  <a:srgbClr val="000000"/>
                </a:solidFill>
                <a:latin typeface="Times New Roman"/>
              </a:rPr>
              <a:t>. </a:t>
            </a:r>
          </a:p>
          <a:p>
            <a:pPr algn="l"/>
            <a:r>
              <a:rPr lang="en-US" dirty="0">
                <a:solidFill>
                  <a:srgbClr val="FF0000"/>
                </a:solidFill>
                <a:latin typeface="Times New Roman"/>
              </a:rPr>
              <a:t>•</a:t>
            </a:r>
            <a:r>
              <a:rPr lang="en-US" b="1" dirty="0">
                <a:solidFill>
                  <a:srgbClr val="FF0000"/>
                </a:solidFill>
                <a:latin typeface="Times New Roman"/>
              </a:rPr>
              <a:t>Major functions / </a:t>
            </a:r>
            <a:r>
              <a:rPr lang="en-US" b="1" dirty="0" smtClean="0">
                <a:solidFill>
                  <a:srgbClr val="FF0000"/>
                </a:solidFill>
                <a:latin typeface="Times New Roman"/>
              </a:rPr>
              <a:t>applications     </a:t>
            </a:r>
            <a:endParaRPr lang="en-US" dirty="0">
              <a:solidFill>
                <a:srgbClr val="FF0000"/>
              </a:solidFill>
              <a:latin typeface="Times New Roman"/>
            </a:endParaRPr>
          </a:p>
          <a:p>
            <a:pPr algn="l"/>
            <a:r>
              <a:rPr lang="en-US" dirty="0">
                <a:solidFill>
                  <a:srgbClr val="000000"/>
                </a:solidFill>
                <a:latin typeface="Times New Roman"/>
              </a:rPr>
              <a:t>–neutralize microbes and toxins </a:t>
            </a:r>
          </a:p>
          <a:p>
            <a:pPr algn="l"/>
            <a:r>
              <a:rPr lang="en-US" dirty="0">
                <a:solidFill>
                  <a:srgbClr val="000000"/>
                </a:solidFill>
                <a:latin typeface="Times New Roman"/>
              </a:rPr>
              <a:t>–opsonize antigens for phagocytosis </a:t>
            </a:r>
          </a:p>
          <a:p>
            <a:pPr algn="l"/>
            <a:r>
              <a:rPr lang="en-US" dirty="0">
                <a:solidFill>
                  <a:srgbClr val="000000"/>
                </a:solidFill>
                <a:latin typeface="Times New Roman"/>
              </a:rPr>
              <a:t>–activate the complement </a:t>
            </a:r>
          </a:p>
          <a:p>
            <a:pPr algn="l"/>
            <a:r>
              <a:rPr lang="en-US" dirty="0">
                <a:solidFill>
                  <a:srgbClr val="000000"/>
                </a:solidFill>
                <a:latin typeface="Times New Roman"/>
              </a:rPr>
              <a:t>–protect the </a:t>
            </a:r>
            <a:r>
              <a:rPr lang="en-US" dirty="0" err="1" smtClean="0">
                <a:solidFill>
                  <a:srgbClr val="000000"/>
                </a:solidFill>
                <a:latin typeface="Times New Roman"/>
              </a:rPr>
              <a:t>newbornl</a:t>
            </a:r>
            <a:r>
              <a:rPr lang="en-US" dirty="0" smtClean="0">
                <a:solidFill>
                  <a:srgbClr val="000000"/>
                </a:solidFill>
                <a:latin typeface="Times New Roman"/>
              </a:rPr>
              <a:t> </a:t>
            </a:r>
          </a:p>
          <a:p>
            <a:pPr algn="l"/>
            <a:r>
              <a:rPr lang="en-US" dirty="0" err="1" smtClean="0">
                <a:solidFill>
                  <a:srgbClr val="000000"/>
                </a:solidFill>
                <a:latin typeface="Times New Roman"/>
              </a:rPr>
              <a:t>IgG</a:t>
            </a:r>
            <a:r>
              <a:rPr lang="en-US" dirty="0" smtClean="0">
                <a:solidFill>
                  <a:srgbClr val="000000"/>
                </a:solidFill>
                <a:latin typeface="Times New Roman"/>
              </a:rPr>
              <a:t> </a:t>
            </a:r>
            <a:r>
              <a:rPr lang="en-US" dirty="0">
                <a:solidFill>
                  <a:srgbClr val="000000"/>
                </a:solidFill>
                <a:latin typeface="Times New Roman"/>
              </a:rPr>
              <a:t>is </a:t>
            </a:r>
            <a:r>
              <a:rPr lang="en-US" dirty="0" err="1">
                <a:solidFill>
                  <a:srgbClr val="000000"/>
                </a:solidFill>
                <a:latin typeface="Times New Roman"/>
              </a:rPr>
              <a:t>monomere</a:t>
            </a:r>
            <a:r>
              <a:rPr lang="en-US" dirty="0">
                <a:solidFill>
                  <a:srgbClr val="000000"/>
                </a:solidFill>
                <a:latin typeface="Times New Roman"/>
              </a:rPr>
              <a:t> and the heavy chain is with Gamma (γ) type</a:t>
            </a:r>
            <a:r>
              <a:rPr lang="en-US" dirty="0" smtClean="0">
                <a:solidFill>
                  <a:srgbClr val="000000"/>
                </a:solidFill>
                <a:latin typeface="Times New Roman"/>
              </a:rPr>
              <a:t>.- </a:t>
            </a:r>
            <a:endParaRPr lang="en-US" dirty="0">
              <a:solidFill>
                <a:srgbClr val="000000"/>
              </a:solidFill>
              <a:latin typeface="Times New Roman"/>
            </a:endParaRPr>
          </a:p>
          <a:p>
            <a:pPr algn="l"/>
            <a:r>
              <a:rPr lang="en-US" dirty="0">
                <a:solidFill>
                  <a:srgbClr val="000000"/>
                </a:solidFill>
                <a:latin typeface="Times New Roman"/>
              </a:rPr>
              <a:t>- </a:t>
            </a:r>
            <a:r>
              <a:rPr lang="en-US" dirty="0" err="1">
                <a:solidFill>
                  <a:srgbClr val="000000"/>
                </a:solidFill>
                <a:latin typeface="Times New Roman"/>
              </a:rPr>
              <a:t>IgG</a:t>
            </a:r>
            <a:r>
              <a:rPr lang="en-US" dirty="0">
                <a:solidFill>
                  <a:srgbClr val="000000"/>
                </a:solidFill>
                <a:latin typeface="Times New Roman"/>
              </a:rPr>
              <a:t> molecular weight is with 160 </a:t>
            </a:r>
            <a:r>
              <a:rPr lang="en-US" dirty="0" err="1">
                <a:solidFill>
                  <a:srgbClr val="000000"/>
                </a:solidFill>
                <a:latin typeface="Times New Roman"/>
              </a:rPr>
              <a:t>kDa</a:t>
            </a:r>
            <a:endParaRPr lang="en-US" dirty="0">
              <a:solidFill>
                <a:srgbClr val="000000"/>
              </a:solidFill>
              <a:latin typeface="Times New Roman"/>
            </a:endParaRPr>
          </a:p>
          <a:p>
            <a:pPr algn="l"/>
            <a:r>
              <a:rPr lang="en-US" dirty="0">
                <a:solidFill>
                  <a:srgbClr val="000000"/>
                </a:solidFill>
                <a:latin typeface="Times New Roman"/>
              </a:rPr>
              <a:t>- It is has four </a:t>
            </a:r>
            <a:r>
              <a:rPr lang="en-US" dirty="0" err="1">
                <a:solidFill>
                  <a:srgbClr val="000000"/>
                </a:solidFill>
                <a:latin typeface="Times New Roman"/>
              </a:rPr>
              <a:t>isotypes</a:t>
            </a:r>
            <a:r>
              <a:rPr lang="en-US" dirty="0">
                <a:solidFill>
                  <a:srgbClr val="000000"/>
                </a:solidFill>
                <a:latin typeface="Times New Roman"/>
              </a:rPr>
              <a:t>: IgG1, IgG2, IgG3, IgG4 </a:t>
            </a:r>
          </a:p>
        </p:txBody>
      </p:sp>
    </p:spTree>
    <p:extLst>
      <p:ext uri="{BB962C8B-B14F-4D97-AF65-F5344CB8AC3E}">
        <p14:creationId xmlns:p14="http://schemas.microsoft.com/office/powerpoint/2010/main" val="37569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US" b="1" dirty="0" err="1" smtClean="0">
                <a:solidFill>
                  <a:srgbClr val="FF0000"/>
                </a:solidFill>
                <a:latin typeface="Times New Roman"/>
              </a:rPr>
              <a:t>IgM</a:t>
            </a:r>
            <a:endParaRPr lang="ar-IQ" dirty="0"/>
          </a:p>
        </p:txBody>
      </p:sp>
      <p:sp>
        <p:nvSpPr>
          <p:cNvPr id="3" name="Content Placeholder 2"/>
          <p:cNvSpPr>
            <a:spLocks noGrp="1"/>
          </p:cNvSpPr>
          <p:nvPr>
            <p:ph idx="1"/>
          </p:nvPr>
        </p:nvSpPr>
        <p:spPr>
          <a:xfrm>
            <a:off x="457200" y="1268760"/>
            <a:ext cx="8229600" cy="5328592"/>
          </a:xfrm>
        </p:spPr>
        <p:txBody>
          <a:bodyPr>
            <a:normAutofit fontScale="92500" lnSpcReduction="10000"/>
          </a:bodyPr>
          <a:lstStyle/>
          <a:p>
            <a:pPr marL="0" indent="0" algn="l">
              <a:buNone/>
            </a:pPr>
            <a:r>
              <a:rPr lang="en-US" dirty="0"/>
              <a:t>Normally </a:t>
            </a:r>
            <a:r>
              <a:rPr lang="en-US" dirty="0" err="1"/>
              <a:t>pentamer</a:t>
            </a:r>
            <a:r>
              <a:rPr lang="en-US" dirty="0"/>
              <a:t> linked by J chain, but it can also exist as a monomer on the surface of B </a:t>
            </a:r>
            <a:r>
              <a:rPr lang="en-US" dirty="0" smtClean="0"/>
              <a:t>cells</a:t>
            </a:r>
            <a:endParaRPr lang="en-US" dirty="0"/>
          </a:p>
          <a:p>
            <a:pPr marL="0" indent="0" algn="l">
              <a:buNone/>
            </a:pPr>
            <a:r>
              <a:rPr lang="en-US" b="1" dirty="0" smtClean="0">
                <a:solidFill>
                  <a:srgbClr val="FF0000"/>
                </a:solidFill>
              </a:rPr>
              <a:t>Major </a:t>
            </a:r>
            <a:r>
              <a:rPr lang="en-US" b="1" dirty="0">
                <a:solidFill>
                  <a:srgbClr val="FF0000"/>
                </a:solidFill>
              </a:rPr>
              <a:t>functions / applications</a:t>
            </a:r>
          </a:p>
          <a:p>
            <a:pPr marL="0" indent="0" algn="l">
              <a:buNone/>
            </a:pPr>
            <a:r>
              <a:rPr lang="en-US" dirty="0"/>
              <a:t>–secreted first during primary exposure</a:t>
            </a:r>
          </a:p>
          <a:p>
            <a:pPr marL="0" indent="0" algn="l">
              <a:buNone/>
            </a:pPr>
            <a:r>
              <a:rPr lang="en-US" dirty="0"/>
              <a:t>–activates the complement</a:t>
            </a:r>
          </a:p>
          <a:p>
            <a:pPr marL="0" indent="0" algn="l">
              <a:buNone/>
            </a:pPr>
            <a:r>
              <a:rPr lang="en-US" dirty="0"/>
              <a:t>–functions as Ag receptor on B cell</a:t>
            </a:r>
          </a:p>
          <a:p>
            <a:pPr marL="0" indent="0" algn="l">
              <a:buNone/>
            </a:pPr>
            <a:r>
              <a:rPr lang="en-US" dirty="0"/>
              <a:t>–the first </a:t>
            </a:r>
            <a:r>
              <a:rPr lang="en-US" dirty="0" err="1"/>
              <a:t>Ig</a:t>
            </a:r>
            <a:r>
              <a:rPr lang="en-US" dirty="0"/>
              <a:t> made by the fetus and the first </a:t>
            </a:r>
            <a:r>
              <a:rPr lang="en-US" dirty="0" err="1"/>
              <a:t>Ig</a:t>
            </a:r>
            <a:r>
              <a:rPr lang="en-US" dirty="0"/>
              <a:t> to be made by a virgin B cells when it is stimulated by antigen.</a:t>
            </a:r>
          </a:p>
          <a:p>
            <a:pPr marL="0" indent="0" algn="l">
              <a:buNone/>
            </a:pPr>
            <a:r>
              <a:rPr lang="en-US" dirty="0"/>
              <a:t>–used as a marker of recent </a:t>
            </a:r>
            <a:r>
              <a:rPr lang="en-US" dirty="0" smtClean="0"/>
              <a:t>infection</a:t>
            </a:r>
            <a:r>
              <a:rPr lang="en-US" dirty="0"/>
              <a:t> </a:t>
            </a:r>
            <a:endParaRPr lang="en-US" dirty="0" smtClean="0"/>
          </a:p>
          <a:p>
            <a:pPr marL="0" indent="0" algn="l">
              <a:buNone/>
            </a:pPr>
            <a:r>
              <a:rPr lang="en-US" dirty="0"/>
              <a:t>-</a:t>
            </a:r>
            <a:r>
              <a:rPr lang="en-US" dirty="0" smtClean="0"/>
              <a:t>Cannot </a:t>
            </a:r>
            <a:r>
              <a:rPr lang="en-US" dirty="0"/>
              <a:t>cross the placenta</a:t>
            </a:r>
            <a:endParaRPr lang="en-US" dirty="0" smtClean="0"/>
          </a:p>
          <a:p>
            <a:pPr marL="0" indent="0" algn="l">
              <a:buNone/>
            </a:pPr>
            <a:endParaRPr lang="en-US" dirty="0" smtClean="0"/>
          </a:p>
          <a:p>
            <a:pPr marL="0" indent="0" algn="l">
              <a:buNone/>
            </a:pPr>
            <a:endParaRPr lang="en-US" dirty="0" smtClean="0"/>
          </a:p>
          <a:p>
            <a:pPr marL="0" indent="0" algn="l">
              <a:buNone/>
            </a:pPr>
            <a:endParaRPr lang="ar-IQ" dirty="0"/>
          </a:p>
        </p:txBody>
      </p:sp>
    </p:spTree>
    <p:extLst>
      <p:ext uri="{BB962C8B-B14F-4D97-AF65-F5344CB8AC3E}">
        <p14:creationId xmlns:p14="http://schemas.microsoft.com/office/powerpoint/2010/main" val="775567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Immunoglobulins</a:t>
            </a:r>
            <a:endParaRPr lang="ar-IQ" dirty="0"/>
          </a:p>
        </p:txBody>
      </p:sp>
      <p:sp>
        <p:nvSpPr>
          <p:cNvPr id="3" name="Content Placeholder 2"/>
          <p:cNvSpPr>
            <a:spLocks noGrp="1"/>
          </p:cNvSpPr>
          <p:nvPr>
            <p:ph idx="1"/>
          </p:nvPr>
        </p:nvSpPr>
        <p:spPr>
          <a:xfrm>
            <a:off x="179512" y="1600200"/>
            <a:ext cx="8712968" cy="4997152"/>
          </a:xfrm>
        </p:spPr>
        <p:txBody>
          <a:bodyPr>
            <a:normAutofit/>
          </a:bodyPr>
          <a:lstStyle/>
          <a:p>
            <a:pPr marL="0" indent="0" algn="l">
              <a:buNone/>
            </a:pPr>
            <a:r>
              <a:rPr lang="en-US" sz="3400" b="1" dirty="0" err="1" smtClean="0">
                <a:solidFill>
                  <a:srgbClr val="FF0000"/>
                </a:solidFill>
              </a:rPr>
              <a:t>Immunoglobulins</a:t>
            </a:r>
            <a:r>
              <a:rPr lang="en-US" sz="3400" dirty="0" smtClean="0"/>
              <a:t> are glycoprotein molecules that are produce by B-cells in response to an </a:t>
            </a:r>
            <a:r>
              <a:rPr lang="en-US" sz="3400" dirty="0" err="1" smtClean="0"/>
              <a:t>immunogen</a:t>
            </a:r>
            <a:r>
              <a:rPr lang="en-US" sz="3400" dirty="0" smtClean="0"/>
              <a:t>. B-lymphocytes are differentiate into plasma cells that secretes Abs</a:t>
            </a:r>
            <a:r>
              <a:rPr lang="en-US" sz="3400" dirty="0"/>
              <a:t> ,</a:t>
            </a:r>
            <a:r>
              <a:rPr lang="en-US" sz="3400" dirty="0" smtClean="0"/>
              <a:t>They </a:t>
            </a:r>
            <a:r>
              <a:rPr lang="en-US" sz="3400" dirty="0"/>
              <a:t>work by specifically binding to </a:t>
            </a:r>
            <a:r>
              <a:rPr lang="en-US" sz="3400" dirty="0" smtClean="0"/>
              <a:t>antigens</a:t>
            </a:r>
            <a:endParaRPr lang="en-US" sz="2800" dirty="0" smtClean="0"/>
          </a:p>
          <a:p>
            <a:pPr marL="0" indent="0" algn="l">
              <a:buNone/>
            </a:pPr>
            <a:r>
              <a:rPr lang="en-US" dirty="0" smtClean="0"/>
              <a:t>The </a:t>
            </a:r>
            <a:r>
              <a:rPr lang="en-US" dirty="0"/>
              <a:t>basic antibody structure discovered by </a:t>
            </a:r>
            <a:r>
              <a:rPr lang="en-US" b="1" dirty="0">
                <a:solidFill>
                  <a:srgbClr val="FF0000"/>
                </a:solidFill>
              </a:rPr>
              <a:t>Edelman and porter </a:t>
            </a:r>
            <a:r>
              <a:rPr lang="en-US" dirty="0"/>
              <a:t>which are awarded Nobel Prize </a:t>
            </a:r>
            <a:r>
              <a:rPr lang="en-US" b="1" dirty="0"/>
              <a:t>(1959</a:t>
            </a:r>
            <a:r>
              <a:rPr lang="en-US" b="1" dirty="0" smtClean="0"/>
              <a:t>)</a:t>
            </a:r>
            <a:endParaRPr lang="en-US" dirty="0" smtClean="0"/>
          </a:p>
        </p:txBody>
      </p:sp>
    </p:spTree>
    <p:extLst>
      <p:ext uri="{BB962C8B-B14F-4D97-AF65-F5344CB8AC3E}">
        <p14:creationId xmlns:p14="http://schemas.microsoft.com/office/powerpoint/2010/main" val="2097352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US" dirty="0" smtClean="0">
                <a:solidFill>
                  <a:srgbClr val="FF0000"/>
                </a:solidFill>
                <a:latin typeface="Times New Roman"/>
              </a:rPr>
              <a:t>IgA</a:t>
            </a:r>
            <a:endParaRPr lang="ar-IQ" dirty="0"/>
          </a:p>
        </p:txBody>
      </p:sp>
      <p:sp>
        <p:nvSpPr>
          <p:cNvPr id="3" name="Content Placeholder 2"/>
          <p:cNvSpPr>
            <a:spLocks noGrp="1"/>
          </p:cNvSpPr>
          <p:nvPr>
            <p:ph idx="1"/>
          </p:nvPr>
        </p:nvSpPr>
        <p:spPr>
          <a:xfrm>
            <a:off x="457200" y="1340768"/>
            <a:ext cx="8229600" cy="5040560"/>
          </a:xfrm>
        </p:spPr>
        <p:txBody>
          <a:bodyPr>
            <a:normAutofit fontScale="70000" lnSpcReduction="20000"/>
          </a:bodyPr>
          <a:lstStyle/>
          <a:p>
            <a:pPr algn="l"/>
            <a:endParaRPr lang="ar-IQ" sz="1400" dirty="0">
              <a:solidFill>
                <a:srgbClr val="000000"/>
              </a:solidFill>
              <a:latin typeface="Times New Roman"/>
            </a:endParaRPr>
          </a:p>
          <a:p>
            <a:pPr algn="l"/>
            <a:endParaRPr lang="ar-IQ" sz="1400" dirty="0">
              <a:latin typeface="Times New Roman"/>
            </a:endParaRPr>
          </a:p>
          <a:p>
            <a:pPr algn="l"/>
            <a:r>
              <a:rPr lang="en-US" dirty="0">
                <a:latin typeface="Times New Roman"/>
              </a:rPr>
              <a:t>Monomeric in </a:t>
            </a:r>
            <a:r>
              <a:rPr lang="en-US" dirty="0" smtClean="0">
                <a:latin typeface="Times New Roman"/>
              </a:rPr>
              <a:t>serum               </a:t>
            </a:r>
            <a:endParaRPr lang="en-US" dirty="0">
              <a:latin typeface="Times New Roman"/>
            </a:endParaRPr>
          </a:p>
          <a:p>
            <a:pPr algn="l"/>
            <a:r>
              <a:rPr lang="en-US" dirty="0">
                <a:latin typeface="Times New Roman"/>
              </a:rPr>
              <a:t>•</a:t>
            </a:r>
            <a:r>
              <a:rPr lang="en-US" dirty="0" err="1">
                <a:latin typeface="Times New Roman"/>
              </a:rPr>
              <a:t>Dimeric</a:t>
            </a:r>
            <a:r>
              <a:rPr lang="en-US" dirty="0">
                <a:latin typeface="Times New Roman"/>
              </a:rPr>
              <a:t> with secretory component </a:t>
            </a:r>
            <a:r>
              <a:rPr lang="en-US" b="1" dirty="0">
                <a:latin typeface="Times New Roman"/>
              </a:rPr>
              <a:t>(J chain) </a:t>
            </a:r>
            <a:r>
              <a:rPr lang="en-US" dirty="0">
                <a:latin typeface="Times New Roman"/>
              </a:rPr>
              <a:t>in secretion. </a:t>
            </a:r>
          </a:p>
          <a:p>
            <a:pPr algn="l"/>
            <a:r>
              <a:rPr lang="en-US" dirty="0">
                <a:solidFill>
                  <a:srgbClr val="FF0000"/>
                </a:solidFill>
                <a:latin typeface="Times New Roman"/>
              </a:rPr>
              <a:t>•</a:t>
            </a:r>
            <a:r>
              <a:rPr lang="en-US" b="1" dirty="0">
                <a:solidFill>
                  <a:srgbClr val="FF0000"/>
                </a:solidFill>
                <a:latin typeface="Times New Roman"/>
              </a:rPr>
              <a:t>Major function </a:t>
            </a:r>
            <a:endParaRPr lang="en-US" dirty="0">
              <a:solidFill>
                <a:srgbClr val="FF0000"/>
              </a:solidFill>
              <a:latin typeface="Times New Roman"/>
            </a:endParaRPr>
          </a:p>
          <a:p>
            <a:pPr algn="l"/>
            <a:r>
              <a:rPr lang="en-US" dirty="0">
                <a:solidFill>
                  <a:srgbClr val="000000"/>
                </a:solidFill>
                <a:latin typeface="Times New Roman"/>
              </a:rPr>
              <a:t>–neutralizes microbes and toxins </a:t>
            </a:r>
          </a:p>
          <a:p>
            <a:pPr algn="l"/>
            <a:r>
              <a:rPr lang="en-US" dirty="0">
                <a:solidFill>
                  <a:srgbClr val="000000"/>
                </a:solidFill>
                <a:latin typeface="Times New Roman"/>
              </a:rPr>
              <a:t>IgA is exist in two forms:</a:t>
            </a:r>
          </a:p>
          <a:p>
            <a:pPr algn="l"/>
            <a:r>
              <a:rPr lang="en-US" dirty="0">
                <a:solidFill>
                  <a:srgbClr val="000000"/>
                </a:solidFill>
                <a:latin typeface="Times New Roman"/>
              </a:rPr>
              <a:t>1. Serum IgA</a:t>
            </a:r>
          </a:p>
          <a:p>
            <a:pPr algn="l"/>
            <a:r>
              <a:rPr lang="en-US" dirty="0">
                <a:solidFill>
                  <a:srgbClr val="000000"/>
                </a:solidFill>
                <a:latin typeface="Times New Roman"/>
              </a:rPr>
              <a:t>2. Secretary IgA (</a:t>
            </a:r>
            <a:r>
              <a:rPr lang="en-US" dirty="0" err="1">
                <a:solidFill>
                  <a:srgbClr val="000000"/>
                </a:solidFill>
                <a:latin typeface="Times New Roman"/>
              </a:rPr>
              <a:t>SIgA</a:t>
            </a:r>
            <a:r>
              <a:rPr lang="en-US" dirty="0">
                <a:solidFill>
                  <a:srgbClr val="000000"/>
                </a:solidFill>
                <a:latin typeface="Times New Roman"/>
              </a:rPr>
              <a:t>): found in fluids (Milk, saliva, mucous, tears).</a:t>
            </a:r>
          </a:p>
          <a:p>
            <a:pPr algn="l"/>
            <a:r>
              <a:rPr lang="en-US" dirty="0">
                <a:solidFill>
                  <a:srgbClr val="000000"/>
                </a:solidFill>
                <a:latin typeface="Times New Roman"/>
              </a:rPr>
              <a:t>- The function of IgA is neutralize bacteria and viruses and constitute (5-10%) of </a:t>
            </a:r>
            <a:r>
              <a:rPr lang="en-US" dirty="0" err="1">
                <a:solidFill>
                  <a:srgbClr val="000000"/>
                </a:solidFill>
                <a:latin typeface="Times New Roman"/>
              </a:rPr>
              <a:t>immunoglobulins</a:t>
            </a:r>
            <a:r>
              <a:rPr lang="en-US" dirty="0">
                <a:solidFill>
                  <a:srgbClr val="000000"/>
                </a:solidFill>
                <a:latin typeface="Times New Roman"/>
              </a:rPr>
              <a:t>. The concentration in the serum is 2.8 </a:t>
            </a:r>
            <a:r>
              <a:rPr lang="en-US" dirty="0" err="1">
                <a:solidFill>
                  <a:srgbClr val="000000"/>
                </a:solidFill>
                <a:latin typeface="Times New Roman"/>
              </a:rPr>
              <a:t>μg</a:t>
            </a:r>
            <a:r>
              <a:rPr lang="en-US" dirty="0">
                <a:solidFill>
                  <a:srgbClr val="000000"/>
                </a:solidFill>
                <a:latin typeface="Times New Roman"/>
              </a:rPr>
              <a:t>/ml</a:t>
            </a:r>
          </a:p>
          <a:p>
            <a:pPr algn="l"/>
            <a:r>
              <a:rPr lang="en-US" dirty="0">
                <a:solidFill>
                  <a:srgbClr val="000000"/>
                </a:solidFill>
                <a:latin typeface="Times New Roman"/>
              </a:rPr>
              <a:t>- Half-life of IgA is 6 days; molecular weight with 160kDa. </a:t>
            </a:r>
            <a:endParaRPr lang="en-US" dirty="0" smtClean="0">
              <a:solidFill>
                <a:srgbClr val="000000"/>
              </a:solidFill>
              <a:latin typeface="Times New Roman"/>
            </a:endParaRPr>
          </a:p>
          <a:p>
            <a:pPr algn="l"/>
            <a:r>
              <a:rPr lang="en-US" dirty="0" smtClean="0">
                <a:solidFill>
                  <a:srgbClr val="000000"/>
                </a:solidFill>
                <a:latin typeface="Times New Roman"/>
              </a:rPr>
              <a:t>- </a:t>
            </a:r>
            <a:r>
              <a:rPr lang="en-US" dirty="0">
                <a:solidFill>
                  <a:srgbClr val="000000"/>
                </a:solidFill>
                <a:latin typeface="Times New Roman"/>
              </a:rPr>
              <a:t>There are two types of IgA: IgA1, IgA2.</a:t>
            </a:r>
          </a:p>
          <a:p>
            <a:pPr algn="l"/>
            <a:r>
              <a:rPr lang="en-US" dirty="0">
                <a:solidFill>
                  <a:srgbClr val="000000"/>
                </a:solidFill>
                <a:latin typeface="Times New Roman"/>
              </a:rPr>
              <a:t>- It is exist as monomeric or </a:t>
            </a:r>
            <a:r>
              <a:rPr lang="en-US" dirty="0" err="1">
                <a:solidFill>
                  <a:srgbClr val="000000"/>
                </a:solidFill>
                <a:latin typeface="Times New Roman"/>
              </a:rPr>
              <a:t>dimeric</a:t>
            </a:r>
            <a:r>
              <a:rPr lang="en-US" dirty="0">
                <a:solidFill>
                  <a:srgbClr val="000000"/>
                </a:solidFill>
                <a:latin typeface="Times New Roman"/>
              </a:rPr>
              <a:t> (J chain is associated with it)</a:t>
            </a:r>
          </a:p>
        </p:txBody>
      </p:sp>
    </p:spTree>
    <p:extLst>
      <p:ext uri="{BB962C8B-B14F-4D97-AF65-F5344CB8AC3E}">
        <p14:creationId xmlns:p14="http://schemas.microsoft.com/office/powerpoint/2010/main" val="275289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1200" dirty="0">
                <a:solidFill>
                  <a:srgbClr val="000000"/>
                </a:solidFill>
                <a:latin typeface="Times New Roman"/>
              </a:rPr>
              <a:t/>
            </a:r>
            <a:br>
              <a:rPr lang="ar-IQ" sz="1200" dirty="0">
                <a:solidFill>
                  <a:srgbClr val="000000"/>
                </a:solidFill>
                <a:latin typeface="Times New Roman"/>
              </a:rPr>
            </a:br>
            <a:r>
              <a:rPr lang="en-US" b="1" dirty="0" err="1">
                <a:solidFill>
                  <a:srgbClr val="FF0000"/>
                </a:solidFill>
                <a:latin typeface="Times New Roman"/>
              </a:rPr>
              <a:t>IgD</a:t>
            </a:r>
            <a:endParaRPr lang="ar-IQ" dirty="0"/>
          </a:p>
        </p:txBody>
      </p:sp>
      <p:sp>
        <p:nvSpPr>
          <p:cNvPr id="3" name="Content Placeholder 2"/>
          <p:cNvSpPr>
            <a:spLocks noGrp="1"/>
          </p:cNvSpPr>
          <p:nvPr>
            <p:ph idx="1"/>
          </p:nvPr>
        </p:nvSpPr>
        <p:spPr/>
        <p:txBody>
          <a:bodyPr/>
          <a:lstStyle/>
          <a:p>
            <a:pPr algn="l"/>
            <a:endParaRPr lang="ar-IQ" sz="1400" dirty="0">
              <a:solidFill>
                <a:srgbClr val="000000"/>
              </a:solidFill>
              <a:latin typeface="Times New Roman"/>
            </a:endParaRPr>
          </a:p>
          <a:p>
            <a:pPr algn="l"/>
            <a:endParaRPr lang="ar-IQ" sz="1400" dirty="0">
              <a:latin typeface="Times New Roman"/>
            </a:endParaRPr>
          </a:p>
          <a:p>
            <a:pPr algn="l"/>
            <a:r>
              <a:rPr lang="en-US" dirty="0">
                <a:latin typeface="Times New Roman"/>
              </a:rPr>
              <a:t>Monomeric </a:t>
            </a:r>
          </a:p>
          <a:p>
            <a:pPr algn="l"/>
            <a:r>
              <a:rPr lang="en-US" dirty="0">
                <a:solidFill>
                  <a:srgbClr val="FF0000"/>
                </a:solidFill>
                <a:latin typeface="Times New Roman"/>
              </a:rPr>
              <a:t>•</a:t>
            </a:r>
            <a:r>
              <a:rPr lang="en-US" b="1" dirty="0">
                <a:solidFill>
                  <a:srgbClr val="FF0000"/>
                </a:solidFill>
                <a:latin typeface="Times New Roman"/>
              </a:rPr>
              <a:t>Major functions </a:t>
            </a:r>
            <a:endParaRPr lang="en-US" dirty="0">
              <a:solidFill>
                <a:srgbClr val="FF0000"/>
              </a:solidFill>
              <a:latin typeface="Times New Roman"/>
            </a:endParaRPr>
          </a:p>
          <a:p>
            <a:pPr algn="l"/>
            <a:r>
              <a:rPr lang="en-US" dirty="0">
                <a:solidFill>
                  <a:srgbClr val="000000"/>
                </a:solidFill>
                <a:latin typeface="Times New Roman"/>
              </a:rPr>
              <a:t>–present on the surface of B lymphocytes as Ag receptor </a:t>
            </a:r>
          </a:p>
        </p:txBody>
      </p:sp>
    </p:spTree>
    <p:extLst>
      <p:ext uri="{BB962C8B-B14F-4D97-AF65-F5344CB8AC3E}">
        <p14:creationId xmlns:p14="http://schemas.microsoft.com/office/powerpoint/2010/main" val="1535018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0000"/>
                </a:solidFill>
                <a:latin typeface="Times New Roman"/>
              </a:rPr>
              <a:t>IgE</a:t>
            </a:r>
            <a:r>
              <a:rPr lang="en-US" b="1" dirty="0">
                <a:solidFill>
                  <a:srgbClr val="FF0000"/>
                </a:solidFill>
                <a:latin typeface="Times New Roman"/>
              </a:rPr>
              <a:t> </a:t>
            </a:r>
            <a:endParaRPr lang="en-US" dirty="0">
              <a:solidFill>
                <a:srgbClr val="FF0000"/>
              </a:solidFill>
              <a:latin typeface="Times New Roman"/>
            </a:endParaRPr>
          </a:p>
        </p:txBody>
      </p:sp>
      <p:sp>
        <p:nvSpPr>
          <p:cNvPr id="3" name="Content Placeholder 2"/>
          <p:cNvSpPr>
            <a:spLocks noGrp="1"/>
          </p:cNvSpPr>
          <p:nvPr>
            <p:ph idx="1"/>
          </p:nvPr>
        </p:nvSpPr>
        <p:spPr>
          <a:xfrm>
            <a:off x="107504" y="1628800"/>
            <a:ext cx="8640960" cy="4525963"/>
          </a:xfrm>
        </p:spPr>
        <p:txBody>
          <a:bodyPr>
            <a:normAutofit/>
          </a:bodyPr>
          <a:lstStyle/>
          <a:p>
            <a:pPr algn="l"/>
            <a:endParaRPr lang="ar-IQ" sz="1400" dirty="0">
              <a:solidFill>
                <a:srgbClr val="000000"/>
              </a:solidFill>
              <a:latin typeface="Times New Roman"/>
            </a:endParaRPr>
          </a:p>
          <a:p>
            <a:pPr algn="l"/>
            <a:r>
              <a:rPr lang="en-US" dirty="0" smtClean="0">
                <a:solidFill>
                  <a:srgbClr val="000000"/>
                </a:solidFill>
                <a:latin typeface="Times New Roman"/>
              </a:rPr>
              <a:t>•</a:t>
            </a:r>
            <a:r>
              <a:rPr lang="en-US" sz="2800" dirty="0">
                <a:solidFill>
                  <a:srgbClr val="000000"/>
                </a:solidFill>
                <a:latin typeface="Times New Roman"/>
              </a:rPr>
              <a:t>Mediates type I hypersensitivity </a:t>
            </a:r>
          </a:p>
          <a:p>
            <a:pPr algn="l"/>
            <a:r>
              <a:rPr lang="en-US" sz="2800" dirty="0">
                <a:solidFill>
                  <a:srgbClr val="000000"/>
                </a:solidFill>
                <a:latin typeface="Times New Roman"/>
              </a:rPr>
              <a:t>•Monomeric </a:t>
            </a:r>
          </a:p>
          <a:p>
            <a:pPr algn="l"/>
            <a:r>
              <a:rPr lang="en-US" sz="2800" dirty="0">
                <a:solidFill>
                  <a:srgbClr val="FF0000"/>
                </a:solidFill>
                <a:latin typeface="Times New Roman"/>
              </a:rPr>
              <a:t>•</a:t>
            </a:r>
            <a:r>
              <a:rPr lang="en-US" sz="2800" b="1" dirty="0">
                <a:solidFill>
                  <a:srgbClr val="FF0000"/>
                </a:solidFill>
                <a:latin typeface="Times New Roman"/>
              </a:rPr>
              <a:t>Major functions </a:t>
            </a:r>
            <a:endParaRPr lang="en-US" sz="2800" dirty="0">
              <a:solidFill>
                <a:srgbClr val="FF0000"/>
              </a:solidFill>
              <a:latin typeface="Times New Roman"/>
            </a:endParaRPr>
          </a:p>
          <a:p>
            <a:pPr algn="l"/>
            <a:r>
              <a:rPr lang="en-US" sz="2800" dirty="0">
                <a:solidFill>
                  <a:srgbClr val="000000"/>
                </a:solidFill>
                <a:latin typeface="Times New Roman"/>
              </a:rPr>
              <a:t>- Mediates type I hypersensitivity </a:t>
            </a:r>
          </a:p>
          <a:p>
            <a:pPr algn="l"/>
            <a:r>
              <a:rPr lang="en-US" sz="2800" dirty="0">
                <a:solidFill>
                  <a:srgbClr val="000000"/>
                </a:solidFill>
                <a:latin typeface="Times New Roman"/>
              </a:rPr>
              <a:t>- Plays a role in immunity to helminthic </a:t>
            </a:r>
            <a:r>
              <a:rPr lang="en-US" sz="2800" dirty="0" err="1">
                <a:solidFill>
                  <a:srgbClr val="000000"/>
                </a:solidFill>
                <a:latin typeface="Times New Roman"/>
              </a:rPr>
              <a:t>parasitesEosinophils</a:t>
            </a:r>
            <a:r>
              <a:rPr lang="en-US" sz="2800" dirty="0">
                <a:solidFill>
                  <a:srgbClr val="000000"/>
                </a:solidFill>
                <a:latin typeface="Times New Roman"/>
              </a:rPr>
              <a:t> have Fc receptors for </a:t>
            </a:r>
            <a:r>
              <a:rPr lang="en-US" sz="2800" dirty="0" err="1">
                <a:solidFill>
                  <a:srgbClr val="000000"/>
                </a:solidFill>
                <a:latin typeface="Times New Roman"/>
              </a:rPr>
              <a:t>IgE</a:t>
            </a:r>
            <a:r>
              <a:rPr lang="en-US" sz="2800" dirty="0">
                <a:solidFill>
                  <a:srgbClr val="000000"/>
                </a:solidFill>
                <a:latin typeface="Times New Roman"/>
              </a:rPr>
              <a:t> and binding of </a:t>
            </a:r>
            <a:r>
              <a:rPr lang="en-US" sz="2800" dirty="0" err="1">
                <a:solidFill>
                  <a:srgbClr val="000000"/>
                </a:solidFill>
                <a:latin typeface="Times New Roman"/>
              </a:rPr>
              <a:t>eosinophils</a:t>
            </a:r>
            <a:r>
              <a:rPr lang="en-US" sz="2800" dirty="0">
                <a:solidFill>
                  <a:srgbClr val="000000"/>
                </a:solidFill>
                <a:latin typeface="Times New Roman"/>
              </a:rPr>
              <a:t> to </a:t>
            </a:r>
            <a:r>
              <a:rPr lang="en-US" sz="2800" dirty="0" err="1">
                <a:solidFill>
                  <a:srgbClr val="000000"/>
                </a:solidFill>
                <a:latin typeface="Times New Roman"/>
              </a:rPr>
              <a:t>IgE</a:t>
            </a:r>
            <a:r>
              <a:rPr lang="en-US" sz="2800" dirty="0">
                <a:solidFill>
                  <a:srgbClr val="000000"/>
                </a:solidFill>
                <a:latin typeface="Times New Roman"/>
              </a:rPr>
              <a:t>-coated </a:t>
            </a:r>
            <a:r>
              <a:rPr lang="en-US" sz="2800" dirty="0" err="1">
                <a:solidFill>
                  <a:srgbClr val="000000"/>
                </a:solidFill>
                <a:latin typeface="Times New Roman"/>
              </a:rPr>
              <a:t>helminths</a:t>
            </a:r>
            <a:r>
              <a:rPr lang="en-US" sz="2800" dirty="0">
                <a:solidFill>
                  <a:srgbClr val="000000"/>
                </a:solidFill>
                <a:latin typeface="Times New Roman"/>
              </a:rPr>
              <a:t> results in killing of the parasite</a:t>
            </a:r>
            <a:endParaRPr lang="ar-IQ" sz="2800" dirty="0"/>
          </a:p>
        </p:txBody>
      </p:sp>
    </p:spTree>
    <p:extLst>
      <p:ext uri="{BB962C8B-B14F-4D97-AF65-F5344CB8AC3E}">
        <p14:creationId xmlns:p14="http://schemas.microsoft.com/office/powerpoint/2010/main" val="4252811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US" dirty="0" smtClean="0"/>
              <a:t>Immune </a:t>
            </a:r>
            <a:r>
              <a:rPr lang="en-US" dirty="0"/>
              <a:t>Response </a:t>
            </a:r>
            <a:endParaRPr lang="ar-IQ" dirty="0"/>
          </a:p>
        </p:txBody>
      </p:sp>
      <p:sp>
        <p:nvSpPr>
          <p:cNvPr id="3" name="Content Placeholder 2"/>
          <p:cNvSpPr>
            <a:spLocks noGrp="1"/>
          </p:cNvSpPr>
          <p:nvPr>
            <p:ph idx="1"/>
          </p:nvPr>
        </p:nvSpPr>
        <p:spPr>
          <a:xfrm>
            <a:off x="457200" y="1196752"/>
            <a:ext cx="8229600" cy="4929411"/>
          </a:xfrm>
        </p:spPr>
        <p:txBody>
          <a:bodyPr>
            <a:normAutofit fontScale="70000" lnSpcReduction="20000"/>
          </a:bodyPr>
          <a:lstStyle/>
          <a:p>
            <a:pPr algn="l"/>
            <a:endParaRPr lang="ar-IQ" sz="1400" dirty="0">
              <a:solidFill>
                <a:srgbClr val="000000"/>
              </a:solidFill>
              <a:latin typeface="Times New Roman"/>
            </a:endParaRPr>
          </a:p>
          <a:p>
            <a:pPr algn="l"/>
            <a:r>
              <a:rPr lang="en-US" b="1" dirty="0">
                <a:solidFill>
                  <a:srgbClr val="FF0000"/>
                </a:solidFill>
                <a:latin typeface="Times New Roman"/>
              </a:rPr>
              <a:t>I-First exposure (primary </a:t>
            </a:r>
            <a:r>
              <a:rPr lang="en-US" b="1" dirty="0" err="1">
                <a:solidFill>
                  <a:srgbClr val="FF0000"/>
                </a:solidFill>
                <a:latin typeface="Times New Roman"/>
              </a:rPr>
              <a:t>humoral</a:t>
            </a:r>
            <a:r>
              <a:rPr lang="en-US" b="1" dirty="0">
                <a:solidFill>
                  <a:srgbClr val="FF0000"/>
                </a:solidFill>
                <a:latin typeface="Times New Roman"/>
              </a:rPr>
              <a:t> immune response</a:t>
            </a:r>
            <a:r>
              <a:rPr lang="en-US" b="1" dirty="0">
                <a:solidFill>
                  <a:srgbClr val="000000"/>
                </a:solidFill>
                <a:latin typeface="Times New Roman"/>
              </a:rPr>
              <a:t>) </a:t>
            </a:r>
            <a:endParaRPr lang="en-US" dirty="0">
              <a:solidFill>
                <a:srgbClr val="000000"/>
              </a:solidFill>
              <a:latin typeface="Times New Roman"/>
            </a:endParaRPr>
          </a:p>
          <a:p>
            <a:pPr algn="l"/>
            <a:r>
              <a:rPr lang="en-US" dirty="0">
                <a:solidFill>
                  <a:srgbClr val="000000"/>
                </a:solidFill>
                <a:latin typeface="Times New Roman"/>
              </a:rPr>
              <a:t>a- Lag phase: in the first few days, </a:t>
            </a:r>
            <a:r>
              <a:rPr lang="en-US" dirty="0" err="1">
                <a:solidFill>
                  <a:srgbClr val="000000"/>
                </a:solidFill>
                <a:latin typeface="Times New Roman"/>
              </a:rPr>
              <a:t>Ab</a:t>
            </a:r>
            <a:r>
              <a:rPr lang="en-US" dirty="0">
                <a:solidFill>
                  <a:srgbClr val="000000"/>
                </a:solidFill>
                <a:latin typeface="Times New Roman"/>
              </a:rPr>
              <a:t> level in serum is zero and no </a:t>
            </a:r>
            <a:r>
              <a:rPr lang="en-US" dirty="0" err="1">
                <a:solidFill>
                  <a:srgbClr val="000000"/>
                </a:solidFill>
                <a:latin typeface="Times New Roman"/>
              </a:rPr>
              <a:t>Ab</a:t>
            </a:r>
            <a:r>
              <a:rPr lang="en-US" dirty="0">
                <a:solidFill>
                  <a:srgbClr val="000000"/>
                </a:solidFill>
                <a:latin typeface="Times New Roman"/>
              </a:rPr>
              <a:t> production. </a:t>
            </a:r>
          </a:p>
          <a:p>
            <a:pPr algn="l"/>
            <a:r>
              <a:rPr lang="en-US" dirty="0">
                <a:solidFill>
                  <a:srgbClr val="000000"/>
                </a:solidFill>
                <a:latin typeface="Times New Roman"/>
              </a:rPr>
              <a:t>Lag phase duration depend on, nature of Ag, dose, route of entry and immune status. </a:t>
            </a:r>
          </a:p>
          <a:p>
            <a:pPr algn="l"/>
            <a:r>
              <a:rPr lang="en-US" dirty="0">
                <a:solidFill>
                  <a:srgbClr val="000000"/>
                </a:solidFill>
                <a:latin typeface="Times New Roman"/>
              </a:rPr>
              <a:t>b-Log phase: </a:t>
            </a:r>
            <a:r>
              <a:rPr lang="en-US" dirty="0" err="1">
                <a:solidFill>
                  <a:srgbClr val="000000"/>
                </a:solidFill>
                <a:latin typeface="Times New Roman"/>
              </a:rPr>
              <a:t>Ab</a:t>
            </a:r>
            <a:r>
              <a:rPr lang="en-US" dirty="0">
                <a:solidFill>
                  <a:srgbClr val="000000"/>
                </a:solidFill>
                <a:latin typeface="Times New Roman"/>
              </a:rPr>
              <a:t> produce and increasing. </a:t>
            </a:r>
          </a:p>
          <a:p>
            <a:pPr algn="l"/>
            <a:r>
              <a:rPr lang="en-US" dirty="0">
                <a:solidFill>
                  <a:srgbClr val="000000"/>
                </a:solidFill>
                <a:latin typeface="Times New Roman"/>
              </a:rPr>
              <a:t>c-Plateau phase or stationary phase: </a:t>
            </a:r>
            <a:r>
              <a:rPr lang="en-US" dirty="0" err="1">
                <a:solidFill>
                  <a:srgbClr val="000000"/>
                </a:solidFill>
                <a:latin typeface="Times New Roman"/>
              </a:rPr>
              <a:t>Ab</a:t>
            </a:r>
            <a:r>
              <a:rPr lang="en-US" dirty="0">
                <a:solidFill>
                  <a:srgbClr val="000000"/>
                </a:solidFill>
                <a:latin typeface="Times New Roman"/>
              </a:rPr>
              <a:t> production stop at certain level. </a:t>
            </a:r>
          </a:p>
          <a:p>
            <a:pPr algn="l"/>
            <a:r>
              <a:rPr lang="en-US" dirty="0">
                <a:solidFill>
                  <a:srgbClr val="000000"/>
                </a:solidFill>
                <a:latin typeface="Times New Roman"/>
              </a:rPr>
              <a:t>d-Decline phase: </a:t>
            </a:r>
            <a:r>
              <a:rPr lang="en-US" dirty="0" err="1">
                <a:solidFill>
                  <a:srgbClr val="000000"/>
                </a:solidFill>
                <a:latin typeface="Times New Roman"/>
              </a:rPr>
              <a:t>Ab</a:t>
            </a:r>
            <a:r>
              <a:rPr lang="en-US" dirty="0">
                <a:solidFill>
                  <a:srgbClr val="000000"/>
                </a:solidFill>
                <a:latin typeface="Times New Roman"/>
              </a:rPr>
              <a:t> titer decrease because of combination with Ag. </a:t>
            </a:r>
          </a:p>
          <a:p>
            <a:pPr algn="l"/>
            <a:r>
              <a:rPr lang="en-US" b="1" dirty="0">
                <a:solidFill>
                  <a:srgbClr val="FF0000"/>
                </a:solidFill>
                <a:latin typeface="Times New Roman"/>
              </a:rPr>
              <a:t>II-Second exposure (secondary </a:t>
            </a:r>
            <a:r>
              <a:rPr lang="en-US" b="1" dirty="0" err="1">
                <a:solidFill>
                  <a:srgbClr val="FF0000"/>
                </a:solidFill>
                <a:latin typeface="Times New Roman"/>
              </a:rPr>
              <a:t>humoral</a:t>
            </a:r>
            <a:r>
              <a:rPr lang="en-US" b="1" dirty="0">
                <a:solidFill>
                  <a:srgbClr val="FF0000"/>
                </a:solidFill>
                <a:latin typeface="Times New Roman"/>
              </a:rPr>
              <a:t> immune response) </a:t>
            </a:r>
            <a:endParaRPr lang="en-US" dirty="0">
              <a:solidFill>
                <a:srgbClr val="FF0000"/>
              </a:solidFill>
              <a:latin typeface="Times New Roman"/>
            </a:endParaRPr>
          </a:p>
          <a:p>
            <a:pPr algn="l"/>
            <a:r>
              <a:rPr lang="en-US" dirty="0">
                <a:solidFill>
                  <a:srgbClr val="000000"/>
                </a:solidFill>
                <a:latin typeface="Times New Roman"/>
              </a:rPr>
              <a:t>a-There is memory cells (no need for lag phase). </a:t>
            </a:r>
          </a:p>
          <a:p>
            <a:pPr algn="l"/>
            <a:r>
              <a:rPr lang="en-US" dirty="0">
                <a:solidFill>
                  <a:srgbClr val="000000"/>
                </a:solidFill>
                <a:latin typeface="Times New Roman"/>
              </a:rPr>
              <a:t>b-There is high level of Ab. </a:t>
            </a:r>
          </a:p>
          <a:p>
            <a:pPr algn="l"/>
            <a:r>
              <a:rPr lang="en-US" dirty="0">
                <a:solidFill>
                  <a:srgbClr val="000000"/>
                </a:solidFill>
                <a:latin typeface="Times New Roman"/>
              </a:rPr>
              <a:t>c- Only those cells with identical receptors will be stimulated (high affinity)</a:t>
            </a:r>
            <a:r>
              <a:rPr lang="en-US" sz="2000" dirty="0">
                <a:solidFill>
                  <a:srgbClr val="000000"/>
                </a:solidFill>
                <a:latin typeface="Arial"/>
              </a:rPr>
              <a:t>. </a:t>
            </a:r>
            <a:endParaRPr lang="ar-IQ" dirty="0"/>
          </a:p>
        </p:txBody>
      </p:sp>
    </p:spTree>
    <p:extLst>
      <p:ext uri="{BB962C8B-B14F-4D97-AF65-F5344CB8AC3E}">
        <p14:creationId xmlns:p14="http://schemas.microsoft.com/office/powerpoint/2010/main" val="2022389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400600"/>
          </a:xfrm>
        </p:spPr>
        <p:txBody>
          <a:bodyPr/>
          <a:lstStyle/>
          <a:p>
            <a:pPr marL="0" indent="0" algn="l">
              <a:buNone/>
            </a:pPr>
            <a:endParaRPr lang="ar-IQ" dirty="0"/>
          </a:p>
        </p:txBody>
      </p:sp>
      <p:pic>
        <p:nvPicPr>
          <p:cNvPr id="4098" name="Picture 2" descr="C:\Users\hp\Desktop\9-.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0688"/>
            <a:ext cx="8352928"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1315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US" b="1" dirty="0"/>
              <a:t>Structure of Immunoglobulin</a:t>
            </a:r>
            <a:endParaRPr lang="ar-IQ" dirty="0"/>
          </a:p>
        </p:txBody>
      </p:sp>
      <p:sp>
        <p:nvSpPr>
          <p:cNvPr id="3" name="Content Placeholder 2"/>
          <p:cNvSpPr>
            <a:spLocks noGrp="1"/>
          </p:cNvSpPr>
          <p:nvPr>
            <p:ph idx="1"/>
          </p:nvPr>
        </p:nvSpPr>
        <p:spPr>
          <a:xfrm>
            <a:off x="179512" y="1268760"/>
            <a:ext cx="8568952" cy="5400600"/>
          </a:xfrm>
        </p:spPr>
        <p:txBody>
          <a:bodyPr>
            <a:normAutofit fontScale="92500" lnSpcReduction="10000"/>
          </a:bodyPr>
          <a:lstStyle/>
          <a:p>
            <a:pPr marL="0" indent="0" algn="l">
              <a:buNone/>
            </a:pPr>
            <a:r>
              <a:rPr lang="en-US" dirty="0" smtClean="0"/>
              <a:t>Although different </a:t>
            </a:r>
            <a:r>
              <a:rPr lang="en-US" dirty="0" err="1" smtClean="0"/>
              <a:t>immunoglobulins</a:t>
            </a:r>
            <a:r>
              <a:rPr lang="en-US" dirty="0" smtClean="0"/>
              <a:t> can differ structurally, but all </a:t>
            </a:r>
            <a:r>
              <a:rPr lang="en-US" dirty="0" err="1" smtClean="0"/>
              <a:t>Igs</a:t>
            </a:r>
            <a:r>
              <a:rPr lang="en-US" dirty="0" smtClean="0"/>
              <a:t> built from the same basic units</a:t>
            </a:r>
          </a:p>
          <a:p>
            <a:pPr marL="0" indent="0" algn="l">
              <a:buNone/>
            </a:pPr>
            <a:r>
              <a:rPr lang="en-US" b="1" dirty="0" smtClean="0">
                <a:solidFill>
                  <a:srgbClr val="FF0000"/>
                </a:solidFill>
                <a:cs typeface="+mj-cs"/>
              </a:rPr>
              <a:t>-The </a:t>
            </a:r>
            <a:r>
              <a:rPr lang="en-US" b="1" dirty="0" err="1" smtClean="0">
                <a:solidFill>
                  <a:srgbClr val="FF0000"/>
                </a:solidFill>
                <a:cs typeface="+mj-cs"/>
              </a:rPr>
              <a:t>Ig</a:t>
            </a:r>
            <a:r>
              <a:rPr lang="en-US" b="1" dirty="0" smtClean="0">
                <a:solidFill>
                  <a:srgbClr val="FF0000"/>
                </a:solidFill>
                <a:cs typeface="+mj-cs"/>
              </a:rPr>
              <a:t> monomer</a:t>
            </a:r>
            <a:r>
              <a:rPr lang="en-US" dirty="0" smtClean="0"/>
              <a:t> is a "Y"-shaped molecule that consists of </a:t>
            </a:r>
          </a:p>
          <a:p>
            <a:pPr marL="0" indent="0" algn="l">
              <a:buNone/>
            </a:pPr>
            <a:r>
              <a:rPr lang="en-US" dirty="0"/>
              <a:t> </a:t>
            </a:r>
            <a:r>
              <a:rPr lang="en-US" dirty="0" smtClean="0"/>
              <a:t>A -four polypeptide chains .</a:t>
            </a:r>
          </a:p>
          <a:p>
            <a:pPr marL="0" indent="0" algn="l">
              <a:buNone/>
            </a:pPr>
            <a:r>
              <a:rPr lang="en-US" dirty="0" smtClean="0"/>
              <a:t> the  four chain structure as their basic unit linked covalently by bisulfate bonds:</a:t>
            </a:r>
          </a:p>
          <a:p>
            <a:pPr marL="0" indent="0" algn="l">
              <a:buNone/>
            </a:pPr>
            <a:r>
              <a:rPr lang="en-US" dirty="0" smtClean="0"/>
              <a:t>2 identical </a:t>
            </a:r>
            <a:r>
              <a:rPr lang="en-US" b="1" dirty="0" smtClean="0">
                <a:solidFill>
                  <a:srgbClr val="FF0000"/>
                </a:solidFill>
              </a:rPr>
              <a:t>light (L) chains </a:t>
            </a:r>
            <a:r>
              <a:rPr lang="en-US" dirty="0" smtClean="0"/>
              <a:t>(22kDa) </a:t>
            </a:r>
          </a:p>
          <a:p>
            <a:pPr marL="0" indent="0" algn="l">
              <a:buNone/>
            </a:pPr>
            <a:r>
              <a:rPr lang="en-US" dirty="0" smtClean="0"/>
              <a:t>2 identical </a:t>
            </a:r>
            <a:r>
              <a:rPr lang="en-US" b="1" dirty="0" smtClean="0">
                <a:solidFill>
                  <a:srgbClr val="FF0000"/>
                </a:solidFill>
              </a:rPr>
              <a:t>heavy (H) chains </a:t>
            </a:r>
            <a:r>
              <a:rPr lang="en-US" dirty="0" smtClean="0"/>
              <a:t>(55kDa)</a:t>
            </a:r>
          </a:p>
          <a:p>
            <a:pPr marL="0" indent="0" algn="l">
              <a:buNone/>
            </a:pPr>
            <a:r>
              <a:rPr lang="en-US" dirty="0" smtClean="0"/>
              <a:t>- Each heavy chain is consist of 440 amino acid, while the light chain included 220 amino acid</a:t>
            </a:r>
          </a:p>
        </p:txBody>
      </p:sp>
    </p:spTree>
    <p:extLst>
      <p:ext uri="{BB962C8B-B14F-4D97-AF65-F5344CB8AC3E}">
        <p14:creationId xmlns:p14="http://schemas.microsoft.com/office/powerpoint/2010/main" val="288029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661648" cy="6480720"/>
          </a:xfrm>
        </p:spPr>
        <p:txBody>
          <a:bodyPr>
            <a:normAutofit fontScale="70000" lnSpcReduction="20000"/>
          </a:bodyPr>
          <a:lstStyle/>
          <a:p>
            <a:pPr marL="0" indent="0" algn="l">
              <a:buNone/>
            </a:pPr>
            <a:r>
              <a:rPr lang="en-US" sz="3800" b="1" dirty="0" smtClean="0">
                <a:solidFill>
                  <a:srgbClr val="FF0000"/>
                </a:solidFill>
              </a:rPr>
              <a:t>B-. Variable (V) and Constant (C) Regions</a:t>
            </a:r>
          </a:p>
          <a:p>
            <a:pPr marL="0" indent="0" algn="l">
              <a:buNone/>
            </a:pPr>
            <a:r>
              <a:rPr lang="en-US" dirty="0"/>
              <a:t>1- Variable region (V)</a:t>
            </a:r>
          </a:p>
          <a:p>
            <a:pPr marL="0" indent="0" algn="l">
              <a:buNone/>
            </a:pPr>
            <a:r>
              <a:rPr lang="en-US" dirty="0"/>
              <a:t>- In the light chain (VL) and (</a:t>
            </a:r>
            <a:r>
              <a:rPr lang="en-US" dirty="0" err="1"/>
              <a:t>Vh</a:t>
            </a:r>
            <a:r>
              <a:rPr lang="en-US" dirty="0"/>
              <a:t>) in the heavy chain</a:t>
            </a:r>
          </a:p>
          <a:p>
            <a:pPr algn="l">
              <a:buFontTx/>
              <a:buChar char="-"/>
            </a:pPr>
            <a:r>
              <a:rPr lang="en-US" dirty="0" smtClean="0"/>
              <a:t>The </a:t>
            </a:r>
            <a:r>
              <a:rPr lang="en-US" dirty="0"/>
              <a:t>site of binding to specific Ag. finished with amine group (NH3+) </a:t>
            </a:r>
            <a:endParaRPr lang="en-US" dirty="0" smtClean="0"/>
          </a:p>
          <a:p>
            <a:pPr algn="l">
              <a:buFontTx/>
              <a:buChar char="-"/>
            </a:pPr>
            <a:r>
              <a:rPr lang="en-US" dirty="0" smtClean="0"/>
              <a:t>2- </a:t>
            </a:r>
            <a:r>
              <a:rPr lang="en-US" dirty="0"/>
              <a:t>Constant region (C)</a:t>
            </a:r>
          </a:p>
          <a:p>
            <a:pPr marL="0" indent="0" algn="l">
              <a:buNone/>
            </a:pPr>
            <a:r>
              <a:rPr lang="en-US" dirty="0"/>
              <a:t>- In the light chain (CL) and (</a:t>
            </a:r>
            <a:r>
              <a:rPr lang="en-US" dirty="0" err="1"/>
              <a:t>Ch</a:t>
            </a:r>
            <a:r>
              <a:rPr lang="en-US" dirty="0"/>
              <a:t>) in the heavy chain</a:t>
            </a:r>
          </a:p>
          <a:p>
            <a:pPr marL="0" indent="0" algn="l">
              <a:buNone/>
            </a:pPr>
            <a:r>
              <a:rPr lang="en-US" dirty="0"/>
              <a:t>- The light chain contain (1) constant region while the heavy chain contain (3-4) regions.</a:t>
            </a:r>
          </a:p>
          <a:p>
            <a:pPr algn="l">
              <a:buFontTx/>
              <a:buChar char="-"/>
            </a:pPr>
            <a:r>
              <a:rPr lang="en-US" dirty="0" smtClean="0"/>
              <a:t>Finished </a:t>
            </a:r>
            <a:r>
              <a:rPr lang="en-US" dirty="0"/>
              <a:t>with carboxyl group (COO-</a:t>
            </a:r>
            <a:r>
              <a:rPr lang="en-US" dirty="0" smtClean="0"/>
              <a:t>)</a:t>
            </a:r>
          </a:p>
          <a:p>
            <a:pPr algn="l">
              <a:buFontTx/>
              <a:buChar char="-"/>
            </a:pPr>
            <a:r>
              <a:rPr lang="en-US" b="1" dirty="0" smtClean="0">
                <a:solidFill>
                  <a:srgbClr val="FF0000"/>
                </a:solidFill>
              </a:rPr>
              <a:t>C-Disulfide bonds </a:t>
            </a:r>
            <a:endParaRPr lang="en-US" b="1" dirty="0">
              <a:solidFill>
                <a:srgbClr val="FF0000"/>
              </a:solidFill>
            </a:endParaRPr>
          </a:p>
          <a:p>
            <a:pPr marL="0" indent="0" algn="l">
              <a:buNone/>
            </a:pPr>
            <a:r>
              <a:rPr lang="en-US" b="1" dirty="0" smtClean="0">
                <a:solidFill>
                  <a:srgbClr val="FF0000"/>
                </a:solidFill>
              </a:rPr>
              <a:t>1. Inter-chain </a:t>
            </a:r>
            <a:r>
              <a:rPr lang="en-US" b="1" dirty="0">
                <a:solidFill>
                  <a:srgbClr val="FF0000"/>
                </a:solidFill>
              </a:rPr>
              <a:t>disulfide bonds - </a:t>
            </a:r>
            <a:endParaRPr lang="en-US" b="1" dirty="0" smtClean="0">
              <a:solidFill>
                <a:srgbClr val="FF0000"/>
              </a:solidFill>
            </a:endParaRPr>
          </a:p>
          <a:p>
            <a:pPr marL="0" indent="0" algn="l">
              <a:buNone/>
            </a:pPr>
            <a:r>
              <a:rPr lang="en-US" dirty="0" smtClean="0"/>
              <a:t>The </a:t>
            </a:r>
            <a:r>
              <a:rPr lang="en-US" dirty="0"/>
              <a:t>heavy and light chains and the two heavy chains are held together by inter-chain disulfide bonds. The number of inter-chain disulfide bonds varies among different immunoglobulin molecules</a:t>
            </a:r>
            <a:r>
              <a:rPr lang="en-US" b="1" dirty="0">
                <a:solidFill>
                  <a:srgbClr val="FF0000"/>
                </a:solidFill>
              </a:rPr>
              <a:t>.</a:t>
            </a:r>
          </a:p>
          <a:p>
            <a:pPr marL="0" indent="0" algn="l">
              <a:buNone/>
            </a:pPr>
            <a:r>
              <a:rPr lang="en-US" b="1" dirty="0">
                <a:solidFill>
                  <a:srgbClr val="FF0000"/>
                </a:solidFill>
              </a:rPr>
              <a:t>2.Intra-chain disulfide bonds </a:t>
            </a:r>
            <a:r>
              <a:rPr lang="en-US" b="1" dirty="0" smtClean="0">
                <a:solidFill>
                  <a:srgbClr val="FF0000"/>
                </a:solidFill>
              </a:rPr>
              <a:t>– </a:t>
            </a:r>
          </a:p>
          <a:p>
            <a:pPr marL="0" indent="0" algn="l">
              <a:buNone/>
            </a:pPr>
            <a:r>
              <a:rPr lang="en-US" dirty="0" smtClean="0"/>
              <a:t>Within </a:t>
            </a:r>
            <a:r>
              <a:rPr lang="en-US" dirty="0"/>
              <a:t>each of the polypeptide chains there are intra-chain disulfide </a:t>
            </a:r>
            <a:r>
              <a:rPr lang="en-US" dirty="0" smtClean="0"/>
              <a:t>bonds.</a:t>
            </a:r>
          </a:p>
        </p:txBody>
      </p:sp>
    </p:spTree>
    <p:extLst>
      <p:ext uri="{BB962C8B-B14F-4D97-AF65-F5344CB8AC3E}">
        <p14:creationId xmlns:p14="http://schemas.microsoft.com/office/powerpoint/2010/main" val="247612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US" b="1" dirty="0">
                <a:solidFill>
                  <a:srgbClr val="FF0000"/>
                </a:solidFill>
              </a:rPr>
              <a:t>D. Hinge </a:t>
            </a:r>
            <a:r>
              <a:rPr lang="en-US" b="1" dirty="0" smtClean="0">
                <a:solidFill>
                  <a:srgbClr val="FF0000"/>
                </a:solidFill>
              </a:rPr>
              <a:t>Region                                        </a:t>
            </a:r>
            <a:r>
              <a:rPr lang="en-US" b="1" dirty="0">
                <a:solidFill>
                  <a:srgbClr val="FF0000"/>
                </a:solidFill>
              </a:rPr>
              <a:t/>
            </a:r>
            <a:br>
              <a:rPr lang="en-US" b="1" dirty="0">
                <a:solidFill>
                  <a:srgbClr val="FF0000"/>
                </a:solidFill>
              </a:rPr>
            </a:br>
            <a:endParaRPr lang="ar-IQ" dirty="0"/>
          </a:p>
        </p:txBody>
      </p:sp>
      <p:sp>
        <p:nvSpPr>
          <p:cNvPr id="3" name="Content Placeholder 2"/>
          <p:cNvSpPr>
            <a:spLocks noGrp="1"/>
          </p:cNvSpPr>
          <p:nvPr>
            <p:ph idx="1"/>
          </p:nvPr>
        </p:nvSpPr>
        <p:spPr>
          <a:xfrm>
            <a:off x="467544" y="764704"/>
            <a:ext cx="8229600" cy="5904656"/>
          </a:xfrm>
        </p:spPr>
        <p:txBody>
          <a:bodyPr/>
          <a:lstStyle/>
          <a:p>
            <a:pPr marL="0" indent="0" algn="l">
              <a:buNone/>
            </a:pPr>
            <a:r>
              <a:rPr lang="en-US" dirty="0" smtClean="0"/>
              <a:t>• </a:t>
            </a:r>
            <a:r>
              <a:rPr lang="en-US" sz="2000" dirty="0"/>
              <a:t>Antibody molecule in heavy chain include </a:t>
            </a:r>
            <a:r>
              <a:rPr lang="en-US" sz="2000" b="1" dirty="0"/>
              <a:t>hinge region </a:t>
            </a:r>
            <a:r>
              <a:rPr lang="en-US" sz="2000" dirty="0"/>
              <a:t>with Y form. It is called the hinge region because there is some </a:t>
            </a:r>
            <a:r>
              <a:rPr lang="en-US" sz="2000" b="1" dirty="0"/>
              <a:t>flexibility </a:t>
            </a:r>
            <a:r>
              <a:rPr lang="en-US" sz="2000" dirty="0"/>
              <a:t>in the molecule at this point</a:t>
            </a:r>
            <a:endParaRPr lang="ar-IQ" dirty="0"/>
          </a:p>
        </p:txBody>
      </p:sp>
      <p:pic>
        <p:nvPicPr>
          <p:cNvPr id="5" name="Picture 5" descr="C:\Users\hp\Desktop\media_1cd0b73a42724bbc3ce996cd322d357b1206fbd9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276872"/>
            <a:ext cx="8208911"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55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indent="0" algn="l">
              <a:buNone/>
            </a:pPr>
            <a:r>
              <a:rPr lang="en-US" b="1" dirty="0"/>
              <a:t>E</a:t>
            </a:r>
            <a:r>
              <a:rPr lang="en-US" dirty="0"/>
              <a:t>. Domains</a:t>
            </a:r>
          </a:p>
          <a:p>
            <a:pPr marL="0" indent="0" algn="l">
              <a:buNone/>
            </a:pPr>
            <a:r>
              <a:rPr lang="en-US" sz="2400" dirty="0" smtClean="0"/>
              <a:t>The </a:t>
            </a:r>
            <a:r>
              <a:rPr lang="en-US" sz="2400" dirty="0"/>
              <a:t>amino acid sequence in both light and heavy chain is not a linear sequence but there are domes and loops due to the presence of intra chain disulfide bonds these globular areas called domains</a:t>
            </a:r>
            <a:r>
              <a:rPr lang="en-US" sz="2800" dirty="0"/>
              <a:t>.</a:t>
            </a:r>
            <a:endParaRPr lang="ar-IQ" sz="2800" dirty="0"/>
          </a:p>
        </p:txBody>
      </p:sp>
      <p:pic>
        <p:nvPicPr>
          <p:cNvPr id="4" name="Picture 2" descr="C:\Users\hp\Desktop\Fjy_6q6ycAoFjVIiJ7-8tadUMFXq.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636912"/>
            <a:ext cx="7344816"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174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US" b="1" dirty="0"/>
              <a:t>main domain in antibody molecule</a:t>
            </a:r>
            <a:endParaRPr lang="ar-IQ" dirty="0"/>
          </a:p>
        </p:txBody>
      </p:sp>
      <p:sp>
        <p:nvSpPr>
          <p:cNvPr id="3" name="Content Placeholder 2"/>
          <p:cNvSpPr>
            <a:spLocks noGrp="1"/>
          </p:cNvSpPr>
          <p:nvPr>
            <p:ph idx="1"/>
          </p:nvPr>
        </p:nvSpPr>
        <p:spPr>
          <a:xfrm>
            <a:off x="457200" y="1052736"/>
            <a:ext cx="8229600" cy="5472608"/>
          </a:xfrm>
        </p:spPr>
        <p:txBody>
          <a:bodyPr>
            <a:normAutofit fontScale="85000" lnSpcReduction="10000"/>
          </a:bodyPr>
          <a:lstStyle/>
          <a:p>
            <a:pPr marL="0" indent="0">
              <a:buNone/>
            </a:pPr>
            <a:endParaRPr lang="ar-IQ" sz="1600" dirty="0">
              <a:latin typeface="Times New Roman"/>
            </a:endParaRPr>
          </a:p>
          <a:p>
            <a:pPr algn="l"/>
            <a:r>
              <a:rPr lang="en-US" b="1" dirty="0"/>
              <a:t>1- Fragment antigen binding (Fab): </a:t>
            </a:r>
            <a:r>
              <a:rPr lang="en-US" dirty="0"/>
              <a:t>This region of the antibody is composed of one constant and one variable domain from each heavy and light chain. This domain including the site of antigen binding.</a:t>
            </a:r>
          </a:p>
          <a:p>
            <a:pPr algn="l"/>
            <a:r>
              <a:rPr lang="en-US" b="1" dirty="0"/>
              <a:t>2- Fragment </a:t>
            </a:r>
            <a:r>
              <a:rPr lang="en-US" b="1" dirty="0" err="1"/>
              <a:t>crystallizable</a:t>
            </a:r>
            <a:r>
              <a:rPr lang="en-US" b="1" dirty="0"/>
              <a:t> (Fc): </a:t>
            </a:r>
            <a:r>
              <a:rPr lang="en-US" dirty="0"/>
              <a:t>it is composed of two heavy chains that contribute two or three constant domains depending on the class of the antibody. </a:t>
            </a:r>
            <a:endParaRPr lang="en-US" dirty="0" smtClean="0"/>
          </a:p>
          <a:p>
            <a:pPr algn="l"/>
            <a:r>
              <a:rPr lang="en-US" dirty="0" smtClean="0"/>
              <a:t>This </a:t>
            </a:r>
            <a:r>
              <a:rPr lang="en-US" dirty="0"/>
              <a:t>region plays a role in modulating immune cell activity by binding to a specific class of Fc receptors and other immune molecules, such as complement system and immune cells including phagocytic cells, eosinophil and basophil</a:t>
            </a:r>
            <a:endParaRPr lang="ar-IQ" dirty="0"/>
          </a:p>
        </p:txBody>
      </p:sp>
    </p:spTree>
    <p:extLst>
      <p:ext uri="{BB962C8B-B14F-4D97-AF65-F5344CB8AC3E}">
        <p14:creationId xmlns:p14="http://schemas.microsoft.com/office/powerpoint/2010/main" val="3410357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ar-IQ" sz="2400" dirty="0">
                <a:solidFill>
                  <a:srgbClr val="000000"/>
                </a:solidFill>
                <a:latin typeface="Arial"/>
              </a:rPr>
              <a:t/>
            </a:r>
            <a:br>
              <a:rPr lang="ar-IQ" sz="2400" dirty="0">
                <a:solidFill>
                  <a:srgbClr val="000000"/>
                </a:solidFill>
                <a:latin typeface="Arial"/>
              </a:rPr>
            </a:br>
            <a:r>
              <a:rPr lang="en-US" sz="3100" b="1" dirty="0">
                <a:solidFill>
                  <a:srgbClr val="FF0000"/>
                </a:solidFill>
                <a:latin typeface="Arial"/>
              </a:rPr>
              <a:t>IMMUNOGLOBULIN CLASSES, SUBCLASSES AND TYPES </a:t>
            </a:r>
            <a:endParaRPr lang="ar-IQ" sz="3100" dirty="0"/>
          </a:p>
        </p:txBody>
      </p:sp>
      <p:sp>
        <p:nvSpPr>
          <p:cNvPr id="3" name="Content Placeholder 2"/>
          <p:cNvSpPr>
            <a:spLocks noGrp="1"/>
          </p:cNvSpPr>
          <p:nvPr>
            <p:ph idx="1"/>
          </p:nvPr>
        </p:nvSpPr>
        <p:spPr/>
        <p:txBody>
          <a:bodyPr>
            <a:normAutofit fontScale="92500" lnSpcReduction="20000"/>
          </a:bodyPr>
          <a:lstStyle/>
          <a:p>
            <a:pPr marL="0" indent="0" algn="l">
              <a:buNone/>
            </a:pPr>
            <a:r>
              <a:rPr lang="en-US" b="1" dirty="0">
                <a:solidFill>
                  <a:srgbClr val="00B050"/>
                </a:solidFill>
              </a:rPr>
              <a:t>A. Immunoglobulin classes</a:t>
            </a:r>
          </a:p>
          <a:p>
            <a:pPr marL="0" indent="0" algn="l">
              <a:buNone/>
            </a:pPr>
            <a:r>
              <a:rPr lang="en-US" dirty="0"/>
              <a:t>• The </a:t>
            </a:r>
            <a:r>
              <a:rPr lang="en-US" dirty="0" err="1"/>
              <a:t>immunoglobulins</a:t>
            </a:r>
            <a:r>
              <a:rPr lang="en-US" dirty="0"/>
              <a:t> can be divided into five different classes, based on differences in the amino acid sequences in the constant region of the heavy chains.</a:t>
            </a:r>
          </a:p>
          <a:p>
            <a:pPr marL="0" indent="0" algn="l">
              <a:buNone/>
            </a:pPr>
            <a:r>
              <a:rPr lang="en-US" dirty="0"/>
              <a:t>•1. </a:t>
            </a:r>
            <a:r>
              <a:rPr lang="en-US" dirty="0" err="1"/>
              <a:t>IgG</a:t>
            </a:r>
            <a:r>
              <a:rPr lang="en-US" dirty="0"/>
              <a:t> - Gamma heavy chains</a:t>
            </a:r>
          </a:p>
          <a:p>
            <a:pPr marL="0" indent="0" algn="l">
              <a:buNone/>
            </a:pPr>
            <a:r>
              <a:rPr lang="en-US" dirty="0"/>
              <a:t>•2.IgM - Mu heavy chains</a:t>
            </a:r>
          </a:p>
          <a:p>
            <a:pPr marL="0" indent="0" algn="l">
              <a:buNone/>
            </a:pPr>
            <a:r>
              <a:rPr lang="en-US" dirty="0"/>
              <a:t>•3.IgA - Alpha heavy chains</a:t>
            </a:r>
          </a:p>
          <a:p>
            <a:pPr marL="0" indent="0" algn="l">
              <a:buNone/>
            </a:pPr>
            <a:r>
              <a:rPr lang="en-US" dirty="0"/>
              <a:t>•4.IgD - Delta heavy chains</a:t>
            </a:r>
          </a:p>
          <a:p>
            <a:pPr marL="0" indent="0" algn="l">
              <a:buNone/>
            </a:pPr>
            <a:r>
              <a:rPr lang="en-US" dirty="0"/>
              <a:t>•5.IgE - Epsilon heavy chains</a:t>
            </a:r>
            <a:endParaRPr lang="ar-IQ" dirty="0"/>
          </a:p>
        </p:txBody>
      </p:sp>
    </p:spTree>
    <p:extLst>
      <p:ext uri="{BB962C8B-B14F-4D97-AF65-F5344CB8AC3E}">
        <p14:creationId xmlns:p14="http://schemas.microsoft.com/office/powerpoint/2010/main" val="2861318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endParaRPr lang="ar-IQ" dirty="0"/>
          </a:p>
        </p:txBody>
      </p:sp>
      <p:sp>
        <p:nvSpPr>
          <p:cNvPr id="3" name="Content Placeholder 2"/>
          <p:cNvSpPr>
            <a:spLocks noGrp="1"/>
          </p:cNvSpPr>
          <p:nvPr>
            <p:ph idx="1"/>
          </p:nvPr>
        </p:nvSpPr>
        <p:spPr>
          <a:xfrm>
            <a:off x="457200" y="1196752"/>
            <a:ext cx="8229600" cy="4929411"/>
          </a:xfrm>
        </p:spPr>
        <p:txBody>
          <a:bodyPr>
            <a:normAutofit fontScale="85000" lnSpcReduction="20000"/>
          </a:bodyPr>
          <a:lstStyle/>
          <a:p>
            <a:pPr marL="0" indent="0" algn="l">
              <a:buNone/>
            </a:pPr>
            <a:r>
              <a:rPr lang="en-US" b="1" dirty="0">
                <a:solidFill>
                  <a:srgbClr val="00B050"/>
                </a:solidFill>
              </a:rPr>
              <a:t>B. Immunoglobulin Subclasses</a:t>
            </a:r>
          </a:p>
          <a:p>
            <a:pPr marL="0" indent="0" algn="l">
              <a:buNone/>
            </a:pPr>
            <a:r>
              <a:rPr lang="en-US" dirty="0"/>
              <a:t>•The classes of </a:t>
            </a:r>
            <a:r>
              <a:rPr lang="en-US" dirty="0" err="1"/>
              <a:t>immunoglobulins</a:t>
            </a:r>
            <a:r>
              <a:rPr lang="en-US" dirty="0"/>
              <a:t> can be divided into subclasses based on small differences in the amino acid sequences in the constant region of the heavy chains.</a:t>
            </a:r>
          </a:p>
          <a:p>
            <a:pPr marL="0" indent="0" algn="l">
              <a:buNone/>
            </a:pPr>
            <a:r>
              <a:rPr lang="en-US" b="1" dirty="0">
                <a:solidFill>
                  <a:srgbClr val="FF0000"/>
                </a:solidFill>
              </a:rPr>
              <a:t>1. </a:t>
            </a:r>
            <a:r>
              <a:rPr lang="en-US" b="1" dirty="0" err="1">
                <a:solidFill>
                  <a:srgbClr val="FF0000"/>
                </a:solidFill>
              </a:rPr>
              <a:t>IgG</a:t>
            </a:r>
            <a:r>
              <a:rPr lang="en-US" b="1" dirty="0">
                <a:solidFill>
                  <a:srgbClr val="FF0000"/>
                </a:solidFill>
              </a:rPr>
              <a:t> Subclasses</a:t>
            </a:r>
          </a:p>
          <a:p>
            <a:pPr marL="0" indent="0" algn="l">
              <a:buNone/>
            </a:pPr>
            <a:r>
              <a:rPr lang="en-US" dirty="0"/>
              <a:t>a) IgG1 - Gamma 1 heavy </a:t>
            </a:r>
            <a:r>
              <a:rPr lang="en-US" dirty="0" smtClean="0"/>
              <a:t>chains</a:t>
            </a:r>
            <a:endParaRPr lang="en-US" dirty="0"/>
          </a:p>
          <a:p>
            <a:pPr marL="0" indent="0" algn="l">
              <a:buNone/>
            </a:pPr>
            <a:r>
              <a:rPr lang="en-US" dirty="0" smtClean="0"/>
              <a:t>b</a:t>
            </a:r>
            <a:r>
              <a:rPr lang="en-US" dirty="0"/>
              <a:t>) IgG2 - Gamma 2 heavy chains</a:t>
            </a:r>
          </a:p>
          <a:p>
            <a:pPr marL="0" indent="0" algn="l">
              <a:buNone/>
            </a:pPr>
            <a:r>
              <a:rPr lang="en-US" dirty="0" smtClean="0"/>
              <a:t>c</a:t>
            </a:r>
            <a:r>
              <a:rPr lang="en-US" dirty="0"/>
              <a:t>) IgG3 - Gamma 3 heavy chains</a:t>
            </a:r>
          </a:p>
          <a:p>
            <a:pPr marL="0" indent="0" algn="l">
              <a:buNone/>
            </a:pPr>
            <a:r>
              <a:rPr lang="en-US" dirty="0" smtClean="0"/>
              <a:t>d</a:t>
            </a:r>
            <a:r>
              <a:rPr lang="en-US" dirty="0"/>
              <a:t>) IgG4 - Gamma 4 heavy </a:t>
            </a:r>
            <a:r>
              <a:rPr lang="en-US" dirty="0" smtClean="0"/>
              <a:t>chains</a:t>
            </a:r>
          </a:p>
          <a:p>
            <a:pPr marL="0" indent="0" algn="l">
              <a:buNone/>
            </a:pPr>
            <a:r>
              <a:rPr lang="en-US" b="1" dirty="0" smtClean="0">
                <a:solidFill>
                  <a:srgbClr val="FF0000"/>
                </a:solidFill>
              </a:rPr>
              <a:t>2</a:t>
            </a:r>
            <a:r>
              <a:rPr lang="en-US" b="1" dirty="0">
                <a:solidFill>
                  <a:srgbClr val="FF0000"/>
                </a:solidFill>
              </a:rPr>
              <a:t>. IgA Subclasses</a:t>
            </a:r>
          </a:p>
          <a:p>
            <a:pPr marL="0" indent="0" algn="l">
              <a:buNone/>
            </a:pPr>
            <a:r>
              <a:rPr lang="en-US" dirty="0"/>
              <a:t>•a) IgA1 - Alpha 1 heavy chains</a:t>
            </a:r>
          </a:p>
          <a:p>
            <a:pPr marL="0" indent="0" algn="l">
              <a:buNone/>
            </a:pPr>
            <a:r>
              <a:rPr lang="en-US" dirty="0"/>
              <a:t>•b) IgA2 - Alpha 2 heavy chains</a:t>
            </a:r>
            <a:endParaRPr lang="ar-IQ" dirty="0"/>
          </a:p>
        </p:txBody>
      </p:sp>
    </p:spTree>
    <p:extLst>
      <p:ext uri="{BB962C8B-B14F-4D97-AF65-F5344CB8AC3E}">
        <p14:creationId xmlns:p14="http://schemas.microsoft.com/office/powerpoint/2010/main" val="3149209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1481</Words>
  <Application>Microsoft Office PowerPoint</Application>
  <PresentationFormat>On-screen Show (4:3)</PresentationFormat>
  <Paragraphs>139</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Immunoglobulines (Ig.) or Antibodies (Abs)</vt:lpstr>
      <vt:lpstr>Immunoglobulins</vt:lpstr>
      <vt:lpstr>Structure of Immunoglobulin</vt:lpstr>
      <vt:lpstr>PowerPoint Presentation</vt:lpstr>
      <vt:lpstr>D. Hinge Region                                         </vt:lpstr>
      <vt:lpstr>PowerPoint Presentation</vt:lpstr>
      <vt:lpstr>main domain in antibody molecule</vt:lpstr>
      <vt:lpstr> IMMUNOGLOBULIN CLASSES, SUBCLASSES AND TYPES </vt:lpstr>
      <vt:lpstr>PowerPoint Presentation</vt:lpstr>
      <vt:lpstr>C. Immunoglobulin Types </vt:lpstr>
      <vt:lpstr> GENERAL FUNCTIONS Of IMMUNOGLOBULINS </vt:lpstr>
      <vt:lpstr>PowerPoint Presentation</vt:lpstr>
      <vt:lpstr>PowerPoint Presentation</vt:lpstr>
      <vt:lpstr>PowerPoint Presentation</vt:lpstr>
      <vt:lpstr>PowerPoint Presentation</vt:lpstr>
      <vt:lpstr>PowerPoint Presentation</vt:lpstr>
      <vt:lpstr>PowerPoint Presentation</vt:lpstr>
      <vt:lpstr>Properties of Igs</vt:lpstr>
      <vt:lpstr>IgM</vt:lpstr>
      <vt:lpstr>IgA</vt:lpstr>
      <vt:lpstr> IgD</vt:lpstr>
      <vt:lpstr>IgE </vt:lpstr>
      <vt:lpstr>Immune Response </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Immunoglobulines (Ig.) or Antibodies (Abs)</dc:title>
  <dc:creator>DR.Ahmed Saker 2o1O</dc:creator>
  <cp:lastModifiedBy>DR.Ahmed Saker 2o1O</cp:lastModifiedBy>
  <cp:revision>34</cp:revision>
  <dcterms:created xsi:type="dcterms:W3CDTF">2025-10-17T06:56:22Z</dcterms:created>
  <dcterms:modified xsi:type="dcterms:W3CDTF">2025-10-21T22:23:22Z</dcterms:modified>
</cp:coreProperties>
</file>