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300" r:id="rId2"/>
    <p:sldId id="299" r:id="rId3"/>
    <p:sldId id="257" r:id="rId4"/>
    <p:sldId id="259" r:id="rId5"/>
    <p:sldId id="263" r:id="rId6"/>
    <p:sldId id="301" r:id="rId7"/>
    <p:sldId id="264" r:id="rId8"/>
    <p:sldId id="265" r:id="rId9"/>
    <p:sldId id="266" r:id="rId10"/>
    <p:sldId id="267" r:id="rId11"/>
    <p:sldId id="268" r:id="rId12"/>
    <p:sldId id="269" r:id="rId13"/>
    <p:sldId id="270" r:id="rId14"/>
    <p:sldId id="271" r:id="rId15"/>
    <p:sldId id="273" r:id="rId16"/>
    <p:sldId id="274" r:id="rId17"/>
    <p:sldId id="278" r:id="rId18"/>
    <p:sldId id="279" r:id="rId19"/>
    <p:sldId id="280"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80A8D46-627F-4910-B5F6-04B3635C1FD0}" type="datetimeFigureOut">
              <a:rPr lang="ar-IQ" smtClean="0"/>
              <a:t>19/09/1443</a:t>
            </a:fld>
            <a:endParaRPr lang="ar-IQ"/>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A0A429D-90F0-4EB3-A57F-B231A263CFC0}" type="slidenum">
              <a:rPr lang="ar-IQ" smtClean="0"/>
              <a:t>‹#›</a:t>
            </a:fld>
            <a:endParaRPr lang="ar-IQ"/>
          </a:p>
        </p:txBody>
      </p:sp>
    </p:spTree>
    <p:extLst>
      <p:ext uri="{BB962C8B-B14F-4D97-AF65-F5344CB8AC3E}">
        <p14:creationId xmlns:p14="http://schemas.microsoft.com/office/powerpoint/2010/main" val="19246607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4A0A429D-90F0-4EB3-A57F-B231A263CFC0}" type="slidenum">
              <a:rPr lang="ar-IQ" smtClean="0"/>
              <a:t>34</a:t>
            </a:fld>
            <a:endParaRPr lang="ar-IQ"/>
          </a:p>
        </p:txBody>
      </p:sp>
    </p:spTree>
    <p:extLst>
      <p:ext uri="{BB962C8B-B14F-4D97-AF65-F5344CB8AC3E}">
        <p14:creationId xmlns:p14="http://schemas.microsoft.com/office/powerpoint/2010/main" val="23238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E873EBF-C776-44D3-9BAB-ECDDFCA2E84D}" type="datetimeFigureOut">
              <a:rPr lang="ar-IQ" smtClean="0"/>
              <a:t>19/09/1443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E873EBF-C776-44D3-9BAB-ECDDFCA2E84D}" type="datetimeFigureOut">
              <a:rPr lang="ar-IQ" smtClean="0"/>
              <a:t>19/09/1443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E873EBF-C776-44D3-9BAB-ECDDFCA2E84D}" type="datetimeFigureOut">
              <a:rPr lang="ar-IQ" smtClean="0"/>
              <a:t>19/09/1443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E873EBF-C776-44D3-9BAB-ECDDFCA2E84D}" type="datetimeFigureOut">
              <a:rPr lang="ar-IQ" smtClean="0"/>
              <a:t>19/09/1443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E873EBF-C776-44D3-9BAB-ECDDFCA2E84D}" type="datetimeFigureOut">
              <a:rPr lang="ar-IQ" smtClean="0"/>
              <a:t>19/09/1443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E873EBF-C776-44D3-9BAB-ECDDFCA2E84D}" type="datetimeFigureOut">
              <a:rPr lang="ar-IQ" smtClean="0"/>
              <a:t>19/09/1443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E873EBF-C776-44D3-9BAB-ECDDFCA2E84D}" type="datetimeFigureOut">
              <a:rPr lang="ar-IQ" smtClean="0"/>
              <a:t>19/09/1443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E873EBF-C776-44D3-9BAB-ECDDFCA2E84D}" type="datetimeFigureOut">
              <a:rPr lang="ar-IQ" smtClean="0"/>
              <a:t>19/09/1443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E873EBF-C776-44D3-9BAB-ECDDFCA2E84D}" type="datetimeFigureOut">
              <a:rPr lang="ar-IQ" smtClean="0"/>
              <a:t>19/09/1443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873EBF-C776-44D3-9BAB-ECDDFCA2E84D}" type="datetimeFigureOut">
              <a:rPr lang="ar-IQ" smtClean="0"/>
              <a:t>19/09/1443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873EBF-C776-44D3-9BAB-ECDDFCA2E84D}" type="datetimeFigureOut">
              <a:rPr lang="ar-IQ" smtClean="0"/>
              <a:t>19/09/1443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6213A6E-0938-4119-A9D7-E164B7C712DA}"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873EBF-C776-44D3-9BAB-ECDDFCA2E84D}" type="datetimeFigureOut">
              <a:rPr lang="ar-IQ" smtClean="0"/>
              <a:t>19/09/1443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6213A6E-0938-4119-A9D7-E164B7C712D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oundless.com/physiology/definition/digestive-enzymes" TargetMode="External"/><Relationship Id="rId2" Type="http://schemas.openxmlformats.org/officeDocument/2006/relationships/hyperlink" Target="https://www.boundless.com/physiology/definition/lysoso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oundless.com/physiology/definition/humoral" TargetMode="External"/><Relationship Id="rId2" Type="http://schemas.openxmlformats.org/officeDocument/2006/relationships/hyperlink" Target="https://www.boundless.com/physiology/definition/antibody"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s://www.boundless.com/physiology/definition/cytotoxi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oundless.com/physiology/definition/t-cells" TargetMode="External"/><Relationship Id="rId2" Type="http://schemas.openxmlformats.org/officeDocument/2006/relationships/hyperlink" Target="https://www.boundless.com/physiology/definition/pathogen"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nthro.palomar.edu/blood/glossary.htm#vascular"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anthro.palomar.edu/blood/glossary.htm#metabolis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ience.jrank.org/pages/1120/Calcium.html" TargetMode="External"/><Relationship Id="rId2" Type="http://schemas.openxmlformats.org/officeDocument/2006/relationships/hyperlink" Target="http://science.jrank.org/pages/6222/Sodium.html" TargetMode="External"/><Relationship Id="rId1" Type="http://schemas.openxmlformats.org/officeDocument/2006/relationships/slideLayout" Target="../slideLayouts/slideLayout2.xml"/><Relationship Id="rId5" Type="http://schemas.openxmlformats.org/officeDocument/2006/relationships/hyperlink" Target="http://science.jrank.org/pages/1453/Cholera.html" TargetMode="External"/><Relationship Id="rId4" Type="http://schemas.openxmlformats.org/officeDocument/2006/relationships/hyperlink" Target="http://science.jrank.org/pages/4064/Magnesium.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ience.jrank.org/pages/3065/Glycerol.html" TargetMode="External"/><Relationship Id="rId2" Type="http://schemas.openxmlformats.org/officeDocument/2006/relationships/hyperlink" Target="http://science.jrank.org/pages/2663/Fatty-Acids.html" TargetMode="External"/><Relationship Id="rId1" Type="http://schemas.openxmlformats.org/officeDocument/2006/relationships/slideLayout" Target="../slideLayouts/slideLayout2.xml"/><Relationship Id="rId5" Type="http://schemas.openxmlformats.org/officeDocument/2006/relationships/hyperlink" Target="http://science.jrank.org/pages/3055/Glands.html" TargetMode="External"/><Relationship Id="rId4" Type="http://schemas.openxmlformats.org/officeDocument/2006/relationships/hyperlink" Target="http://science.jrank.org/pages/1389/Chemical-Reaction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Blood" TargetMode="External"/><Relationship Id="rId2" Type="http://schemas.openxmlformats.org/officeDocument/2006/relationships/hyperlink" Target="https://en.wikipedia.org/wiki/Medical_laboratory" TargetMode="External"/><Relationship Id="rId1" Type="http://schemas.openxmlformats.org/officeDocument/2006/relationships/slideLayout" Target="../slideLayouts/slideLayout2.xml"/><Relationship Id="rId6" Type="http://schemas.openxmlformats.org/officeDocument/2006/relationships/hyperlink" Target="https://en.wikipedia.org/wiki/Fingerprick" TargetMode="External"/><Relationship Id="rId5" Type="http://schemas.openxmlformats.org/officeDocument/2006/relationships/hyperlink" Target="https://en.wikipedia.org/wiki/Hypodermic_needle" TargetMode="External"/><Relationship Id="rId4" Type="http://schemas.openxmlformats.org/officeDocument/2006/relationships/hyperlink" Target="https://en.wikipedia.org/wiki/Ve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Arterial_blood_gas" TargetMode="External"/><Relationship Id="rId3" Type="http://schemas.openxmlformats.org/officeDocument/2006/relationships/hyperlink" Target="https://en.wikipedia.org/wiki/Medical_laboratory" TargetMode="External"/><Relationship Id="rId7" Type="http://schemas.openxmlformats.org/officeDocument/2006/relationships/hyperlink" Target="https://en.wikipedia.org/wiki/Respiratory_therapist" TargetMode="External"/><Relationship Id="rId2" Type="http://schemas.openxmlformats.org/officeDocument/2006/relationships/hyperlink" Target="https://en.wikipedia.org/wiki/Phlebotomist" TargetMode="External"/><Relationship Id="rId1" Type="http://schemas.openxmlformats.org/officeDocument/2006/relationships/slideLayout" Target="../slideLayouts/slideLayout2.xml"/><Relationship Id="rId6" Type="http://schemas.openxmlformats.org/officeDocument/2006/relationships/hyperlink" Target="https://en.wikipedia.org/wiki/Physician" TargetMode="External"/><Relationship Id="rId5" Type="http://schemas.openxmlformats.org/officeDocument/2006/relationships/hyperlink" Target="https://en.wikipedia.org/wiki/Paramedic" TargetMode="External"/><Relationship Id="rId4" Type="http://schemas.openxmlformats.org/officeDocument/2006/relationships/hyperlink" Target="https://en.wikipedia.org/wiki/Nurs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Red_blood_cell" TargetMode="External"/><Relationship Id="rId2" Type="http://schemas.openxmlformats.org/officeDocument/2006/relationships/hyperlink" Target="https://en.wikipedia.org/wiki/Volume_percent" TargetMode="External"/><Relationship Id="rId1" Type="http://schemas.openxmlformats.org/officeDocument/2006/relationships/slideLayout" Target="../slideLayouts/slideLayout2.xml"/><Relationship Id="rId5" Type="http://schemas.openxmlformats.org/officeDocument/2006/relationships/hyperlink" Target="https://en.wikipedia.org/wiki/Complete_blood_count" TargetMode="External"/><Relationship Id="rId4" Type="http://schemas.openxmlformats.org/officeDocument/2006/relationships/hyperlink" Target="https://en.wikipedia.org/wiki/Bloo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Microcytic_anemia" TargetMode="External"/><Relationship Id="rId2" Type="http://schemas.openxmlformats.org/officeDocument/2006/relationships/hyperlink" Target="https://en.wikipedia.org/wiki/Anemia" TargetMode="External"/><Relationship Id="rId1" Type="http://schemas.openxmlformats.org/officeDocument/2006/relationships/slideLayout" Target="../slideLayouts/slideLayout2.xml"/><Relationship Id="rId5" Type="http://schemas.openxmlformats.org/officeDocument/2006/relationships/hyperlink" Target="https://en.wikipedia.org/wiki/Macrocytic_anemia" TargetMode="External"/><Relationship Id="rId4" Type="http://schemas.openxmlformats.org/officeDocument/2006/relationships/hyperlink" Target="https://en.wikipedia.org/wiki/Normocytic_anemi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hyperlink" Target="http://anthro.palomar.edu/blood/glossary.htm#stem_cel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oundless.com/physiology/definition/cytoplas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oundless.com/physiology/definition/process" TargetMode="External"/><Relationship Id="rId2" Type="http://schemas.openxmlformats.org/officeDocument/2006/relationships/hyperlink" Target="https://www.boundless.com/physiology/definition/infection" TargetMode="External"/><Relationship Id="rId1" Type="http://schemas.openxmlformats.org/officeDocument/2006/relationships/slideLayout" Target="../slideLayouts/slideLayout2.xml"/><Relationship Id="rId4" Type="http://schemas.openxmlformats.org/officeDocument/2006/relationships/hyperlink" Target="https://www.boundless.com/physiology/definition/antig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oundless.com/physiology/textbooks/boundless-anatomy-and-physiology-textbook/blood-17/leukocytes-white-blood-cells-166/types-of-wbcs-831-7902/images/granulocyt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1944215"/>
          </a:xfrm>
        </p:spPr>
        <p:txBody>
          <a:bodyPr>
            <a:normAutofit/>
          </a:bodyPr>
          <a:lstStyle/>
          <a:p>
            <a:r>
              <a:rPr lang="en-US" sz="7200" b="1" dirty="0">
                <a:solidFill>
                  <a:srgbClr val="FF0000"/>
                </a:solidFill>
              </a:rPr>
              <a:t>Blood Analysis</a:t>
            </a:r>
            <a:endParaRPr lang="ar-IQ" sz="7200" b="1" dirty="0">
              <a:solidFill>
                <a:srgbClr val="FF0000"/>
              </a:solidFill>
            </a:endParaRPr>
          </a:p>
        </p:txBody>
      </p:sp>
      <p:sp>
        <p:nvSpPr>
          <p:cNvPr id="3" name="Subtitle 2"/>
          <p:cNvSpPr>
            <a:spLocks noGrp="1"/>
          </p:cNvSpPr>
          <p:nvPr>
            <p:ph type="subTitle" idx="1"/>
          </p:nvPr>
        </p:nvSpPr>
        <p:spPr>
          <a:xfrm>
            <a:off x="1371600" y="2924944"/>
            <a:ext cx="6400800" cy="1584176"/>
          </a:xfrm>
        </p:spPr>
        <p:txBody>
          <a:bodyPr>
            <a:normAutofit/>
          </a:bodyPr>
          <a:lstStyle/>
          <a:p>
            <a:r>
              <a:rPr lang="en-US" sz="5400" b="1" dirty="0" err="1" smtClean="0">
                <a:solidFill>
                  <a:schemeClr val="tx1"/>
                </a:solidFill>
              </a:rPr>
              <a:t>Lec</a:t>
            </a:r>
            <a:r>
              <a:rPr lang="en-US" sz="5400" b="1" dirty="0" smtClean="0">
                <a:solidFill>
                  <a:schemeClr val="tx1"/>
                </a:solidFill>
              </a:rPr>
              <a:t>. 5&amp;6</a:t>
            </a:r>
            <a:endParaRPr lang="ar-IQ" sz="5400" b="1" dirty="0">
              <a:solidFill>
                <a:schemeClr val="tx1"/>
              </a:solidFill>
            </a:endParaRPr>
          </a:p>
        </p:txBody>
      </p:sp>
    </p:spTree>
    <p:extLst>
      <p:ext uri="{BB962C8B-B14F-4D97-AF65-F5344CB8AC3E}">
        <p14:creationId xmlns:p14="http://schemas.microsoft.com/office/powerpoint/2010/main" val="165797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b="1" dirty="0"/>
              <a:t>B-</a:t>
            </a:r>
            <a:r>
              <a:rPr lang="en-US" b="1" dirty="0" err="1"/>
              <a:t>Agranulocytes</a:t>
            </a:r>
            <a:r>
              <a:rPr lang="en-US" dirty="0"/>
              <a:t/>
            </a:r>
            <a:br>
              <a:rPr lang="en-US" dirty="0"/>
            </a:br>
            <a:endParaRPr lang="ar-IQ" dirty="0"/>
          </a:p>
        </p:txBody>
      </p:sp>
      <p:sp>
        <p:nvSpPr>
          <p:cNvPr id="3" name="Content Placeholder 2"/>
          <p:cNvSpPr>
            <a:spLocks noGrp="1"/>
          </p:cNvSpPr>
          <p:nvPr>
            <p:ph idx="1"/>
          </p:nvPr>
        </p:nvSpPr>
        <p:spPr>
          <a:xfrm>
            <a:off x="323528" y="1600200"/>
            <a:ext cx="8496944" cy="4853136"/>
          </a:xfrm>
          <a:solidFill>
            <a:schemeClr val="accent2">
              <a:lumMod val="40000"/>
              <a:lumOff val="60000"/>
            </a:schemeClr>
          </a:solidFill>
        </p:spPr>
        <p:txBody>
          <a:bodyPr>
            <a:normAutofit/>
          </a:bodyPr>
          <a:lstStyle/>
          <a:p>
            <a:pPr marL="0" indent="0" algn="l" fontAlgn="base">
              <a:buNone/>
            </a:pPr>
            <a:r>
              <a:rPr lang="en-US" dirty="0" err="1"/>
              <a:t>Agranulocytes</a:t>
            </a:r>
            <a:r>
              <a:rPr lang="en-US" dirty="0"/>
              <a:t>, or mononuclear leukocytes(MNs), are leukocytes characterized </a:t>
            </a:r>
            <a:r>
              <a:rPr lang="en-US" dirty="0" smtClean="0"/>
              <a:t>by </a:t>
            </a:r>
            <a:r>
              <a:rPr lang="en-US" u="sng" dirty="0"/>
              <a:t>absence of granules</a:t>
            </a:r>
            <a:r>
              <a:rPr lang="en-US" dirty="0"/>
              <a:t> in their cytoplasm</a:t>
            </a:r>
            <a:r>
              <a:rPr lang="en-US" dirty="0" smtClean="0"/>
              <a:t>.</a:t>
            </a:r>
          </a:p>
          <a:p>
            <a:pPr marL="0" indent="0" algn="l" fontAlgn="base">
              <a:buNone/>
            </a:pPr>
            <a:r>
              <a:rPr lang="en-US" dirty="0" smtClean="0"/>
              <a:t> </a:t>
            </a:r>
            <a:r>
              <a:rPr lang="en-US" dirty="0" err="1"/>
              <a:t>Agranulocytes</a:t>
            </a:r>
            <a:r>
              <a:rPr lang="en-US" dirty="0"/>
              <a:t> contain </a:t>
            </a:r>
            <a:r>
              <a:rPr lang="en-US" u="sng" dirty="0">
                <a:hlinkClick r:id="rId2"/>
              </a:rPr>
              <a:t>lysosomes</a:t>
            </a:r>
            <a:r>
              <a:rPr lang="en-US" dirty="0"/>
              <a:t> which are small vesicles containing </a:t>
            </a:r>
            <a:r>
              <a:rPr lang="en-US" u="sng" dirty="0">
                <a:hlinkClick r:id="rId3"/>
              </a:rPr>
              <a:t>digestive enzymes</a:t>
            </a:r>
            <a:r>
              <a:rPr lang="en-US" dirty="0"/>
              <a:t> that break down any foreign matter that is endocytosis by the cell. </a:t>
            </a:r>
            <a:endParaRPr lang="en-US" dirty="0" smtClean="0"/>
          </a:p>
          <a:p>
            <a:pPr marL="0" indent="0" algn="l" fontAlgn="base">
              <a:buNone/>
            </a:pPr>
            <a:r>
              <a:rPr lang="en-US" dirty="0" smtClean="0"/>
              <a:t>A </a:t>
            </a:r>
            <a:r>
              <a:rPr lang="en-US" dirty="0"/>
              <a:t>granulocytes cells include:</a:t>
            </a:r>
          </a:p>
          <a:p>
            <a:pPr fontAlgn="base"/>
            <a:r>
              <a:rPr lang="en-US" dirty="0"/>
              <a:t> </a:t>
            </a:r>
          </a:p>
          <a:p>
            <a:endParaRPr lang="ar-IQ" dirty="0"/>
          </a:p>
        </p:txBody>
      </p:sp>
    </p:spTree>
    <p:extLst>
      <p:ext uri="{BB962C8B-B14F-4D97-AF65-F5344CB8AC3E}">
        <p14:creationId xmlns:p14="http://schemas.microsoft.com/office/powerpoint/2010/main" val="3079705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51520" y="1600200"/>
            <a:ext cx="5328592" cy="4925144"/>
          </a:xfrm>
          <a:solidFill>
            <a:schemeClr val="accent3">
              <a:lumMod val="40000"/>
              <a:lumOff val="60000"/>
            </a:schemeClr>
          </a:solidFill>
        </p:spPr>
        <p:txBody>
          <a:bodyPr>
            <a:normAutofit fontScale="92500" lnSpcReduction="10000"/>
          </a:bodyPr>
          <a:lstStyle/>
          <a:p>
            <a:pPr marL="0" lvl="0" indent="0" algn="l">
              <a:buNone/>
            </a:pPr>
            <a:r>
              <a:rPr lang="en-US" sz="3800" b="1" dirty="0"/>
              <a:t>Lymphocytes: </a:t>
            </a:r>
            <a:r>
              <a:rPr lang="en-US" dirty="0"/>
              <a:t>there are three </a:t>
            </a:r>
            <a:r>
              <a:rPr lang="en-US" dirty="0" smtClean="0"/>
              <a:t>types :</a:t>
            </a:r>
          </a:p>
          <a:p>
            <a:pPr marL="0" lvl="0" indent="0" algn="l">
              <a:buNone/>
            </a:pPr>
            <a:r>
              <a:rPr lang="en-US" sz="3000" b="1" dirty="0" smtClean="0"/>
              <a:t>B-lymphocytes, </a:t>
            </a:r>
            <a:r>
              <a:rPr lang="en-US" dirty="0" smtClean="0"/>
              <a:t>which produce </a:t>
            </a:r>
            <a:r>
              <a:rPr lang="en-US" dirty="0" smtClean="0">
                <a:hlinkClick r:id="rId2"/>
              </a:rPr>
              <a:t>antibodies</a:t>
            </a:r>
            <a:r>
              <a:rPr lang="en-US" dirty="0" smtClean="0"/>
              <a:t> in the </a:t>
            </a:r>
            <a:r>
              <a:rPr lang="en-US" dirty="0" smtClean="0">
                <a:hlinkClick r:id="rId3"/>
              </a:rPr>
              <a:t>humeral</a:t>
            </a:r>
            <a:r>
              <a:rPr lang="en-US" dirty="0" smtClean="0"/>
              <a:t> immune response.</a:t>
            </a:r>
          </a:p>
          <a:p>
            <a:pPr marL="0" lvl="0" indent="0" algn="l">
              <a:buNone/>
            </a:pPr>
            <a:r>
              <a:rPr lang="en-US" sz="3000" b="1" dirty="0" smtClean="0"/>
              <a:t>T-lymphocytes </a:t>
            </a:r>
            <a:r>
              <a:rPr lang="en-US" dirty="0" smtClean="0"/>
              <a:t>which participate in the cell-mediated immune response.</a:t>
            </a:r>
          </a:p>
          <a:p>
            <a:pPr marL="0" lvl="0" indent="0" algn="l">
              <a:buNone/>
            </a:pPr>
            <a:r>
              <a:rPr lang="en-US" sz="3000" b="1" dirty="0" smtClean="0"/>
              <a:t>The null group </a:t>
            </a:r>
            <a:r>
              <a:rPr lang="en-US" dirty="0" smtClean="0"/>
              <a:t>which contains natural killer cells; </a:t>
            </a:r>
            <a:r>
              <a:rPr lang="en-US" dirty="0" smtClean="0">
                <a:hlinkClick r:id="rId4"/>
              </a:rPr>
              <a:t>cytotoxic</a:t>
            </a:r>
            <a:r>
              <a:rPr lang="en-US" dirty="0" smtClean="0"/>
              <a:t> cells that participate in the innate immune response.</a:t>
            </a:r>
          </a:p>
          <a:p>
            <a:pPr marL="0" indent="0" algn="l">
              <a:buNone/>
            </a:pPr>
            <a:r>
              <a:rPr lang="en-US" dirty="0" smtClean="0"/>
              <a:t> </a:t>
            </a:r>
          </a:p>
          <a:p>
            <a:pPr algn="l"/>
            <a:endParaRPr lang="ar-IQ" dirty="0"/>
          </a:p>
        </p:txBody>
      </p:sp>
      <p:sp>
        <p:nvSpPr>
          <p:cNvPr id="9" name="Content Placeholder 8"/>
          <p:cNvSpPr>
            <a:spLocks noGrp="1"/>
          </p:cNvSpPr>
          <p:nvPr>
            <p:ph sz="half" idx="2"/>
          </p:nvPr>
        </p:nvSpPr>
        <p:spPr>
          <a:xfrm>
            <a:off x="5724128" y="1700807"/>
            <a:ext cx="2613635" cy="4104457"/>
          </a:xfrm>
        </p:spPr>
        <p:txBody>
          <a:bodyPr>
            <a:normAutofit fontScale="92500" lnSpcReduction="10000"/>
          </a:bodyPr>
          <a:lstStyle/>
          <a:p>
            <a:endParaRPr lang="ar-IQ" dirty="0"/>
          </a:p>
        </p:txBody>
      </p:sp>
      <p:pic>
        <p:nvPicPr>
          <p:cNvPr id="6" name="Picture 5" descr="Description: https://upload.wikimedia.org/wikipedia/commons/thumb/1/17/Lymphocyte2.jpg/200px-Lymphocyte2.jpg"/>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628800"/>
            <a:ext cx="2541627" cy="4176464"/>
          </a:xfrm>
          <a:prstGeom prst="rect">
            <a:avLst/>
          </a:prstGeom>
          <a:noFill/>
          <a:ln>
            <a:noFill/>
          </a:ln>
        </p:spPr>
      </p:pic>
      <p:sp>
        <p:nvSpPr>
          <p:cNvPr id="7" name="Title 1"/>
          <p:cNvSpPr>
            <a:spLocks noGrp="1"/>
          </p:cNvSpPr>
          <p:nvPr>
            <p:ph type="title"/>
          </p:nvPr>
        </p:nvSpPr>
        <p:spPr>
          <a:solidFill>
            <a:schemeClr val="accent1"/>
          </a:solidFill>
        </p:spPr>
        <p:txBody>
          <a:bodyPr>
            <a:normAutofit fontScale="90000"/>
          </a:bodyPr>
          <a:lstStyle/>
          <a:p>
            <a:r>
              <a:rPr lang="en-US" b="1" dirty="0"/>
              <a:t>B-</a:t>
            </a:r>
            <a:r>
              <a:rPr lang="en-US" b="1" dirty="0" err="1"/>
              <a:t>Agranulocytes</a:t>
            </a:r>
            <a:r>
              <a:rPr lang="en-US" dirty="0"/>
              <a:t/>
            </a:r>
            <a:br>
              <a:rPr lang="en-US" dirty="0"/>
            </a:br>
            <a:endParaRPr lang="ar-IQ" dirty="0"/>
          </a:p>
        </p:txBody>
      </p:sp>
    </p:spTree>
    <p:extLst>
      <p:ext uri="{BB962C8B-B14F-4D97-AF65-F5344CB8AC3E}">
        <p14:creationId xmlns:p14="http://schemas.microsoft.com/office/powerpoint/2010/main" val="2539982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00808"/>
            <a:ext cx="4608512" cy="4464496"/>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l">
              <a:buNone/>
            </a:pPr>
            <a:r>
              <a:rPr lang="en-US" sz="3200" b="1" dirty="0"/>
              <a:t>Monocytes</a:t>
            </a:r>
            <a:r>
              <a:rPr lang="en-US" b="1" dirty="0"/>
              <a:t> </a:t>
            </a:r>
            <a:endParaRPr lang="en-US" b="1" dirty="0" smtClean="0"/>
          </a:p>
          <a:p>
            <a:pPr marL="0" indent="0" algn="l">
              <a:buNone/>
            </a:pPr>
            <a:r>
              <a:rPr lang="en-US" dirty="0" smtClean="0"/>
              <a:t>differentiate </a:t>
            </a:r>
            <a:r>
              <a:rPr lang="en-US" dirty="0"/>
              <a:t>to macrophages) present </a:t>
            </a:r>
            <a:r>
              <a:rPr lang="en-US" dirty="0" smtClean="0"/>
              <a:t>pieces of</a:t>
            </a:r>
            <a:r>
              <a:rPr lang="en-US" dirty="0"/>
              <a:t> </a:t>
            </a:r>
            <a:r>
              <a:rPr lang="en-US" u="sng" dirty="0">
                <a:hlinkClick r:id="rId2"/>
              </a:rPr>
              <a:t>pathogens</a:t>
            </a:r>
            <a:r>
              <a:rPr lang="en-US" dirty="0"/>
              <a:t> to </a:t>
            </a:r>
            <a:r>
              <a:rPr lang="en-US" u="sng" dirty="0">
                <a:hlinkClick r:id="rId3"/>
              </a:rPr>
              <a:t>T cells</a:t>
            </a:r>
            <a:r>
              <a:rPr lang="en-US" dirty="0"/>
              <a:t> so that the pathogens may be recognized again and killed</a:t>
            </a:r>
            <a:r>
              <a:rPr lang="en-US" dirty="0" smtClean="0"/>
              <a:t>,</a:t>
            </a:r>
          </a:p>
          <a:p>
            <a:pPr marL="0" indent="0" algn="l">
              <a:buNone/>
            </a:pPr>
            <a:r>
              <a:rPr lang="en-US" dirty="0" smtClean="0"/>
              <a:t> </a:t>
            </a:r>
            <a:r>
              <a:rPr lang="en-US" dirty="0"/>
              <a:t>or so that an antibody response may be mounted.</a:t>
            </a:r>
          </a:p>
          <a:p>
            <a:pPr algn="l"/>
            <a:endParaRPr lang="ar-IQ" dirty="0"/>
          </a:p>
        </p:txBody>
      </p:sp>
      <p:pic>
        <p:nvPicPr>
          <p:cNvPr id="5" name="Content Placeholder 4" descr="Description: http://www.wadsworth.org/chemheme/heme/microscope/pix/monocyte_nw.jpg"/>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5508104" y="2204864"/>
            <a:ext cx="3240360" cy="3528391"/>
          </a:xfrm>
          <a:prstGeom prst="rect">
            <a:avLst/>
          </a:prstGeom>
          <a:noFill/>
          <a:ln>
            <a:noFill/>
          </a:ln>
        </p:spPr>
      </p:pic>
      <p:sp>
        <p:nvSpPr>
          <p:cNvPr id="6" name="Title 1"/>
          <p:cNvSpPr>
            <a:spLocks noGrp="1"/>
          </p:cNvSpPr>
          <p:nvPr>
            <p:ph type="title"/>
          </p:nvPr>
        </p:nvSpPr>
        <p:spPr>
          <a:solidFill>
            <a:schemeClr val="accent1"/>
          </a:solidFill>
        </p:spPr>
        <p:txBody>
          <a:bodyPr>
            <a:normAutofit fontScale="90000"/>
          </a:bodyPr>
          <a:lstStyle/>
          <a:p>
            <a:r>
              <a:rPr lang="en-US" b="1" dirty="0"/>
              <a:t>B-</a:t>
            </a:r>
            <a:r>
              <a:rPr lang="en-US" b="1" dirty="0" err="1"/>
              <a:t>Agranulocytes</a:t>
            </a:r>
            <a:r>
              <a:rPr lang="en-US" dirty="0"/>
              <a:t/>
            </a:r>
            <a:br>
              <a:rPr lang="en-US" dirty="0"/>
            </a:br>
            <a:endParaRPr lang="ar-IQ" dirty="0"/>
          </a:p>
        </p:txBody>
      </p:sp>
    </p:spTree>
    <p:extLst>
      <p:ext uri="{BB962C8B-B14F-4D97-AF65-F5344CB8AC3E}">
        <p14:creationId xmlns:p14="http://schemas.microsoft.com/office/powerpoint/2010/main" val="2719504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5122912" cy="4525963"/>
          </a:xfrm>
          <a:solidFill>
            <a:schemeClr val="accent3"/>
          </a:solidFill>
        </p:spPr>
        <p:txBody>
          <a:bodyPr>
            <a:normAutofit/>
          </a:bodyPr>
          <a:lstStyle/>
          <a:p>
            <a:pPr marL="0" indent="0" algn="l">
              <a:buNone/>
            </a:pPr>
            <a:r>
              <a:rPr lang="en-US" b="1" dirty="0"/>
              <a:t>Macrophages</a:t>
            </a:r>
            <a:r>
              <a:rPr lang="en-US" dirty="0"/>
              <a:t> </a:t>
            </a:r>
            <a:endParaRPr lang="en-US" dirty="0" smtClean="0"/>
          </a:p>
          <a:p>
            <a:pPr marL="0" indent="0" algn="l">
              <a:buNone/>
            </a:pPr>
            <a:r>
              <a:rPr lang="en-US" dirty="0" smtClean="0"/>
              <a:t>monocytes </a:t>
            </a:r>
            <a:r>
              <a:rPr lang="en-US" dirty="0"/>
              <a:t>that have migrated out of the blood stream and enter </a:t>
            </a:r>
            <a:r>
              <a:rPr lang="en-US" dirty="0" smtClean="0"/>
              <a:t>the </a:t>
            </a:r>
            <a:r>
              <a:rPr lang="en-US" dirty="0"/>
              <a:t>body tissues</a:t>
            </a:r>
            <a:r>
              <a:rPr lang="en-US" dirty="0" smtClean="0"/>
              <a:t>.</a:t>
            </a:r>
          </a:p>
          <a:p>
            <a:pPr marL="0" indent="0" algn="l">
              <a:buNone/>
            </a:pPr>
            <a:endParaRPr lang="en-US" dirty="0" smtClean="0"/>
          </a:p>
          <a:p>
            <a:pPr marL="0" indent="0" algn="l">
              <a:buNone/>
            </a:pPr>
            <a:r>
              <a:rPr lang="en-US" dirty="0" smtClean="0"/>
              <a:t> </a:t>
            </a:r>
            <a:r>
              <a:rPr lang="en-US" dirty="0"/>
              <a:t>They take up and destroy necrotic cell debris and foreign material including viruses, bacteria, and tattoo ink.</a:t>
            </a:r>
          </a:p>
          <a:p>
            <a:pPr algn="l"/>
            <a:endParaRPr lang="ar-IQ" dirty="0"/>
          </a:p>
        </p:txBody>
      </p:sp>
      <p:pic>
        <p:nvPicPr>
          <p:cNvPr id="5" name="Content Placeholder 4" descr="Description: http://neuropathology-web.org/chapter1/images1/1-15L.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724128" y="2562752"/>
            <a:ext cx="2962672" cy="2600858"/>
          </a:xfrm>
          <a:prstGeom prst="rect">
            <a:avLst/>
          </a:prstGeom>
          <a:noFill/>
          <a:ln>
            <a:noFill/>
          </a:ln>
        </p:spPr>
      </p:pic>
      <p:sp>
        <p:nvSpPr>
          <p:cNvPr id="6" name="Title 1"/>
          <p:cNvSpPr>
            <a:spLocks noGrp="1"/>
          </p:cNvSpPr>
          <p:nvPr>
            <p:ph type="title"/>
          </p:nvPr>
        </p:nvSpPr>
        <p:spPr>
          <a:solidFill>
            <a:schemeClr val="accent1"/>
          </a:solidFill>
        </p:spPr>
        <p:txBody>
          <a:bodyPr>
            <a:normAutofit fontScale="90000"/>
          </a:bodyPr>
          <a:lstStyle/>
          <a:p>
            <a:r>
              <a:rPr lang="en-US" b="1" dirty="0"/>
              <a:t>B-</a:t>
            </a:r>
            <a:r>
              <a:rPr lang="en-US" b="1" dirty="0" err="1"/>
              <a:t>Agranulocytes</a:t>
            </a:r>
            <a:r>
              <a:rPr lang="en-US" dirty="0"/>
              <a:t/>
            </a:r>
            <a:br>
              <a:rPr lang="en-US" dirty="0"/>
            </a:br>
            <a:endParaRPr lang="ar-IQ" dirty="0"/>
          </a:p>
        </p:txBody>
      </p:sp>
    </p:spTree>
    <p:extLst>
      <p:ext uri="{BB962C8B-B14F-4D97-AF65-F5344CB8AC3E}">
        <p14:creationId xmlns:p14="http://schemas.microsoft.com/office/powerpoint/2010/main" val="1026793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ar-IQ" dirty="0"/>
          </a:p>
        </p:txBody>
      </p:sp>
      <p:sp>
        <p:nvSpPr>
          <p:cNvPr id="3" name="Content Placeholder 2"/>
          <p:cNvSpPr>
            <a:spLocks noGrp="1"/>
          </p:cNvSpPr>
          <p:nvPr>
            <p:ph sz="half" idx="1"/>
          </p:nvPr>
        </p:nvSpPr>
        <p:spPr>
          <a:xfrm>
            <a:off x="0" y="1607027"/>
            <a:ext cx="6300192" cy="5256584"/>
          </a:xfrm>
          <a:solidFill>
            <a:schemeClr val="accent1">
              <a:lumMod val="40000"/>
              <a:lumOff val="60000"/>
            </a:schemeClr>
          </a:solidFill>
        </p:spPr>
        <p:txBody>
          <a:bodyPr>
            <a:noAutofit/>
          </a:bodyPr>
          <a:lstStyle/>
          <a:p>
            <a:pPr marL="0" indent="0" algn="l">
              <a:buNone/>
            </a:pPr>
            <a:r>
              <a:rPr lang="en-US" sz="2400" b="1" dirty="0"/>
              <a:t>3-Platelets Platelets , or thrombocytes</a:t>
            </a:r>
            <a:r>
              <a:rPr lang="en-US" sz="2400" dirty="0"/>
              <a:t> </a:t>
            </a:r>
            <a:r>
              <a:rPr lang="en-US" sz="2000" dirty="0"/>
              <a:t>, </a:t>
            </a:r>
            <a:r>
              <a:rPr lang="en-US" sz="2400" dirty="0"/>
              <a:t>are  cell fragments without  nuclei that work with blood clotting chemicals at the site of wounds.  They do this by adhering to the walls of blood vessels, thereby plugging the rupture in the </a:t>
            </a:r>
            <a:r>
              <a:rPr lang="en-US" sz="2400" u="sng" dirty="0">
                <a:hlinkClick r:id="rId2"/>
              </a:rPr>
              <a:t>vascular</a:t>
            </a:r>
            <a:r>
              <a:rPr lang="en-US" sz="2400" dirty="0"/>
              <a:t> wall</a:t>
            </a:r>
            <a:r>
              <a:rPr lang="en-US" sz="2400" dirty="0" smtClean="0"/>
              <a:t>.</a:t>
            </a:r>
            <a:endParaRPr lang="en-US" sz="2400" dirty="0"/>
          </a:p>
          <a:p>
            <a:pPr marL="0" indent="0" algn="l">
              <a:buNone/>
            </a:pPr>
            <a:r>
              <a:rPr lang="en-US" sz="2400" dirty="0"/>
              <a:t> They also can release coagulating chemicals which cause clots to form in the blood that can plug up narrowed blood vessels. </a:t>
            </a:r>
          </a:p>
          <a:p>
            <a:pPr marL="0" indent="0" algn="l">
              <a:buNone/>
            </a:pPr>
            <a:r>
              <a:rPr lang="en-US" sz="2400" dirty="0"/>
              <a:t> </a:t>
            </a:r>
            <a:endParaRPr lang="ar-IQ" sz="2400" dirty="0"/>
          </a:p>
        </p:txBody>
      </p:sp>
      <p:pic>
        <p:nvPicPr>
          <p:cNvPr id="5" name="Content Placeholder 4" descr="Description: Platelets2.JPG"/>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44208" y="2132856"/>
            <a:ext cx="2508662" cy="2880320"/>
          </a:xfrm>
          <a:prstGeom prst="rect">
            <a:avLst/>
          </a:prstGeom>
          <a:noFill/>
          <a:ln>
            <a:noFill/>
          </a:ln>
        </p:spPr>
      </p:pic>
      <p:sp>
        <p:nvSpPr>
          <p:cNvPr id="6" name="Title 1"/>
          <p:cNvSpPr txBox="1">
            <a:spLocks/>
          </p:cNvSpPr>
          <p:nvPr/>
        </p:nvSpPr>
        <p:spPr>
          <a:xfrm>
            <a:off x="323528" y="99740"/>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smtClean="0"/>
              <a:t>The Circulatory System</a:t>
            </a:r>
            <a:r>
              <a:rPr lang="en-US" dirty="0" smtClean="0"/>
              <a:t/>
            </a:r>
            <a:br>
              <a:rPr lang="en-US" dirty="0" smtClean="0"/>
            </a:br>
            <a:endParaRPr lang="ar-IQ" dirty="0"/>
          </a:p>
        </p:txBody>
      </p:sp>
    </p:spTree>
    <p:extLst>
      <p:ext uri="{BB962C8B-B14F-4D97-AF65-F5344CB8AC3E}">
        <p14:creationId xmlns:p14="http://schemas.microsoft.com/office/powerpoint/2010/main" val="1592556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a:t/>
            </a:r>
            <a:br>
              <a:rPr lang="en-US" dirty="0"/>
            </a:br>
            <a:endParaRPr lang="ar-IQ" dirty="0"/>
          </a:p>
        </p:txBody>
      </p:sp>
      <p:sp>
        <p:nvSpPr>
          <p:cNvPr id="3" name="Content Placeholder 2"/>
          <p:cNvSpPr>
            <a:spLocks noGrp="1"/>
          </p:cNvSpPr>
          <p:nvPr>
            <p:ph idx="1"/>
          </p:nvPr>
        </p:nvSpPr>
        <p:spPr>
          <a:xfrm>
            <a:off x="457200" y="1600200"/>
            <a:ext cx="8229600" cy="4925144"/>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lgn="l">
              <a:buNone/>
            </a:pPr>
            <a:r>
              <a:rPr lang="en-US" sz="3500" b="1" dirty="0"/>
              <a:t>4-Plasma</a:t>
            </a:r>
            <a:r>
              <a:rPr lang="en-US" b="1" dirty="0"/>
              <a:t>  </a:t>
            </a:r>
            <a:r>
              <a:rPr lang="en-US" dirty="0"/>
              <a:t>the clear, yellow, liquid part of blood contain (92%) water, sugar, fat, protein and salt solution </a:t>
            </a:r>
            <a:r>
              <a:rPr lang="en-US" dirty="0" smtClean="0"/>
              <a:t>.</a:t>
            </a:r>
          </a:p>
          <a:p>
            <a:pPr marL="0" indent="0" algn="l">
              <a:buNone/>
            </a:pPr>
            <a:r>
              <a:rPr lang="en-US" dirty="0" smtClean="0"/>
              <a:t>Plasma </a:t>
            </a:r>
            <a:r>
              <a:rPr lang="en-US" dirty="0"/>
              <a:t>carries the red cells, white cells, and platelets.  Normally, 55% of our blood's volume is made up of plasma. </a:t>
            </a:r>
            <a:endParaRPr lang="en-US" dirty="0" smtClean="0"/>
          </a:p>
          <a:p>
            <a:pPr marL="0" indent="0" algn="l">
              <a:buNone/>
            </a:pPr>
            <a:r>
              <a:rPr lang="en-US" dirty="0" smtClean="0"/>
              <a:t>Plasma </a:t>
            </a:r>
            <a:r>
              <a:rPr lang="en-US" dirty="0"/>
              <a:t>helps maintain blood pressure and regulates body temperature. plasma brings nourishment to them and removes the waste products of </a:t>
            </a:r>
            <a:r>
              <a:rPr lang="en-US" u="sng" dirty="0">
                <a:hlinkClick r:id="rId2"/>
              </a:rPr>
              <a:t>metabolism</a:t>
            </a:r>
            <a:r>
              <a:rPr lang="en-US" dirty="0"/>
              <a:t>.  </a:t>
            </a:r>
            <a:endParaRPr lang="en-US" dirty="0" smtClean="0"/>
          </a:p>
          <a:p>
            <a:pPr marL="0" indent="0" algn="l">
              <a:buNone/>
            </a:pPr>
            <a:r>
              <a:rPr lang="en-US" dirty="0"/>
              <a:t> It contains a complex mix of substances used by the body to perform important functions</a:t>
            </a:r>
            <a:r>
              <a:rPr lang="en-US" dirty="0" smtClean="0"/>
              <a:t>. These </a:t>
            </a:r>
            <a:r>
              <a:rPr lang="en-US" dirty="0"/>
              <a:t>substances include minerals, salts, hormones and proteins</a:t>
            </a:r>
            <a:endParaRPr lang="ar-IQ" dirty="0"/>
          </a:p>
        </p:txBody>
      </p:sp>
      <p:sp>
        <p:nvSpPr>
          <p:cNvPr id="4" name="Title 1"/>
          <p:cNvSpPr txBox="1">
            <a:spLocks/>
          </p:cNvSpPr>
          <p:nvPr/>
        </p:nvSpPr>
        <p:spPr>
          <a:xfrm>
            <a:off x="323528" y="99740"/>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smtClean="0"/>
              <a:t>The Circulatory System</a:t>
            </a:r>
            <a:r>
              <a:rPr lang="en-US" dirty="0" smtClean="0"/>
              <a:t/>
            </a:r>
            <a:br>
              <a:rPr lang="en-US" dirty="0" smtClean="0"/>
            </a:br>
            <a:endParaRPr lang="ar-IQ" dirty="0"/>
          </a:p>
        </p:txBody>
      </p:sp>
    </p:spTree>
    <p:extLst>
      <p:ext uri="{BB962C8B-B14F-4D97-AF65-F5344CB8AC3E}">
        <p14:creationId xmlns:p14="http://schemas.microsoft.com/office/powerpoint/2010/main" val="43930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136904" cy="1268760"/>
          </a:xfr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a:normAutofit fontScale="90000"/>
          </a:bodyPr>
          <a:lstStyle/>
          <a:p>
            <a:r>
              <a:rPr lang="en-US" b="1" u="sng" dirty="0" smtClean="0"/>
              <a:t/>
            </a:r>
            <a:br>
              <a:rPr lang="en-US" b="1" u="sng" dirty="0" smtClean="0"/>
            </a:br>
            <a:r>
              <a:rPr lang="en-US" b="1" u="sng" dirty="0"/>
              <a:t/>
            </a:r>
            <a:br>
              <a:rPr lang="en-US" b="1" u="sng" dirty="0"/>
            </a:br>
            <a:r>
              <a:rPr lang="en-US" b="1" dirty="0" smtClean="0"/>
              <a:t>Three </a:t>
            </a:r>
            <a:r>
              <a:rPr lang="en-US" b="1" dirty="0"/>
              <a:t>important proteins found </a:t>
            </a:r>
            <a:r>
              <a:rPr lang="en-US" b="1" dirty="0" smtClean="0"/>
              <a:t>in plasma </a:t>
            </a:r>
            <a:r>
              <a:rPr lang="en-US" dirty="0"/>
              <a:t/>
            </a:r>
            <a:br>
              <a:rPr lang="en-US" dirty="0"/>
            </a:br>
            <a:r>
              <a:rPr lang="en-US" b="1" dirty="0"/>
              <a:t> </a:t>
            </a:r>
            <a:r>
              <a:rPr lang="en-US" dirty="0"/>
              <a:t/>
            </a:r>
            <a:br>
              <a:rPr lang="en-US" dirty="0"/>
            </a:br>
            <a:endParaRPr lang="ar-IQ" dirty="0"/>
          </a:p>
        </p:txBody>
      </p:sp>
      <p:sp>
        <p:nvSpPr>
          <p:cNvPr id="3" name="Content Placeholder 2"/>
          <p:cNvSpPr>
            <a:spLocks noGrp="1"/>
          </p:cNvSpPr>
          <p:nvPr>
            <p:ph idx="1"/>
          </p:nvPr>
        </p:nvSpPr>
        <p:spPr>
          <a:xfrm>
            <a:off x="251520" y="1340768"/>
            <a:ext cx="8712968" cy="5328592"/>
          </a:xfrm>
          <a:solidFill>
            <a:schemeClr val="accent3">
              <a:lumMod val="40000"/>
              <a:lumOff val="60000"/>
            </a:schemeClr>
          </a:solidFill>
        </p:spPr>
        <p:txBody>
          <a:bodyPr>
            <a:normAutofit/>
          </a:bodyPr>
          <a:lstStyle/>
          <a:p>
            <a:pPr marL="0" indent="0" algn="l">
              <a:buNone/>
            </a:pPr>
            <a:r>
              <a:rPr lang="en-US" sz="4000" b="1" dirty="0" smtClean="0"/>
              <a:t>a- albumin</a:t>
            </a:r>
          </a:p>
          <a:p>
            <a:pPr marL="0" indent="0" algn="l">
              <a:buNone/>
            </a:pPr>
            <a:r>
              <a:rPr lang="en-US" sz="4000" b="1" dirty="0" smtClean="0"/>
              <a:t>b- </a:t>
            </a:r>
            <a:r>
              <a:rPr lang="en-US" sz="4000" b="1" dirty="0"/>
              <a:t>Globulin</a:t>
            </a:r>
            <a:endParaRPr lang="en-US" sz="4000" dirty="0"/>
          </a:p>
          <a:p>
            <a:pPr marL="0" indent="0" algn="l">
              <a:buNone/>
            </a:pPr>
            <a:r>
              <a:rPr lang="en-US" sz="4000" b="1" dirty="0"/>
              <a:t>c- </a:t>
            </a:r>
            <a:r>
              <a:rPr lang="en-US" sz="4000" b="1" dirty="0" smtClean="0"/>
              <a:t>Fibrinogen</a:t>
            </a:r>
            <a:endParaRPr lang="en-US" sz="4000" dirty="0" smtClean="0"/>
          </a:p>
          <a:p>
            <a:pPr marL="0" indent="0" algn="l">
              <a:buNone/>
            </a:pPr>
            <a:r>
              <a:rPr lang="en-US" sz="7000" b="1" dirty="0"/>
              <a:t> </a:t>
            </a:r>
            <a:endParaRPr lang="en-US" sz="7000" dirty="0"/>
          </a:p>
          <a:p>
            <a:pPr algn="l"/>
            <a:endParaRPr lang="ar-IQ" sz="7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73016"/>
            <a:ext cx="8712968" cy="3096344"/>
          </a:xfrm>
          <a:prstGeom prst="rect">
            <a:avLst/>
          </a:prstGeom>
          <a:noFill/>
          <a:ln>
            <a:noFill/>
          </a:ln>
        </p:spPr>
      </p:pic>
    </p:spTree>
    <p:extLst>
      <p:ext uri="{BB962C8B-B14F-4D97-AF65-F5344CB8AC3E}">
        <p14:creationId xmlns:p14="http://schemas.microsoft.com/office/powerpoint/2010/main" val="220724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b="1" dirty="0"/>
              <a:t>plasma </a:t>
            </a:r>
            <a:r>
              <a:rPr lang="en-US" b="1" dirty="0" smtClean="0"/>
              <a:t>salts</a:t>
            </a:r>
            <a:r>
              <a:rPr lang="en-US" dirty="0" smtClean="0"/>
              <a:t> </a:t>
            </a:r>
            <a:endParaRPr lang="ar-IQ" dirty="0"/>
          </a:p>
        </p:txBody>
      </p:sp>
      <p:sp>
        <p:nvSpPr>
          <p:cNvPr id="3" name="Content Placeholder 2"/>
          <p:cNvSpPr>
            <a:spLocks noGrp="1"/>
          </p:cNvSpPr>
          <p:nvPr>
            <p:ph idx="1"/>
          </p:nvPr>
        </p:nvSpPr>
        <p:spPr>
          <a:xfrm>
            <a:off x="251520" y="1412776"/>
            <a:ext cx="8640960" cy="5445224"/>
          </a:xfrm>
        </p:spPr>
        <p:style>
          <a:lnRef idx="1">
            <a:schemeClr val="accent3"/>
          </a:lnRef>
          <a:fillRef idx="2">
            <a:schemeClr val="accent3"/>
          </a:fillRef>
          <a:effectRef idx="1">
            <a:schemeClr val="accent3"/>
          </a:effectRef>
          <a:fontRef idx="minor">
            <a:schemeClr val="dk1"/>
          </a:fontRef>
        </p:style>
        <p:txBody>
          <a:bodyPr>
            <a:normAutofit/>
          </a:bodyPr>
          <a:lstStyle/>
          <a:p>
            <a:pPr marL="0" lvl="0" indent="0" algn="l">
              <a:buNone/>
            </a:pPr>
            <a:r>
              <a:rPr lang="en-US" dirty="0"/>
              <a:t>salts present in plasma include </a:t>
            </a:r>
            <a:r>
              <a:rPr lang="en-US" b="1" u="sng" dirty="0" smtClean="0">
                <a:hlinkClick r:id="rId2"/>
              </a:rPr>
              <a:t>sodium</a:t>
            </a:r>
            <a:r>
              <a:rPr lang="en-US" dirty="0" smtClean="0"/>
              <a:t>, potassium</a:t>
            </a:r>
            <a:r>
              <a:rPr lang="en-US" dirty="0"/>
              <a:t>, </a:t>
            </a:r>
            <a:r>
              <a:rPr lang="en-US" b="1" u="sng" dirty="0">
                <a:hlinkClick r:id="rId3"/>
              </a:rPr>
              <a:t>calcium</a:t>
            </a:r>
            <a:r>
              <a:rPr lang="en-US" dirty="0"/>
              <a:t>, </a:t>
            </a:r>
            <a:r>
              <a:rPr lang="en-US" b="1" u="sng" dirty="0">
                <a:hlinkClick r:id="rId4"/>
              </a:rPr>
              <a:t>magnesium</a:t>
            </a:r>
            <a:r>
              <a:rPr lang="en-US" dirty="0"/>
              <a:t>, </a:t>
            </a:r>
            <a:r>
              <a:rPr lang="en-US" b="1" dirty="0"/>
              <a:t>chloride, and bicarbonate</a:t>
            </a:r>
            <a:r>
              <a:rPr lang="en-US" dirty="0"/>
              <a:t>. </a:t>
            </a:r>
            <a:endParaRPr lang="en-US" dirty="0" smtClean="0"/>
          </a:p>
          <a:p>
            <a:pPr marL="0" lvl="0" indent="0" algn="l">
              <a:buNone/>
            </a:pPr>
            <a:r>
              <a:rPr lang="en-US" dirty="0" smtClean="0"/>
              <a:t>These </a:t>
            </a:r>
            <a:r>
              <a:rPr lang="en-US" dirty="0"/>
              <a:t>salts are also called </a:t>
            </a:r>
            <a:r>
              <a:rPr lang="en-US" b="1" dirty="0"/>
              <a:t>electrolytes.</a:t>
            </a:r>
            <a:r>
              <a:rPr lang="en-US" dirty="0"/>
              <a:t> An imbalance of electrolytes, which can be caused by dehydration, can be a serious medical condition</a:t>
            </a:r>
            <a:r>
              <a:rPr lang="en-US" dirty="0" smtClean="0"/>
              <a:t>. </a:t>
            </a:r>
          </a:p>
          <a:p>
            <a:pPr marL="0" lvl="0" indent="0" algn="l">
              <a:buNone/>
            </a:pPr>
            <a:r>
              <a:rPr lang="en-US" dirty="0" smtClean="0"/>
              <a:t>Many </a:t>
            </a:r>
            <a:r>
              <a:rPr lang="en-US" dirty="0"/>
              <a:t>gastrointestinal illnesses, such as </a:t>
            </a:r>
            <a:r>
              <a:rPr lang="en-US" b="1" u="sng" dirty="0">
                <a:hlinkClick r:id="rId5"/>
              </a:rPr>
              <a:t>cholera</a:t>
            </a:r>
            <a:r>
              <a:rPr lang="en-US" b="1" dirty="0"/>
              <a:t>,</a:t>
            </a:r>
            <a:r>
              <a:rPr lang="en-US" dirty="0"/>
              <a:t> cause a loss of electrolytes through severe diarrhea. </a:t>
            </a:r>
            <a:endParaRPr lang="ar-IQ" dirty="0"/>
          </a:p>
        </p:txBody>
      </p:sp>
    </p:spTree>
    <p:extLst>
      <p:ext uri="{BB962C8B-B14F-4D97-AF65-F5344CB8AC3E}">
        <p14:creationId xmlns:p14="http://schemas.microsoft.com/office/powerpoint/2010/main" val="697465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t>plasma nutrients</a:t>
            </a:r>
            <a:r>
              <a:rPr lang="en-US" dirty="0" smtClean="0"/>
              <a:t> </a:t>
            </a:r>
            <a:endParaRPr lang="ar-IQ" dirty="0"/>
          </a:p>
        </p:txBody>
      </p:sp>
      <p:sp>
        <p:nvSpPr>
          <p:cNvPr id="3" name="Content Placeholder 2"/>
          <p:cNvSpPr>
            <a:spLocks noGrp="1"/>
          </p:cNvSpPr>
          <p:nvPr>
            <p:ph idx="1"/>
          </p:nvPr>
        </p:nvSpPr>
        <p:spPr>
          <a:xfrm>
            <a:off x="251520" y="1600200"/>
            <a:ext cx="8640960" cy="5069160"/>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l">
              <a:buNone/>
            </a:pPr>
            <a:r>
              <a:rPr lang="en-US" dirty="0"/>
              <a:t>include amino acids, glucose, or sugars; and </a:t>
            </a:r>
            <a:r>
              <a:rPr lang="en-US" b="1" u="sng" dirty="0">
                <a:hlinkClick r:id="rId2"/>
              </a:rPr>
              <a:t>fatty acids</a:t>
            </a:r>
            <a:r>
              <a:rPr lang="en-US" dirty="0"/>
              <a:t> and </a:t>
            </a:r>
            <a:r>
              <a:rPr lang="en-US" b="1" u="sng" dirty="0">
                <a:hlinkClick r:id="rId3"/>
              </a:rPr>
              <a:t>glycerol</a:t>
            </a:r>
            <a:r>
              <a:rPr lang="en-US" dirty="0"/>
              <a:t>, the components of lipids (fats). </a:t>
            </a:r>
            <a:endParaRPr lang="en-US" dirty="0" smtClean="0"/>
          </a:p>
          <a:p>
            <a:pPr marL="0" indent="0" algn="l">
              <a:buNone/>
            </a:pPr>
            <a:r>
              <a:rPr lang="en-US" dirty="0" smtClean="0"/>
              <a:t>In </a:t>
            </a:r>
            <a:r>
              <a:rPr lang="en-US" dirty="0"/>
              <a:t>addition to nutrients, plasma also contains enzymes, or small proteins that function in </a:t>
            </a:r>
            <a:r>
              <a:rPr lang="en-US" b="1" u="sng" dirty="0">
                <a:hlinkClick r:id="rId4"/>
              </a:rPr>
              <a:t>chemical reactions</a:t>
            </a:r>
            <a:r>
              <a:rPr lang="en-US" dirty="0"/>
              <a:t>, and hormones, which are transported from </a:t>
            </a:r>
            <a:r>
              <a:rPr lang="en-US" b="1" u="sng" dirty="0">
                <a:hlinkClick r:id="rId5"/>
              </a:rPr>
              <a:t>glands</a:t>
            </a:r>
            <a:r>
              <a:rPr lang="en-US" dirty="0"/>
              <a:t> to body tissues. </a:t>
            </a:r>
            <a:endParaRPr lang="ar-IQ" dirty="0"/>
          </a:p>
        </p:txBody>
      </p:sp>
    </p:spTree>
    <p:extLst>
      <p:ext uri="{BB962C8B-B14F-4D97-AF65-F5344CB8AC3E}">
        <p14:creationId xmlns:p14="http://schemas.microsoft.com/office/powerpoint/2010/main" val="2230173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584176"/>
          </a:xfrm>
          <a:solidFill>
            <a:srgbClr val="FFFF00"/>
          </a:solidFill>
        </p:spPr>
        <p:txBody>
          <a:bodyPr>
            <a:normAutofit/>
          </a:bodyPr>
          <a:lstStyle/>
          <a:p>
            <a:r>
              <a:rPr lang="en-US" b="1" dirty="0"/>
              <a:t>Blood </a:t>
            </a:r>
            <a:r>
              <a:rPr lang="en-US" b="1" dirty="0" smtClean="0"/>
              <a:t>tests</a:t>
            </a:r>
            <a:r>
              <a:rPr lang="en-US" dirty="0"/>
              <a:t/>
            </a:r>
            <a:br>
              <a:rPr lang="en-US" dirty="0"/>
            </a:br>
            <a:endParaRPr lang="ar-IQ" dirty="0"/>
          </a:p>
        </p:txBody>
      </p:sp>
      <p:sp>
        <p:nvSpPr>
          <p:cNvPr id="3" name="Content Placeholder 2"/>
          <p:cNvSpPr>
            <a:spLocks noGrp="1"/>
          </p:cNvSpPr>
          <p:nvPr>
            <p:ph idx="1"/>
          </p:nvPr>
        </p:nvSpPr>
        <p:spPr>
          <a:xfrm>
            <a:off x="251520" y="1628800"/>
            <a:ext cx="8568952" cy="489654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a:buNone/>
            </a:pPr>
            <a:endParaRPr lang="en-US" dirty="0" smtClean="0"/>
          </a:p>
          <a:p>
            <a:pPr marL="0" indent="0" algn="just" rtl="0">
              <a:buNone/>
            </a:pPr>
            <a:r>
              <a:rPr lang="en-US" sz="3600" dirty="0" smtClean="0"/>
              <a:t>A</a:t>
            </a:r>
            <a:r>
              <a:rPr lang="en-US" sz="3600" dirty="0"/>
              <a:t> </a:t>
            </a:r>
            <a:r>
              <a:rPr lang="en-US" sz="3600" b="1" dirty="0"/>
              <a:t>blood test</a:t>
            </a:r>
            <a:r>
              <a:rPr lang="en-US" sz="3600" dirty="0"/>
              <a:t> is a </a:t>
            </a:r>
            <a:r>
              <a:rPr lang="en-US" sz="3600" dirty="0" err="1" smtClean="0"/>
              <a:t>a</a:t>
            </a:r>
            <a:r>
              <a:rPr lang="en-US" sz="3600" dirty="0" smtClean="0"/>
              <a:t> </a:t>
            </a:r>
            <a:r>
              <a:rPr lang="en-US" sz="3600" u="sng" dirty="0" smtClean="0">
                <a:hlinkClick r:id="rId2" tooltip="Medical laboratory"/>
              </a:rPr>
              <a:t>laboratory</a:t>
            </a:r>
            <a:r>
              <a:rPr lang="en-US" sz="3600" dirty="0"/>
              <a:t> analysis performed on a </a:t>
            </a:r>
            <a:r>
              <a:rPr lang="en-US" sz="3600" u="sng" dirty="0">
                <a:hlinkClick r:id="rId3" tooltip="Blood"/>
              </a:rPr>
              <a:t>blood</a:t>
            </a:r>
            <a:r>
              <a:rPr lang="en-US" sz="3600" dirty="0"/>
              <a:t> sample that is usually extracted from a </a:t>
            </a:r>
            <a:r>
              <a:rPr lang="en-US" sz="3600" u="sng" dirty="0">
                <a:hlinkClick r:id="rId4" tooltip="Vein"/>
              </a:rPr>
              <a:t>vein</a:t>
            </a:r>
            <a:r>
              <a:rPr lang="en-US" sz="3600" dirty="0"/>
              <a:t> in the arm using a </a:t>
            </a:r>
            <a:r>
              <a:rPr lang="en-US" sz="3600" u="sng" dirty="0">
                <a:hlinkClick r:id="rId5" tooltip="Hypodermic needle"/>
              </a:rPr>
              <a:t>needle</a:t>
            </a:r>
            <a:r>
              <a:rPr lang="en-US" sz="3600" dirty="0"/>
              <a:t>, or </a:t>
            </a:r>
            <a:r>
              <a:rPr lang="en-US" sz="3600" dirty="0" smtClean="0"/>
              <a:t>via </a:t>
            </a:r>
            <a:r>
              <a:rPr lang="en-US" sz="3600" u="sng" dirty="0" smtClean="0">
                <a:hlinkClick r:id="rId6" tooltip="Fingerprick"/>
              </a:rPr>
              <a:t>finger-prick</a:t>
            </a:r>
            <a:r>
              <a:rPr lang="en-US" sz="3600" dirty="0"/>
              <a:t>.</a:t>
            </a:r>
          </a:p>
          <a:p>
            <a:pPr marL="0" indent="0" algn="just" rtl="0">
              <a:buNone/>
            </a:pPr>
            <a:r>
              <a:rPr lang="en-US" sz="3600" dirty="0"/>
              <a:t> </a:t>
            </a:r>
            <a:endParaRPr lang="ar-IQ" sz="3600" dirty="0"/>
          </a:p>
        </p:txBody>
      </p:sp>
    </p:spTree>
    <p:extLst>
      <p:ext uri="{BB962C8B-B14F-4D97-AF65-F5344CB8AC3E}">
        <p14:creationId xmlns:p14="http://schemas.microsoft.com/office/powerpoint/2010/main" val="1686153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smtClean="0"/>
              <a:t/>
            </a:r>
            <a:br>
              <a:rPr lang="en-US" dirty="0" smtClean="0"/>
            </a:br>
            <a:r>
              <a:rPr lang="en-US" b="1" dirty="0"/>
              <a:t>Blood Analysis</a:t>
            </a:r>
            <a:r>
              <a:rPr lang="en-US" dirty="0"/>
              <a:t/>
            </a:r>
            <a:br>
              <a:rPr lang="en-US" dirty="0"/>
            </a:br>
            <a:endParaRPr lang="ar-IQ" dirty="0"/>
          </a:p>
        </p:txBody>
      </p:sp>
      <p:sp>
        <p:nvSpPr>
          <p:cNvPr id="3" name="Content Placeholder 2"/>
          <p:cNvSpPr>
            <a:spLocks noGrp="1"/>
          </p:cNvSpPr>
          <p:nvPr>
            <p:ph idx="1"/>
          </p:nvPr>
        </p:nvSpPr>
        <p:spPr>
          <a:xfrm>
            <a:off x="539552" y="1556792"/>
            <a:ext cx="8229600" cy="5112570"/>
          </a:xfrm>
          <a:solidFill>
            <a:schemeClr val="accent1">
              <a:lumMod val="20000"/>
              <a:lumOff val="80000"/>
            </a:schemeClr>
          </a:solidFill>
        </p:spPr>
        <p:txBody>
          <a:bodyPr>
            <a:normAutofit/>
          </a:bodyPr>
          <a:lstStyle/>
          <a:p>
            <a:pPr marL="0" indent="0" algn="l">
              <a:buNone/>
            </a:pPr>
            <a:r>
              <a:rPr lang="en-US" sz="2400" b="1" dirty="0" smtClean="0"/>
              <a:t>Blood: consist about 7%-8% of human body weight ,an essential fluid with critical functions</a:t>
            </a:r>
          </a:p>
          <a:p>
            <a:pPr marL="0" indent="0" algn="l">
              <a:buNone/>
            </a:pPr>
            <a:r>
              <a:rPr lang="en-US" sz="2400" b="1" dirty="0" smtClean="0"/>
              <a:t>-Transposing oxygen and nutrients to body cells </a:t>
            </a:r>
          </a:p>
          <a:p>
            <a:pPr marL="0" indent="0" algn="l">
              <a:buNone/>
            </a:pPr>
            <a:r>
              <a:rPr lang="en-US" sz="2400" b="1" dirty="0" smtClean="0"/>
              <a:t>-Getting rid of carbon dioxide, </a:t>
            </a:r>
            <a:r>
              <a:rPr lang="en-US" sz="2400" b="1" dirty="0" smtClean="0"/>
              <a:t>ammonia and </a:t>
            </a:r>
            <a:r>
              <a:rPr lang="en-US" sz="2400" b="1" dirty="0" smtClean="0"/>
              <a:t>other waste products</a:t>
            </a:r>
            <a:endParaRPr lang="ar-IQ" sz="2400"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84984"/>
            <a:ext cx="3384375" cy="338437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64086" y="3284985"/>
            <a:ext cx="3384377" cy="3384377"/>
          </a:xfrm>
          <a:prstGeom prst="rect">
            <a:avLst/>
          </a:prstGeom>
          <a:noFill/>
          <a:ln>
            <a:noFill/>
          </a:ln>
        </p:spPr>
      </p:pic>
    </p:spTree>
    <p:extLst>
      <p:ext uri="{BB962C8B-B14F-4D97-AF65-F5344CB8AC3E}">
        <p14:creationId xmlns:p14="http://schemas.microsoft.com/office/powerpoint/2010/main" val="3548919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US" b="1" dirty="0">
                <a:hlinkClick r:id="rId2" tooltip="Phlebotomist"/>
              </a:rPr>
              <a:t>Phlebotomists</a:t>
            </a:r>
            <a:endParaRPr lang="ar-IQ" dirty="0"/>
          </a:p>
        </p:txBody>
      </p:sp>
      <p:sp>
        <p:nvSpPr>
          <p:cNvPr id="3" name="Content Placeholder 2"/>
          <p:cNvSpPr>
            <a:spLocks noGrp="1"/>
          </p:cNvSpPr>
          <p:nvPr>
            <p:ph idx="1"/>
          </p:nvPr>
        </p:nvSpPr>
        <p:spPr>
          <a:xfrm>
            <a:off x="457200" y="1600200"/>
            <a:ext cx="8229600" cy="4853136"/>
          </a:xfrm>
          <a:solidFill>
            <a:srgbClr val="92D050"/>
          </a:solidFill>
        </p:spPr>
        <p:txBody>
          <a:bodyPr/>
          <a:lstStyle/>
          <a:p>
            <a:pPr marL="0" indent="0" algn="l">
              <a:buNone/>
            </a:pPr>
            <a:r>
              <a:rPr lang="en-US" b="1" dirty="0"/>
              <a:t>a </a:t>
            </a:r>
            <a:r>
              <a:rPr lang="en-US" b="1" u="sng" dirty="0">
                <a:hlinkClick r:id="rId3" tooltip="Medical laboratory"/>
              </a:rPr>
              <a:t>laboratory practitioners</a:t>
            </a:r>
            <a:r>
              <a:rPr lang="en-US" b="1" dirty="0"/>
              <a:t> and </a:t>
            </a:r>
            <a:r>
              <a:rPr lang="en-US" b="1" u="sng" dirty="0">
                <a:hlinkClick r:id="rId4" tooltip="Nurse"/>
              </a:rPr>
              <a:t>nurses</a:t>
            </a:r>
            <a:r>
              <a:rPr lang="en-US" b="1" dirty="0"/>
              <a:t> are those charged with patient blood extraction. </a:t>
            </a:r>
            <a:endParaRPr lang="en-US" b="1" dirty="0" smtClean="0"/>
          </a:p>
          <a:p>
            <a:pPr marL="0" indent="0" algn="l">
              <a:buNone/>
            </a:pPr>
            <a:r>
              <a:rPr lang="en-US" b="1" dirty="0" smtClean="0"/>
              <a:t>However</a:t>
            </a:r>
            <a:r>
              <a:rPr lang="en-US" b="1" dirty="0"/>
              <a:t>, in special circumstances, and </a:t>
            </a:r>
            <a:r>
              <a:rPr lang="en-US" b="1" dirty="0" smtClean="0"/>
              <a:t>emergency situations, </a:t>
            </a:r>
          </a:p>
          <a:p>
            <a:pPr marL="0" indent="0" algn="l">
              <a:buNone/>
            </a:pPr>
            <a:r>
              <a:rPr lang="en-US" b="1" dirty="0"/>
              <a:t> </a:t>
            </a:r>
            <a:r>
              <a:rPr lang="en-US" b="1" u="sng" dirty="0">
                <a:hlinkClick r:id="rId5" tooltip="Paramedic"/>
              </a:rPr>
              <a:t>paramedics</a:t>
            </a:r>
            <a:r>
              <a:rPr lang="en-US" b="1" dirty="0"/>
              <a:t> and </a:t>
            </a:r>
            <a:r>
              <a:rPr lang="en-US" b="1" u="sng" dirty="0">
                <a:hlinkClick r:id="rId6" tooltip="Physician"/>
              </a:rPr>
              <a:t>physicians</a:t>
            </a:r>
            <a:r>
              <a:rPr lang="en-US" b="1" dirty="0"/>
              <a:t> sometimes extract blood</a:t>
            </a:r>
            <a:r>
              <a:rPr lang="en-US" b="1" dirty="0" smtClean="0"/>
              <a:t>.</a:t>
            </a:r>
          </a:p>
          <a:p>
            <a:pPr marL="0" indent="0" algn="l">
              <a:buNone/>
            </a:pPr>
            <a:r>
              <a:rPr lang="en-US" b="1" dirty="0" smtClean="0"/>
              <a:t> </a:t>
            </a:r>
            <a:r>
              <a:rPr lang="en-US" b="1" dirty="0"/>
              <a:t>Also, </a:t>
            </a:r>
            <a:r>
              <a:rPr lang="en-US" b="1" u="sng" dirty="0">
                <a:hlinkClick r:id="rId7" tooltip="Respiratory therapist"/>
              </a:rPr>
              <a:t>respiratory therapists</a:t>
            </a:r>
            <a:r>
              <a:rPr lang="en-US" b="1" dirty="0"/>
              <a:t> are trained to extract arterial blood to examine </a:t>
            </a:r>
            <a:r>
              <a:rPr lang="en-US" b="1" u="sng" dirty="0">
                <a:hlinkClick r:id="rId8" tooltip="Arterial blood gas"/>
              </a:rPr>
              <a:t>arterial blood gases</a:t>
            </a:r>
            <a:r>
              <a:rPr lang="en-US" b="1" dirty="0"/>
              <a:t>.</a:t>
            </a:r>
            <a:r>
              <a:rPr lang="en-US" dirty="0"/>
              <a:t> </a:t>
            </a:r>
            <a:endParaRPr lang="ar-IQ" dirty="0"/>
          </a:p>
        </p:txBody>
      </p:sp>
    </p:spTree>
    <p:extLst>
      <p:ext uri="{BB962C8B-B14F-4D97-AF65-F5344CB8AC3E}">
        <p14:creationId xmlns:p14="http://schemas.microsoft.com/office/powerpoint/2010/main" val="413415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75000"/>
            </a:schemeClr>
          </a:solidFill>
        </p:spPr>
        <p:txBody>
          <a:bodyPr/>
          <a:lstStyle/>
          <a:p>
            <a:r>
              <a:rPr lang="en-US" b="1" dirty="0"/>
              <a:t>1-Complete Blood Count </a:t>
            </a:r>
            <a:endParaRPr lang="ar-IQ" dirty="0"/>
          </a:p>
        </p:txBody>
      </p:sp>
      <p:sp>
        <p:nvSpPr>
          <p:cNvPr id="5" name="Content Placeholder 4"/>
          <p:cNvSpPr>
            <a:spLocks noGrp="1"/>
          </p:cNvSpPr>
          <p:nvPr>
            <p:ph idx="1"/>
          </p:nvPr>
        </p:nvSpPr>
        <p:spPr>
          <a:xfrm>
            <a:off x="457200" y="1772817"/>
            <a:ext cx="8229600" cy="3816424"/>
          </a:xfrm>
        </p:spPr>
        <p:style>
          <a:lnRef idx="1">
            <a:schemeClr val="accent3"/>
          </a:lnRef>
          <a:fillRef idx="2">
            <a:schemeClr val="accent3"/>
          </a:fillRef>
          <a:effectRef idx="1">
            <a:schemeClr val="accent3"/>
          </a:effectRef>
          <a:fontRef idx="minor">
            <a:schemeClr val="dk1"/>
          </a:fontRef>
        </p:style>
        <p:txBody>
          <a:bodyPr/>
          <a:lstStyle/>
          <a:p>
            <a:pPr marL="0" indent="0" algn="just" rtl="0">
              <a:buNone/>
            </a:pPr>
            <a:r>
              <a:rPr lang="en-US" dirty="0"/>
              <a:t>The complete blood count, or CBC, lists a number of many important values. Typically, it includes the following:</a:t>
            </a:r>
          </a:p>
          <a:p>
            <a:pPr algn="l"/>
            <a:endParaRPr lang="ar-IQ" dirty="0"/>
          </a:p>
        </p:txBody>
      </p:sp>
    </p:spTree>
    <p:extLst>
      <p:ext uri="{BB962C8B-B14F-4D97-AF65-F5344CB8AC3E}">
        <p14:creationId xmlns:p14="http://schemas.microsoft.com/office/powerpoint/2010/main" val="249069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b="1" u="sng" dirty="0" smtClean="0"/>
              <a:t>a-White </a:t>
            </a:r>
            <a:r>
              <a:rPr lang="en-US" b="1" u="sng" dirty="0"/>
              <a:t>Blood Count (WBC</a:t>
            </a:r>
            <a:r>
              <a:rPr lang="en-US" b="1" u="sng" dirty="0" smtClean="0"/>
              <a:t>)</a:t>
            </a:r>
            <a:r>
              <a:rPr lang="en-US" u="sng" dirty="0" smtClean="0"/>
              <a:t>.</a:t>
            </a:r>
            <a:endParaRPr lang="ar-IQ" dirty="0"/>
          </a:p>
        </p:txBody>
      </p:sp>
      <p:sp>
        <p:nvSpPr>
          <p:cNvPr id="3" name="Content Placeholder 2"/>
          <p:cNvSpPr>
            <a:spLocks noGrp="1"/>
          </p:cNvSpPr>
          <p:nvPr>
            <p:ph idx="1"/>
          </p:nvPr>
        </p:nvSpPr>
        <p:spPr>
          <a:xfrm>
            <a:off x="251520" y="1600200"/>
            <a:ext cx="8568952" cy="4925144"/>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l">
              <a:buNone/>
            </a:pPr>
            <a:r>
              <a:rPr lang="en-US" dirty="0"/>
              <a:t>White blood cells are larger than red blood cells, but there are fewer of them in numbers. </a:t>
            </a:r>
            <a:endParaRPr lang="en-US" dirty="0" smtClean="0"/>
          </a:p>
          <a:p>
            <a:pPr marL="0" indent="0" algn="l">
              <a:buNone/>
            </a:pPr>
            <a:r>
              <a:rPr lang="en-US" dirty="0" smtClean="0"/>
              <a:t>In  </a:t>
            </a:r>
            <a:r>
              <a:rPr lang="en-US" dirty="0"/>
              <a:t>infection, an increased number of white blood cells are sent from the bone marrow to attack the bacteria or virus that is causing the infection</a:t>
            </a:r>
            <a:r>
              <a:rPr lang="en-US" dirty="0" smtClean="0"/>
              <a:t>.</a:t>
            </a:r>
          </a:p>
          <a:p>
            <a:pPr marL="0" indent="0" algn="l">
              <a:buNone/>
            </a:pPr>
            <a:r>
              <a:rPr lang="en-US" dirty="0" smtClean="0"/>
              <a:t> </a:t>
            </a:r>
            <a:r>
              <a:rPr lang="en-US" dirty="0"/>
              <a:t>An increased number of white blood cells may occur with mild infections, appendicitis, pregnancy, leukemia, </a:t>
            </a:r>
            <a:r>
              <a:rPr lang="en-US" dirty="0" err="1"/>
              <a:t>hemmorrhage</a:t>
            </a:r>
            <a:r>
              <a:rPr lang="en-US" dirty="0"/>
              <a:t> and hemolysis. </a:t>
            </a:r>
          </a:p>
          <a:p>
            <a:pPr algn="l"/>
            <a:endParaRPr lang="ar-IQ" dirty="0"/>
          </a:p>
        </p:txBody>
      </p:sp>
    </p:spTree>
    <p:extLst>
      <p:ext uri="{BB962C8B-B14F-4D97-AF65-F5344CB8AC3E}">
        <p14:creationId xmlns:p14="http://schemas.microsoft.com/office/powerpoint/2010/main" val="274128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b="1" dirty="0"/>
              <a:t>b-Red Blood Count (RBC</a:t>
            </a:r>
            <a:r>
              <a:rPr lang="en-US" b="1" dirty="0" smtClean="0"/>
              <a:t>)</a:t>
            </a:r>
            <a:r>
              <a:rPr lang="en-US" dirty="0"/>
              <a:t/>
            </a:r>
            <a:br>
              <a:rPr lang="en-US" dirty="0"/>
            </a:br>
            <a:endParaRPr lang="ar-IQ" dirty="0"/>
          </a:p>
        </p:txBody>
      </p:sp>
      <p:sp>
        <p:nvSpPr>
          <p:cNvPr id="3" name="Content Placeholder 2"/>
          <p:cNvSpPr>
            <a:spLocks noGrp="1"/>
          </p:cNvSpPr>
          <p:nvPr>
            <p:ph idx="1"/>
          </p:nvPr>
        </p:nvSpPr>
        <p:spPr>
          <a:xfrm>
            <a:off x="467544" y="1988840"/>
            <a:ext cx="8229600" cy="4525963"/>
          </a:xfrm>
        </p:spPr>
        <p:style>
          <a:lnRef idx="1">
            <a:schemeClr val="accent2"/>
          </a:lnRef>
          <a:fillRef idx="2">
            <a:schemeClr val="accent2"/>
          </a:fillRef>
          <a:effectRef idx="1">
            <a:schemeClr val="accent2"/>
          </a:effectRef>
          <a:fontRef idx="minor">
            <a:schemeClr val="dk1"/>
          </a:fontRef>
        </p:style>
        <p:txBody>
          <a:bodyPr/>
          <a:lstStyle/>
          <a:p>
            <a:pPr marL="0" indent="0" algn="l">
              <a:buNone/>
            </a:pPr>
            <a:r>
              <a:rPr lang="en-US" dirty="0"/>
              <a:t>Red blood cells are the most common type of cell in the blood ,body contains </a:t>
            </a:r>
            <a:r>
              <a:rPr lang="en-US" dirty="0" smtClean="0"/>
              <a:t>millions upon </a:t>
            </a:r>
            <a:r>
              <a:rPr lang="en-US" dirty="0"/>
              <a:t>millions of these disc-shaped cells</a:t>
            </a:r>
            <a:r>
              <a:rPr lang="en-US" dirty="0" smtClean="0"/>
              <a:t>.</a:t>
            </a:r>
          </a:p>
          <a:p>
            <a:pPr marL="0" indent="0" algn="l">
              <a:buNone/>
            </a:pPr>
            <a:r>
              <a:rPr lang="en-US" dirty="0" smtClean="0"/>
              <a:t>The </a:t>
            </a:r>
            <a:r>
              <a:rPr lang="en-US" dirty="0"/>
              <a:t>RBC determines if the number of red blood cells in  the body is low (called anemia) or high (called polycythemia).</a:t>
            </a:r>
          </a:p>
          <a:p>
            <a:pPr algn="l"/>
            <a:endParaRPr lang="ar-IQ" dirty="0"/>
          </a:p>
        </p:txBody>
      </p:sp>
    </p:spTree>
    <p:extLst>
      <p:ext uri="{BB962C8B-B14F-4D97-AF65-F5344CB8AC3E}">
        <p14:creationId xmlns:p14="http://schemas.microsoft.com/office/powerpoint/2010/main" val="204355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fontScale="90000"/>
          </a:bodyPr>
          <a:lstStyle/>
          <a:p>
            <a:r>
              <a:rPr lang="en-US" b="1" dirty="0" smtClean="0"/>
              <a:t>c-Hemoglobin Concentration (HGB)</a:t>
            </a:r>
            <a:r>
              <a:rPr lang="en-US" dirty="0" smtClean="0"/>
              <a:t/>
            </a:r>
            <a:br>
              <a:rPr lang="en-US" dirty="0" smtClean="0"/>
            </a:br>
            <a:r>
              <a:rPr lang="ar-IQ" dirty="0" smtClean="0"/>
              <a:t>(للاطلاع)</a:t>
            </a:r>
            <a:endParaRPr lang="ar-IQ" dirty="0"/>
          </a:p>
        </p:txBody>
      </p:sp>
      <p:sp>
        <p:nvSpPr>
          <p:cNvPr id="3" name="Content Placeholder 2"/>
          <p:cNvSpPr>
            <a:spLocks noGrp="1"/>
          </p:cNvSpPr>
          <p:nvPr>
            <p:ph idx="1"/>
          </p:nvPr>
        </p:nvSpPr>
        <p:spPr>
          <a:xfrm>
            <a:off x="457200" y="1988839"/>
            <a:ext cx="8229600" cy="2736305"/>
          </a:xfrm>
        </p:spPr>
        <p:style>
          <a:lnRef idx="1">
            <a:schemeClr val="accent4"/>
          </a:lnRef>
          <a:fillRef idx="2">
            <a:schemeClr val="accent4"/>
          </a:fillRef>
          <a:effectRef idx="1">
            <a:schemeClr val="accent4"/>
          </a:effectRef>
          <a:fontRef idx="minor">
            <a:schemeClr val="dk1"/>
          </a:fontRef>
        </p:style>
        <p:txBody>
          <a:bodyPr/>
          <a:lstStyle/>
          <a:p>
            <a:pPr marL="0" indent="0" algn="l">
              <a:buNone/>
            </a:pPr>
            <a:r>
              <a:rPr lang="en-US" dirty="0" smtClean="0"/>
              <a:t>The </a:t>
            </a:r>
            <a:r>
              <a:rPr lang="en-US" dirty="0"/>
              <a:t>purpose of this test is to determine the ratio of plasma (clear liquid part of the blood)to red cells in the blood .</a:t>
            </a:r>
          </a:p>
          <a:p>
            <a:endParaRPr lang="ar-IQ" dirty="0"/>
          </a:p>
        </p:txBody>
      </p:sp>
    </p:spTree>
    <p:extLst>
      <p:ext uri="{BB962C8B-B14F-4D97-AF65-F5344CB8AC3E}">
        <p14:creationId xmlns:p14="http://schemas.microsoft.com/office/powerpoint/2010/main" val="169707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dirty="0"/>
              <a:t>d-Hematocrit measurement</a:t>
            </a:r>
            <a:r>
              <a:rPr lang="en-US" dirty="0"/>
              <a:t/>
            </a:r>
            <a:br>
              <a:rPr lang="en-US" dirty="0"/>
            </a:br>
            <a:endParaRPr lang="ar-IQ" dirty="0"/>
          </a:p>
        </p:txBody>
      </p:sp>
      <p:sp>
        <p:nvSpPr>
          <p:cNvPr id="3" name="Content Placeholder 2"/>
          <p:cNvSpPr>
            <a:spLocks noGrp="1"/>
          </p:cNvSpPr>
          <p:nvPr>
            <p:ph idx="1"/>
          </p:nvPr>
        </p:nvSpPr>
        <p:spPr>
          <a:xfrm>
            <a:off x="251520" y="1600200"/>
            <a:ext cx="8712968" cy="4925144"/>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rtl="0">
              <a:buNone/>
            </a:pPr>
            <a:r>
              <a:rPr lang="en-US" sz="2800" dirty="0"/>
              <a:t>The </a:t>
            </a:r>
            <a:r>
              <a:rPr lang="en-US" sz="2800" b="1" dirty="0"/>
              <a:t>hematocrit (</a:t>
            </a:r>
            <a:r>
              <a:rPr lang="en-US" sz="2800" b="1" dirty="0" err="1"/>
              <a:t>Ht</a:t>
            </a:r>
            <a:r>
              <a:rPr lang="en-US" sz="2800" b="1" dirty="0"/>
              <a:t> or HCT), </a:t>
            </a:r>
            <a:r>
              <a:rPr lang="en-US" sz="2800" dirty="0"/>
              <a:t>British English </a:t>
            </a:r>
            <a:r>
              <a:rPr lang="en-US" sz="2800" dirty="0" smtClean="0"/>
              <a:t>spelling (</a:t>
            </a:r>
            <a:r>
              <a:rPr lang="en-US" sz="2800" b="1" dirty="0" err="1" smtClean="0"/>
              <a:t>haematocrit</a:t>
            </a:r>
            <a:r>
              <a:rPr lang="en-US" sz="2800" dirty="0"/>
              <a:t>), also known as </a:t>
            </a:r>
            <a:r>
              <a:rPr lang="en-US" sz="2800" b="1" dirty="0"/>
              <a:t>packed cell volume</a:t>
            </a:r>
            <a:r>
              <a:rPr lang="en-US" sz="2800" dirty="0"/>
              <a:t> (</a:t>
            </a:r>
            <a:r>
              <a:rPr lang="en-US" sz="2800" b="1" dirty="0"/>
              <a:t>PCV</a:t>
            </a:r>
            <a:r>
              <a:rPr lang="en-US" sz="2800" dirty="0"/>
              <a:t>) or </a:t>
            </a:r>
            <a:r>
              <a:rPr lang="en-US" sz="2800" b="1" dirty="0"/>
              <a:t>erythrocyte volume fraction</a:t>
            </a:r>
            <a:r>
              <a:rPr lang="en-US" sz="2800" dirty="0"/>
              <a:t> (EVF), </a:t>
            </a:r>
            <a:endParaRPr lang="en-US" sz="2800" dirty="0" smtClean="0"/>
          </a:p>
          <a:p>
            <a:pPr algn="just" rtl="0"/>
            <a:r>
              <a:rPr lang="en-US" sz="2800" dirty="0" smtClean="0"/>
              <a:t>is </a:t>
            </a:r>
            <a:r>
              <a:rPr lang="en-US" sz="2800" dirty="0"/>
              <a:t>the </a:t>
            </a:r>
            <a:r>
              <a:rPr lang="en-US" sz="2800" u="sng" dirty="0">
                <a:hlinkClick r:id="rId2" tooltip="Volume percent"/>
              </a:rPr>
              <a:t>volume percentage</a:t>
            </a:r>
            <a:r>
              <a:rPr lang="en-US" sz="2800" dirty="0"/>
              <a:t> (%) of </a:t>
            </a:r>
            <a:r>
              <a:rPr lang="en-US" sz="2800" u="sng" dirty="0">
                <a:hlinkClick r:id="rId3" tooltip="Red blood cell"/>
              </a:rPr>
              <a:t>red blood cells</a:t>
            </a:r>
            <a:r>
              <a:rPr lang="en-US" sz="2800" dirty="0"/>
              <a:t> in </a:t>
            </a:r>
            <a:r>
              <a:rPr lang="en-US" sz="2800" u="sng" dirty="0">
                <a:hlinkClick r:id="rId4" tooltip="Blood"/>
              </a:rPr>
              <a:t>blood</a:t>
            </a:r>
            <a:r>
              <a:rPr lang="en-US" sz="2800" dirty="0"/>
              <a:t>. </a:t>
            </a:r>
            <a:endParaRPr lang="en-US" sz="2800" dirty="0" smtClean="0"/>
          </a:p>
          <a:p>
            <a:pPr algn="just" rtl="0"/>
            <a:r>
              <a:rPr lang="en-US" sz="2800" dirty="0" smtClean="0"/>
              <a:t>It </a:t>
            </a:r>
            <a:r>
              <a:rPr lang="en-US" sz="2800" dirty="0"/>
              <a:t>is normally 45% for men and 40% for women. It is considered an integral part of a person's </a:t>
            </a:r>
            <a:r>
              <a:rPr lang="en-US" sz="2800" u="sng" dirty="0">
                <a:hlinkClick r:id="rId5" tooltip="Complete blood count"/>
              </a:rPr>
              <a:t>complete blood count</a:t>
            </a:r>
            <a:r>
              <a:rPr lang="en-US" sz="2800" dirty="0"/>
              <a:t> </a:t>
            </a:r>
            <a:r>
              <a:rPr lang="en-US" sz="2800" dirty="0" smtClean="0"/>
              <a:t>results.</a:t>
            </a:r>
            <a:endParaRPr lang="en-US" sz="2800" dirty="0"/>
          </a:p>
          <a:p>
            <a:pPr marL="0" indent="0" algn="l">
              <a:buNone/>
            </a:pPr>
            <a:r>
              <a:rPr lang="en-US" sz="2000" dirty="0"/>
              <a:t> </a:t>
            </a:r>
          </a:p>
          <a:p>
            <a:pPr algn="l"/>
            <a:endParaRPr lang="ar-IQ" sz="2000" dirty="0"/>
          </a:p>
        </p:txBody>
      </p:sp>
    </p:spTree>
    <p:extLst>
      <p:ext uri="{BB962C8B-B14F-4D97-AF65-F5344CB8AC3E}">
        <p14:creationId xmlns:p14="http://schemas.microsoft.com/office/powerpoint/2010/main" val="67243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b="1" dirty="0"/>
              <a:t>e- MCV (Mean Cell Volume</a:t>
            </a:r>
            <a:r>
              <a:rPr lang="en-US" dirty="0" smtClean="0"/>
              <a:t>)</a:t>
            </a:r>
            <a:r>
              <a:rPr lang="en-US" dirty="0"/>
              <a:t/>
            </a:r>
            <a:br>
              <a:rPr lang="en-US" dirty="0"/>
            </a:br>
            <a:r>
              <a:rPr lang="ar-IQ" dirty="0" smtClean="0"/>
              <a:t>(للاطلاع)</a:t>
            </a:r>
            <a:endParaRPr lang="ar-IQ"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lgn="just" rtl="0">
              <a:buNone/>
            </a:pPr>
            <a:r>
              <a:rPr lang="en-US" dirty="0"/>
              <a:t> Measures the average size of red blood cells</a:t>
            </a:r>
            <a:r>
              <a:rPr lang="en-US" dirty="0" smtClean="0"/>
              <a:t>.</a:t>
            </a:r>
          </a:p>
          <a:p>
            <a:pPr marL="0" indent="0" algn="just" rtl="0">
              <a:buNone/>
            </a:pPr>
            <a:r>
              <a:rPr lang="en-US" dirty="0" smtClean="0"/>
              <a:t> </a:t>
            </a:r>
            <a:r>
              <a:rPr lang="en-US" dirty="0"/>
              <a:t>In patients with </a:t>
            </a:r>
            <a:r>
              <a:rPr lang="en-US" u="sng" dirty="0">
                <a:hlinkClick r:id="rId2" tooltip="Anemia"/>
              </a:rPr>
              <a:t>anemia</a:t>
            </a:r>
            <a:r>
              <a:rPr lang="en-US" dirty="0"/>
              <a:t>, it is the MCV measurement that allows classification as either a </a:t>
            </a:r>
            <a:r>
              <a:rPr lang="en-US" u="sng" dirty="0">
                <a:hlinkClick r:id="rId3" tooltip="Microcytic anemia"/>
              </a:rPr>
              <a:t>microcytic anemia</a:t>
            </a:r>
            <a:r>
              <a:rPr lang="en-US" dirty="0"/>
              <a:t> (MCV below normal range), </a:t>
            </a:r>
            <a:r>
              <a:rPr lang="en-US" u="sng" dirty="0">
                <a:hlinkClick r:id="rId4" tooltip="Normocytic anemia"/>
              </a:rPr>
              <a:t>normocytic anemia</a:t>
            </a:r>
            <a:r>
              <a:rPr lang="en-US" dirty="0"/>
              <a:t> (MCV within normal range) or </a:t>
            </a:r>
            <a:r>
              <a:rPr lang="en-US" u="sng" dirty="0">
                <a:hlinkClick r:id="rId5" tooltip="Macrocytic anemia"/>
              </a:rPr>
              <a:t>macrocytic anemia</a:t>
            </a:r>
            <a:r>
              <a:rPr lang="en-US" dirty="0"/>
              <a:t> (MCV above normal range). </a:t>
            </a:r>
            <a:endParaRPr lang="en-US" dirty="0" smtClean="0"/>
          </a:p>
          <a:p>
            <a:pPr marL="0" indent="0" algn="just" rtl="0">
              <a:buNone/>
            </a:pPr>
            <a:r>
              <a:rPr lang="en-US" dirty="0" smtClean="0"/>
              <a:t>Normocytic </a:t>
            </a:r>
            <a:r>
              <a:rPr lang="en-US" dirty="0"/>
              <a:t>anemia is usually deemed so because the bone marrow has not yet responded with a change in cell volume. It occurs occasionally in acute conditions, namely blood loss and hemolysis.</a:t>
            </a:r>
          </a:p>
          <a:p>
            <a:pPr marL="0" indent="0" algn="l">
              <a:buNone/>
            </a:pPr>
            <a:r>
              <a:rPr lang="en-US" dirty="0"/>
              <a:t>	</a:t>
            </a:r>
          </a:p>
          <a:p>
            <a:pPr algn="l"/>
            <a:endParaRPr lang="ar-IQ" dirty="0"/>
          </a:p>
        </p:txBody>
      </p:sp>
    </p:spTree>
    <p:extLst>
      <p:ext uri="{BB962C8B-B14F-4D97-AF65-F5344CB8AC3E}">
        <p14:creationId xmlns:p14="http://schemas.microsoft.com/office/powerpoint/2010/main" val="25323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a:t>f- MCH (Mean Cell Hemoglobin</a:t>
            </a:r>
            <a:r>
              <a:rPr lang="en-US" dirty="0" smtClean="0"/>
              <a:t>)</a:t>
            </a:r>
            <a:r>
              <a:rPr lang="en-US" dirty="0"/>
              <a:t/>
            </a:r>
            <a:br>
              <a:rPr lang="en-US" dirty="0"/>
            </a:br>
            <a:r>
              <a:rPr lang="ar-IQ" dirty="0" smtClean="0"/>
              <a:t>(للاطلاع)</a:t>
            </a:r>
            <a:endParaRPr lang="ar-IQ" dirty="0"/>
          </a:p>
        </p:txBody>
      </p:sp>
      <p:sp>
        <p:nvSpPr>
          <p:cNvPr id="3" name="Content Placeholder 2"/>
          <p:cNvSpPr>
            <a:spLocks noGrp="1"/>
          </p:cNvSpPr>
          <p:nvPr>
            <p:ph idx="1"/>
          </p:nvPr>
        </p:nvSpPr>
        <p:spPr>
          <a:solidFill>
            <a:srgbClr val="FFC000"/>
          </a:solidFill>
        </p:spPr>
        <p:txBody>
          <a:bodyPr/>
          <a:lstStyle/>
          <a:p>
            <a:pPr marL="0" indent="0" algn="l">
              <a:buNone/>
            </a:pPr>
            <a:r>
              <a:rPr lang="en-US" dirty="0"/>
              <a:t>Reflects the average weight of hemoglobin found in the red blood cell</a:t>
            </a:r>
            <a:r>
              <a:rPr lang="en-US" dirty="0" smtClean="0"/>
              <a:t>.</a:t>
            </a:r>
          </a:p>
          <a:p>
            <a:pPr marL="0" indent="0" algn="l">
              <a:buNone/>
            </a:pPr>
            <a:r>
              <a:rPr lang="en-US" dirty="0" smtClean="0"/>
              <a:t> </a:t>
            </a:r>
            <a:r>
              <a:rPr lang="en-US" dirty="0"/>
              <a:t>("normochromic") in macrocytic </a:t>
            </a:r>
            <a:r>
              <a:rPr lang="en-US" dirty="0" err="1"/>
              <a:t>anemias</a:t>
            </a:r>
            <a:r>
              <a:rPr lang="en-US" dirty="0"/>
              <a:t> (due to larger </a:t>
            </a:r>
            <a:r>
              <a:rPr lang="en-US" b="1" dirty="0"/>
              <a:t>cell</a:t>
            </a:r>
            <a:r>
              <a:rPr lang="en-US" dirty="0"/>
              <a:t> size, though the </a:t>
            </a:r>
            <a:r>
              <a:rPr lang="en-US" b="1" dirty="0"/>
              <a:t>hemoglobin</a:t>
            </a:r>
            <a:r>
              <a:rPr lang="en-US" dirty="0"/>
              <a:t> amount or </a:t>
            </a:r>
            <a:r>
              <a:rPr lang="en-US" b="1" dirty="0"/>
              <a:t>MCH</a:t>
            </a:r>
            <a:r>
              <a:rPr lang="en-US" dirty="0"/>
              <a:t> is high, the concentration remains normal). </a:t>
            </a:r>
            <a:endParaRPr lang="ar-IQ" dirty="0"/>
          </a:p>
        </p:txBody>
      </p:sp>
    </p:spTree>
    <p:extLst>
      <p:ext uri="{BB962C8B-B14F-4D97-AF65-F5344CB8AC3E}">
        <p14:creationId xmlns:p14="http://schemas.microsoft.com/office/powerpoint/2010/main" val="4001820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u="sng" dirty="0" smtClean="0"/>
              <a:t/>
            </a:r>
            <a:br>
              <a:rPr lang="en-US" b="1" u="sng" dirty="0" smtClean="0"/>
            </a:br>
            <a:r>
              <a:rPr lang="en-US" b="1" dirty="0" smtClean="0"/>
              <a:t>g- </a:t>
            </a:r>
            <a:r>
              <a:rPr lang="en-US" b="1" dirty="0"/>
              <a:t>MCHC (Mean Cell Hemoglobin </a:t>
            </a:r>
            <a:r>
              <a:rPr lang="ar-IQ" b="1" dirty="0" smtClean="0"/>
              <a:t>(للاطلاع)</a:t>
            </a:r>
            <a:r>
              <a:rPr lang="en-US" b="1" dirty="0" smtClean="0"/>
              <a:t>Concentration</a:t>
            </a:r>
            <a:r>
              <a:rPr lang="en-US" dirty="0"/>
              <a:t/>
            </a:r>
            <a:br>
              <a:rPr lang="en-US" dirty="0"/>
            </a:br>
            <a:endParaRPr lang="ar-IQ" dirty="0"/>
          </a:p>
        </p:txBody>
      </p:sp>
      <p:sp>
        <p:nvSpPr>
          <p:cNvPr id="3" name="Content Placeholder 2"/>
          <p:cNvSpPr>
            <a:spLocks noGrp="1"/>
          </p:cNvSpPr>
          <p:nvPr>
            <p:ph idx="1"/>
          </p:nvPr>
        </p:nvSpPr>
        <p:spPr>
          <a:solidFill>
            <a:srgbClr val="D1DF21"/>
          </a:solidFill>
        </p:spPr>
        <p:style>
          <a:lnRef idx="1">
            <a:schemeClr val="accent4"/>
          </a:lnRef>
          <a:fillRef idx="2">
            <a:schemeClr val="accent4"/>
          </a:fillRef>
          <a:effectRef idx="1">
            <a:schemeClr val="accent4"/>
          </a:effectRef>
          <a:fontRef idx="minor">
            <a:schemeClr val="dk1"/>
          </a:fontRef>
        </p:style>
        <p:txBody>
          <a:bodyPr>
            <a:normAutofit/>
          </a:bodyPr>
          <a:lstStyle/>
          <a:p>
            <a:pPr marL="0" indent="0" algn="l">
              <a:buNone/>
            </a:pPr>
            <a:r>
              <a:rPr lang="en-US" dirty="0"/>
              <a:t>macrocytic </a:t>
            </a:r>
            <a:r>
              <a:rPr lang="en-US" dirty="0" err="1"/>
              <a:t>anemias</a:t>
            </a:r>
            <a:r>
              <a:rPr lang="en-US" dirty="0"/>
              <a:t> (due to larger </a:t>
            </a:r>
            <a:r>
              <a:rPr lang="en-US" b="1" dirty="0"/>
              <a:t>cell</a:t>
            </a:r>
            <a:r>
              <a:rPr lang="en-US" dirty="0"/>
              <a:t> size, though the </a:t>
            </a:r>
            <a:r>
              <a:rPr lang="en-US" b="1" dirty="0"/>
              <a:t>hemoglobin</a:t>
            </a:r>
            <a:r>
              <a:rPr lang="en-US" dirty="0"/>
              <a:t> amount or MCH is high, the </a:t>
            </a:r>
            <a:r>
              <a:rPr lang="en-US" b="1" dirty="0"/>
              <a:t>concentration</a:t>
            </a:r>
            <a:r>
              <a:rPr lang="en-US" dirty="0"/>
              <a:t> remains normal). </a:t>
            </a:r>
            <a:endParaRPr lang="en-US" dirty="0" smtClean="0"/>
          </a:p>
          <a:p>
            <a:pPr marL="0" indent="0" algn="l">
              <a:buNone/>
            </a:pPr>
            <a:r>
              <a:rPr lang="en-US" b="1" dirty="0" smtClean="0"/>
              <a:t>MCHC</a:t>
            </a:r>
            <a:r>
              <a:rPr lang="en-US" dirty="0"/>
              <a:t> is elevated ("</a:t>
            </a:r>
            <a:r>
              <a:rPr lang="en-US" dirty="0" err="1"/>
              <a:t>hyperchromic</a:t>
            </a:r>
            <a:r>
              <a:rPr lang="en-US" dirty="0" smtClean="0"/>
              <a:t>").</a:t>
            </a:r>
            <a:r>
              <a:rPr lang="en-US" dirty="0"/>
              <a:t> </a:t>
            </a:r>
            <a:r>
              <a:rPr lang="en-US" b="1" dirty="0"/>
              <a:t> </a:t>
            </a:r>
            <a:endParaRPr lang="en-US" dirty="0"/>
          </a:p>
          <a:p>
            <a:pPr marL="0" indent="0" algn="l">
              <a:buNone/>
            </a:pPr>
            <a:r>
              <a:rPr lang="en-US" b="1" u="sng" dirty="0"/>
              <a:t>h-RDW (Red Cell Distribution Width):</a:t>
            </a:r>
            <a:endParaRPr lang="en-US" dirty="0"/>
          </a:p>
          <a:p>
            <a:pPr algn="l"/>
            <a:r>
              <a:rPr lang="en-US" dirty="0"/>
              <a:t>RCD is a histogram (visual), </a:t>
            </a:r>
            <a:r>
              <a:rPr lang="en-US" b="1" dirty="0"/>
              <a:t>which</a:t>
            </a:r>
            <a:r>
              <a:rPr lang="en-US" dirty="0"/>
              <a:t> is a measure of the range of variation of </a:t>
            </a:r>
            <a:r>
              <a:rPr lang="en-US" b="1" dirty="0"/>
              <a:t>red</a:t>
            </a:r>
            <a:r>
              <a:rPr lang="en-US" dirty="0"/>
              <a:t> blood </a:t>
            </a:r>
            <a:r>
              <a:rPr lang="en-US" b="1" dirty="0"/>
              <a:t>cell</a:t>
            </a:r>
            <a:r>
              <a:rPr lang="en-US" dirty="0"/>
              <a:t> (RBC) volume.</a:t>
            </a:r>
          </a:p>
          <a:p>
            <a:pPr algn="l"/>
            <a:endParaRPr lang="ar-IQ" dirty="0"/>
          </a:p>
        </p:txBody>
      </p:sp>
    </p:spTree>
    <p:extLst>
      <p:ext uri="{BB962C8B-B14F-4D97-AF65-F5344CB8AC3E}">
        <p14:creationId xmlns:p14="http://schemas.microsoft.com/office/powerpoint/2010/main" val="4091879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b="1" dirty="0"/>
              <a:t>i- MPV (Mean Platelet </a:t>
            </a:r>
            <a:r>
              <a:rPr lang="en-US" b="1" dirty="0" smtClean="0"/>
              <a:t>Volume)</a:t>
            </a:r>
            <a:r>
              <a:rPr lang="en-US" dirty="0"/>
              <a:t/>
            </a:r>
            <a:br>
              <a:rPr lang="en-US" dirty="0"/>
            </a:br>
            <a:r>
              <a:rPr lang="ar-IQ" dirty="0" smtClean="0"/>
              <a:t>(للاطلاع)</a:t>
            </a:r>
            <a:endParaRPr lang="ar-IQ" dirty="0"/>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lstStyle/>
          <a:p>
            <a:pPr marL="0" indent="0" algn="l">
              <a:buNone/>
            </a:pPr>
            <a:r>
              <a:rPr lang="en-US" dirty="0">
                <a:solidFill>
                  <a:schemeClr val="tx1"/>
                </a:solidFill>
              </a:rPr>
              <a:t>Reflect the average volume of platelet. </a:t>
            </a:r>
            <a:endParaRPr lang="en-US" dirty="0" smtClean="0">
              <a:solidFill>
                <a:schemeClr val="tx1"/>
              </a:solidFill>
            </a:endParaRPr>
          </a:p>
          <a:p>
            <a:pPr marL="0" indent="0" algn="l">
              <a:buNone/>
            </a:pPr>
            <a:r>
              <a:rPr lang="en-US" dirty="0" smtClean="0">
                <a:solidFill>
                  <a:schemeClr val="tx1"/>
                </a:solidFill>
              </a:rPr>
              <a:t>Platelets </a:t>
            </a:r>
            <a:r>
              <a:rPr lang="en-US" dirty="0">
                <a:solidFill>
                  <a:schemeClr val="tx1"/>
                </a:solidFill>
              </a:rPr>
              <a:t>are the smallest type of cell found in the blood</a:t>
            </a:r>
            <a:r>
              <a:rPr lang="en-US" dirty="0" smtClean="0">
                <a:solidFill>
                  <a:schemeClr val="tx1"/>
                </a:solidFill>
              </a:rPr>
              <a:t>.</a:t>
            </a:r>
          </a:p>
          <a:p>
            <a:pPr marL="0" indent="0" algn="l">
              <a:buNone/>
            </a:pPr>
            <a:r>
              <a:rPr lang="en-US" dirty="0" smtClean="0">
                <a:solidFill>
                  <a:schemeClr val="tx1"/>
                </a:solidFill>
              </a:rPr>
              <a:t> </a:t>
            </a:r>
            <a:r>
              <a:rPr lang="en-US" dirty="0">
                <a:solidFill>
                  <a:schemeClr val="tx1"/>
                </a:solidFill>
              </a:rPr>
              <a:t>Platelets help stop bleeding after an injury by gathering around the injury site, plugging the hole in the bleeding vessel and helping the blood to clot more quickly.</a:t>
            </a:r>
          </a:p>
          <a:p>
            <a:pPr marL="0" indent="0" algn="l">
              <a:buNone/>
            </a:pPr>
            <a:r>
              <a:rPr lang="en-US" b="1" dirty="0">
                <a:solidFill>
                  <a:schemeClr val="tx1"/>
                </a:solidFill>
              </a:rPr>
              <a:t> </a:t>
            </a:r>
            <a:endParaRPr lang="en-US" dirty="0">
              <a:solidFill>
                <a:schemeClr val="tx1"/>
              </a:solidFill>
            </a:endParaRPr>
          </a:p>
          <a:p>
            <a:pPr algn="l"/>
            <a:endParaRPr lang="ar-IQ" dirty="0">
              <a:solidFill>
                <a:schemeClr val="tx1"/>
              </a:solidFill>
            </a:endParaRPr>
          </a:p>
        </p:txBody>
      </p:sp>
    </p:spTree>
    <p:extLst>
      <p:ext uri="{BB962C8B-B14F-4D97-AF65-F5344CB8AC3E}">
        <p14:creationId xmlns:p14="http://schemas.microsoft.com/office/powerpoint/2010/main" val="19673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2050" name="Picture 2"/>
          <p:cNvPicPr>
            <a:picLocks noChangeAspect="1" noChangeArrowheads="1"/>
          </p:cNvPicPr>
          <p:nvPr/>
        </p:nvPicPr>
        <p:blipFill>
          <a:blip r:embed="rId2"/>
          <a:srcRect/>
          <a:stretch>
            <a:fillRect/>
          </a:stretch>
        </p:blipFill>
        <p:spPr bwMode="auto">
          <a:xfrm>
            <a:off x="0" y="-99392"/>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dirty="0"/>
              <a:t>j- Platelet </a:t>
            </a:r>
            <a:r>
              <a:rPr lang="en-US" b="1" dirty="0" smtClean="0"/>
              <a:t>count</a:t>
            </a:r>
            <a:r>
              <a:rPr lang="en-US" dirty="0"/>
              <a:t/>
            </a:r>
            <a:br>
              <a:rPr lang="en-US" dirty="0"/>
            </a:br>
            <a:endParaRPr lang="ar-IQ" dirty="0"/>
          </a:p>
        </p:txBody>
      </p:sp>
      <p:sp>
        <p:nvSpPr>
          <p:cNvPr id="3" name="Content Placeholder 2"/>
          <p:cNvSpPr>
            <a:spLocks noGrp="1"/>
          </p:cNvSpPr>
          <p:nvPr>
            <p:ph idx="1"/>
          </p:nvPr>
        </p:nvSpPr>
        <p:spPr>
          <a:xfrm>
            <a:off x="395536" y="1988840"/>
            <a:ext cx="8435280" cy="3993307"/>
          </a:xfrm>
          <a:gradFill>
            <a:gsLst>
              <a:gs pos="0">
                <a:schemeClr val="accent2">
                  <a:lumMod val="20000"/>
                  <a:lumOff val="8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lstStyle/>
          <a:p>
            <a:pPr marL="0" indent="0" algn="l">
              <a:buNone/>
            </a:pPr>
            <a:r>
              <a:rPr lang="en-US" dirty="0"/>
              <a:t>platelet counts are often done in bruising or in surgery</a:t>
            </a:r>
            <a:r>
              <a:rPr lang="en-US" dirty="0" smtClean="0"/>
              <a:t>.</a:t>
            </a:r>
          </a:p>
          <a:p>
            <a:pPr marL="0" indent="0" algn="l">
              <a:buNone/>
            </a:pPr>
            <a:r>
              <a:rPr lang="en-US" dirty="0" smtClean="0"/>
              <a:t>The </a:t>
            </a:r>
            <a:r>
              <a:rPr lang="en-US" dirty="0"/>
              <a:t>platelet count may change with bleeding disorders, heart disease, diabetes, </a:t>
            </a:r>
            <a:r>
              <a:rPr lang="en-US" dirty="0" smtClean="0"/>
              <a:t>inflammatory disorders</a:t>
            </a:r>
            <a:r>
              <a:rPr lang="en-US" dirty="0"/>
              <a:t>, and </a:t>
            </a:r>
            <a:r>
              <a:rPr lang="en-US" dirty="0" smtClean="0"/>
              <a:t>anemia.</a:t>
            </a:r>
            <a:endParaRPr lang="ar-IQ" dirty="0"/>
          </a:p>
        </p:txBody>
      </p:sp>
    </p:spTree>
    <p:extLst>
      <p:ext uri="{BB962C8B-B14F-4D97-AF65-F5344CB8AC3E}">
        <p14:creationId xmlns:p14="http://schemas.microsoft.com/office/powerpoint/2010/main" val="827091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fontScale="90000"/>
          </a:bodyPr>
          <a:lstStyle/>
          <a:p>
            <a:r>
              <a:rPr lang="en-US" b="1" dirty="0" smtClean="0"/>
              <a:t/>
            </a:r>
            <a:br>
              <a:rPr lang="en-US" b="1" dirty="0" smtClean="0"/>
            </a:br>
            <a:r>
              <a:rPr lang="en-US" b="1" dirty="0" smtClean="0"/>
              <a:t>k- </a:t>
            </a:r>
            <a:r>
              <a:rPr lang="en-US" b="1" dirty="0"/>
              <a:t>Erythrocyte Sedimentation Rate (ESR)</a:t>
            </a:r>
            <a:r>
              <a:rPr lang="en-US" dirty="0"/>
              <a:t/>
            </a:r>
            <a:br>
              <a:rPr lang="en-US" dirty="0"/>
            </a:br>
            <a:endParaRPr lang="ar-IQ" dirty="0"/>
          </a:p>
        </p:txBody>
      </p:sp>
      <p:sp>
        <p:nvSpPr>
          <p:cNvPr id="3" name="Content Placeholder 2"/>
          <p:cNvSpPr>
            <a:spLocks noGrp="1"/>
          </p:cNvSpPr>
          <p:nvPr>
            <p:ph idx="1"/>
          </p:nvPr>
        </p:nvSpPr>
        <p:spPr>
          <a:xfrm>
            <a:off x="251520" y="1600200"/>
            <a:ext cx="8568952" cy="4853136"/>
          </a:xfrm>
          <a:solidFill>
            <a:srgbClr val="FFFF00"/>
          </a:solidFill>
        </p:spPr>
        <p:txBody>
          <a:bodyPr>
            <a:normAutofit fontScale="85000" lnSpcReduction="10000"/>
          </a:bodyPr>
          <a:lstStyle/>
          <a:p>
            <a:pPr marL="0" indent="0" algn="l" fontAlgn="base">
              <a:buNone/>
            </a:pPr>
            <a:r>
              <a:rPr lang="en-US" dirty="0" smtClean="0"/>
              <a:t>      Also </a:t>
            </a:r>
            <a:r>
              <a:rPr lang="en-US" dirty="0"/>
              <a:t>called sedimentation rate test, </a:t>
            </a:r>
            <a:r>
              <a:rPr lang="en-US" dirty="0" smtClean="0"/>
              <a:t>measures </a:t>
            </a:r>
            <a:r>
              <a:rPr lang="en-US" dirty="0"/>
              <a:t>the speed at which red blood cells settle to the bottom of an upright glass test tube. </a:t>
            </a:r>
            <a:endParaRPr lang="en-US" dirty="0" smtClean="0"/>
          </a:p>
          <a:p>
            <a:pPr marL="0" indent="0" algn="l" fontAlgn="base">
              <a:buNone/>
            </a:pPr>
            <a:r>
              <a:rPr lang="en-US" dirty="0" smtClean="0"/>
              <a:t>This </a:t>
            </a:r>
            <a:r>
              <a:rPr lang="en-US" dirty="0"/>
              <a:t>measurement is important because when abnormal proteins are present in the blood, typically due to inflammation or infection, they cause red blood cells to clump together and sink more quickly, which results in a high ESR value.</a:t>
            </a:r>
          </a:p>
          <a:p>
            <a:pPr marL="0" indent="0" algn="l">
              <a:buNone/>
            </a:pPr>
            <a:r>
              <a:rPr lang="en-US" dirty="0"/>
              <a:t>The ESR is useful in detecting inflammation in the body that may be caused by </a:t>
            </a:r>
            <a:r>
              <a:rPr lang="en-US" dirty="0" smtClean="0"/>
              <a:t>infection and </a:t>
            </a:r>
            <a:r>
              <a:rPr lang="en-US" dirty="0"/>
              <a:t>some </a:t>
            </a:r>
            <a:r>
              <a:rPr lang="en-US" dirty="0" smtClean="0"/>
              <a:t>cancers</a:t>
            </a:r>
            <a:r>
              <a:rPr lang="en-US" dirty="0"/>
              <a:t>. and certain autoimmune diseases such as juvenile idiopathic arthritis, lupus, and Kawasaki </a:t>
            </a:r>
            <a:r>
              <a:rPr lang="en-US" dirty="0" smtClean="0"/>
              <a:t>disease. </a:t>
            </a:r>
            <a:endParaRPr lang="ar-IQ" dirty="0"/>
          </a:p>
        </p:txBody>
      </p:sp>
    </p:spTree>
    <p:extLst>
      <p:ext uri="{BB962C8B-B14F-4D97-AF65-F5344CB8AC3E}">
        <p14:creationId xmlns:p14="http://schemas.microsoft.com/office/powerpoint/2010/main" val="1173846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n-US" b="1" dirty="0"/>
              <a:t>2- Blood typing </a:t>
            </a:r>
            <a:r>
              <a:rPr lang="en-US" dirty="0"/>
              <a:t/>
            </a:r>
            <a:br>
              <a:rPr lang="en-US" dirty="0"/>
            </a:br>
            <a:endParaRPr lang="ar-IQ" dirty="0"/>
          </a:p>
        </p:txBody>
      </p:sp>
      <p:sp>
        <p:nvSpPr>
          <p:cNvPr id="3" name="Content Placeholder 2"/>
          <p:cNvSpPr>
            <a:spLocks noGrp="1"/>
          </p:cNvSpPr>
          <p:nvPr>
            <p:ph idx="1"/>
          </p:nvPr>
        </p:nvSpPr>
        <p:spPr>
          <a:solidFill>
            <a:srgbClr val="FFC000"/>
          </a:solidFill>
        </p:spPr>
        <p:txBody>
          <a:bodyPr>
            <a:normAutofit lnSpcReduction="10000"/>
          </a:bodyPr>
          <a:lstStyle/>
          <a:p>
            <a:pPr marL="0" indent="0" algn="l" fontAlgn="base">
              <a:buNone/>
            </a:pPr>
            <a:r>
              <a:rPr lang="en-US" dirty="0"/>
              <a:t>Is a test that determines a person’s blood type. The test is essential in  blood transfusion or in donate blood</a:t>
            </a:r>
            <a:r>
              <a:rPr lang="en-US" dirty="0" smtClean="0"/>
              <a:t>.</a:t>
            </a:r>
          </a:p>
          <a:p>
            <a:pPr marL="0" indent="0" algn="l" fontAlgn="base">
              <a:buNone/>
            </a:pPr>
            <a:r>
              <a:rPr lang="en-US" dirty="0" smtClean="0"/>
              <a:t> </a:t>
            </a:r>
            <a:r>
              <a:rPr lang="en-US" dirty="0"/>
              <a:t>Not all blood types are compatible, so it is important to blood group to ensure that in transfusion  the body doesn’t make antibodies to attack the donor blood.</a:t>
            </a:r>
          </a:p>
          <a:p>
            <a:pPr marL="0" indent="0" algn="l" fontAlgn="base">
              <a:buNone/>
            </a:pPr>
            <a:r>
              <a:rPr lang="en-US" b="1" dirty="0"/>
              <a:t> </a:t>
            </a:r>
            <a:endParaRPr lang="en-US" dirty="0"/>
          </a:p>
          <a:p>
            <a:pPr marL="0" indent="0" algn="l" fontAlgn="base">
              <a:buNone/>
            </a:pPr>
            <a:r>
              <a:rPr lang="en-US" b="1" dirty="0"/>
              <a:t> </a:t>
            </a:r>
            <a:endParaRPr lang="en-US" dirty="0"/>
          </a:p>
          <a:p>
            <a:pPr algn="l"/>
            <a:endParaRPr lang="ar-IQ" dirty="0"/>
          </a:p>
        </p:txBody>
      </p:sp>
    </p:spTree>
    <p:extLst>
      <p:ext uri="{BB962C8B-B14F-4D97-AF65-F5344CB8AC3E}">
        <p14:creationId xmlns:p14="http://schemas.microsoft.com/office/powerpoint/2010/main" val="673976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a:t>The Blood Types</a:t>
            </a:r>
            <a:r>
              <a:rPr lang="en-US" dirty="0"/>
              <a:t/>
            </a:r>
            <a:br>
              <a:rPr lang="en-US" dirty="0"/>
            </a:br>
            <a:endParaRPr lang="ar-IQ" dirty="0"/>
          </a:p>
        </p:txBody>
      </p:sp>
      <p:sp>
        <p:nvSpPr>
          <p:cNvPr id="3" name="Content Placeholder 2"/>
          <p:cNvSpPr>
            <a:spLocks noGrp="1"/>
          </p:cNvSpPr>
          <p:nvPr>
            <p:ph idx="1"/>
          </p:nvPr>
        </p:nvSpPr>
        <p:spPr>
          <a:xfrm>
            <a:off x="457200" y="1600200"/>
            <a:ext cx="8363272" cy="4925144"/>
          </a:xfrm>
        </p:spPr>
        <p:style>
          <a:lnRef idx="1">
            <a:schemeClr val="accent5"/>
          </a:lnRef>
          <a:fillRef idx="2">
            <a:schemeClr val="accent5"/>
          </a:fillRef>
          <a:effectRef idx="1">
            <a:schemeClr val="accent5"/>
          </a:effectRef>
          <a:fontRef idx="minor">
            <a:schemeClr val="dk1"/>
          </a:fontRef>
        </p:style>
        <p:txBody>
          <a:bodyPr>
            <a:noAutofit/>
          </a:bodyPr>
          <a:lstStyle/>
          <a:p>
            <a:pPr marL="0" indent="0" algn="l" fontAlgn="base">
              <a:buNone/>
            </a:pPr>
            <a:r>
              <a:rPr lang="en-US" sz="2400" dirty="0" smtClean="0"/>
              <a:t>The ABO blood typing system groups blood is one of four categories:</a:t>
            </a:r>
            <a:endParaRPr lang="en-US" sz="2400" dirty="0"/>
          </a:p>
          <a:p>
            <a:pPr marL="0" lvl="0" indent="0" algn="l" fontAlgn="base">
              <a:buNone/>
            </a:pPr>
            <a:r>
              <a:rPr lang="en-US" sz="2400" b="1" u="sng" dirty="0"/>
              <a:t>O: type O</a:t>
            </a:r>
            <a:r>
              <a:rPr lang="en-US" sz="2400" dirty="0"/>
              <a:t> individuals can donate blood to anyone, but can receive blood only from other type O individuals.</a:t>
            </a:r>
          </a:p>
          <a:p>
            <a:pPr marL="0" lvl="0" indent="0" algn="l" fontAlgn="base">
              <a:buNone/>
            </a:pPr>
            <a:r>
              <a:rPr lang="en-US" sz="2400" b="1" u="sng" dirty="0"/>
              <a:t>A: type A</a:t>
            </a:r>
            <a:r>
              <a:rPr lang="en-US" sz="2400" dirty="0"/>
              <a:t> individuals can donate to other type A individuals and type AB individuals. Type A individuals can receive blood only from other type A individuals and type O individuals.</a:t>
            </a:r>
          </a:p>
          <a:p>
            <a:pPr marL="0" lvl="0" indent="0" algn="l" fontAlgn="base">
              <a:buNone/>
            </a:pPr>
            <a:r>
              <a:rPr lang="en-US" sz="2400" b="1" u="sng" dirty="0"/>
              <a:t>B: type B</a:t>
            </a:r>
            <a:r>
              <a:rPr lang="en-US" sz="2400" dirty="0"/>
              <a:t> individuals can donate blood to other B individuals and AB individuals. Type B individuals can receive blood only from type B individuals and type O individuals.</a:t>
            </a:r>
          </a:p>
          <a:p>
            <a:pPr marL="0" lvl="0" indent="0" algn="l" fontAlgn="base">
              <a:buNone/>
            </a:pPr>
            <a:r>
              <a:rPr lang="en-US" sz="2400" b="1" u="sng" dirty="0"/>
              <a:t>AB: type AB</a:t>
            </a:r>
            <a:r>
              <a:rPr lang="en-US" sz="2400" dirty="0"/>
              <a:t> individuals can give blood only to other AB individuals, but can receive blood of any type. </a:t>
            </a:r>
          </a:p>
          <a:p>
            <a:pPr algn="l"/>
            <a:endParaRPr lang="ar-IQ" sz="2400" dirty="0"/>
          </a:p>
        </p:txBody>
      </p:sp>
    </p:spTree>
    <p:extLst>
      <p:ext uri="{BB962C8B-B14F-4D97-AF65-F5344CB8AC3E}">
        <p14:creationId xmlns:p14="http://schemas.microsoft.com/office/powerpoint/2010/main" val="3714399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b="1" dirty="0"/>
              <a:t>ABO System for Blood Typing</a:t>
            </a:r>
            <a:r>
              <a:rPr lang="en-US" dirty="0"/>
              <a:t/>
            </a:r>
            <a:br>
              <a:rPr lang="en-US" dirty="0"/>
            </a:br>
            <a:endParaRPr lang="ar-IQ" dirty="0"/>
          </a:p>
        </p:txBody>
      </p:sp>
      <p:pic>
        <p:nvPicPr>
          <p:cNvPr id="6" name="Picture 5" descr="C:\Users\Dr.Kitam\Desktop\blood donate.png"/>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03474"/>
            <a:ext cx="4176464" cy="4265886"/>
          </a:xfrm>
          <a:prstGeom prst="rect">
            <a:avLst/>
          </a:prstGeom>
          <a:noFill/>
          <a:ln>
            <a:noFill/>
          </a:ln>
        </p:spPr>
      </p:pic>
      <p:pic>
        <p:nvPicPr>
          <p:cNvPr id="7" name="Content Placeholder 6"/>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55976" y="2363561"/>
            <a:ext cx="4680520" cy="4305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5648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a:t>The Rh factor blood grouping system:</a:t>
            </a:r>
            <a:r>
              <a:rPr lang="en-US" dirty="0"/>
              <a:t/>
            </a:r>
            <a:br>
              <a:rPr lang="en-US" dirty="0"/>
            </a:br>
            <a:endParaRPr lang="ar-IQ" dirty="0"/>
          </a:p>
        </p:txBody>
      </p:sp>
      <p:sp>
        <p:nvSpPr>
          <p:cNvPr id="3" name="Content Placeholder 2"/>
          <p:cNvSpPr>
            <a:spLocks noGrp="1"/>
          </p:cNvSpPr>
          <p:nvPr>
            <p:ph idx="1"/>
          </p:nvPr>
        </p:nvSpPr>
        <p:spPr>
          <a:xfrm>
            <a:off x="457200" y="1600200"/>
            <a:ext cx="8435280" cy="4853136"/>
          </a:xfrm>
          <a:solidFill>
            <a:schemeClr val="accent6">
              <a:lumMod val="60000"/>
              <a:lumOff val="40000"/>
            </a:schemeClr>
          </a:solidFill>
        </p:spPr>
        <p:txBody>
          <a:bodyPr>
            <a:normAutofit fontScale="92500"/>
          </a:bodyPr>
          <a:lstStyle/>
          <a:p>
            <a:pPr marL="0" lvl="0" indent="0" algn="l" fontAlgn="base">
              <a:buNone/>
            </a:pPr>
            <a:r>
              <a:rPr lang="en-US" b="1" u="sng" dirty="0"/>
              <a:t>Rh+</a:t>
            </a:r>
            <a:r>
              <a:rPr lang="en-US" dirty="0"/>
              <a:t>: People with Rh-positive blood have Rh antigens on the surface of their red blood cells. People with Rh+ blood can receive Rh+ or Rh- blood.</a:t>
            </a:r>
          </a:p>
          <a:p>
            <a:pPr marL="0" lvl="0" indent="0" algn="l" fontAlgn="base">
              <a:buNone/>
            </a:pPr>
            <a:r>
              <a:rPr lang="en-US" b="1" u="sng" dirty="0"/>
              <a:t>Rh-</a:t>
            </a:r>
            <a:r>
              <a:rPr lang="en-US" dirty="0"/>
              <a:t>: People with Rh-negative blood do not have Rh antigens they can receive only blood that is also Rh-.</a:t>
            </a:r>
          </a:p>
          <a:p>
            <a:pPr marL="0" indent="0" algn="l" fontAlgn="base">
              <a:buNone/>
            </a:pPr>
            <a:r>
              <a:rPr lang="en-US" dirty="0"/>
              <a:t>Together, </a:t>
            </a:r>
            <a:endParaRPr lang="en-US" dirty="0" smtClean="0"/>
          </a:p>
          <a:p>
            <a:pPr marL="0" indent="0" algn="l" fontAlgn="base">
              <a:buNone/>
            </a:pPr>
            <a:r>
              <a:rPr lang="en-US" dirty="0" smtClean="0"/>
              <a:t>the </a:t>
            </a:r>
            <a:r>
              <a:rPr lang="en-US" dirty="0"/>
              <a:t>ABO and Rh grouping systems yield your complete blood type. There are eight possible types: O+, O-, A+, A-, B+, B-, AB+, and AB-.</a:t>
            </a:r>
          </a:p>
          <a:p>
            <a:pPr algn="l"/>
            <a:endParaRPr lang="ar-IQ" dirty="0"/>
          </a:p>
        </p:txBody>
      </p:sp>
    </p:spTree>
    <p:extLst>
      <p:ext uri="{BB962C8B-B14F-4D97-AF65-F5344CB8AC3E}">
        <p14:creationId xmlns:p14="http://schemas.microsoft.com/office/powerpoint/2010/main" val="2116002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rot="1378007">
            <a:off x="4180911" y="2990331"/>
            <a:ext cx="4904383" cy="1079500"/>
          </a:xfrm>
        </p:spPr>
        <p:txBody>
          <a:bodyPr>
            <a:normAutofit/>
          </a:bodyPr>
          <a:lstStyle/>
          <a:p>
            <a:pPr marL="0" indent="0">
              <a:buNone/>
            </a:pPr>
            <a:r>
              <a:rPr lang="en-US" sz="5400" dirty="0" smtClean="0">
                <a:latin typeface="Algerian" pitchFamily="82" charset="0"/>
              </a:rPr>
              <a:t>Thank you  </a:t>
            </a:r>
          </a:p>
          <a:p>
            <a:pPr marL="0" indent="0" algn="ctr">
              <a:buNone/>
            </a:pPr>
            <a:endParaRPr lang="en-US" dirty="0">
              <a:latin typeface="Algerian" pitchFamily="82" charset="0"/>
            </a:endParaRPr>
          </a:p>
          <a:p>
            <a:pPr marL="0" indent="0" algn="ctr">
              <a:buNone/>
            </a:pPr>
            <a:endParaRPr lang="en-US" dirty="0" smtClean="0">
              <a:latin typeface="Algerian" pitchFamily="82" charset="0"/>
            </a:endParaRPr>
          </a:p>
          <a:p>
            <a:endParaRPr lang="en-US" dirty="0">
              <a:latin typeface="Algerian" pitchFamily="82" charset="0"/>
            </a:endParaRPr>
          </a:p>
          <a:p>
            <a:endParaRPr lang="ar-IQ" dirty="0">
              <a:latin typeface="Algerian"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76056" cy="6858000"/>
          </a:xfrm>
          <a:prstGeom prst="rect">
            <a:avLst/>
          </a:prstGeom>
        </p:spPr>
      </p:pic>
    </p:spTree>
    <p:extLst>
      <p:ext uri="{BB962C8B-B14F-4D97-AF65-F5344CB8AC3E}">
        <p14:creationId xmlns:p14="http://schemas.microsoft.com/office/powerpoint/2010/main" val="1003520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n-US" sz="2400" dirty="0" smtClean="0"/>
              <a:t/>
            </a:r>
            <a:br>
              <a:rPr lang="en-US" sz="2400" dirty="0" smtClean="0"/>
            </a:br>
            <a:endParaRPr lang="ar-IQ" sz="2400" dirty="0"/>
          </a:p>
        </p:txBody>
      </p:sp>
      <p:pic>
        <p:nvPicPr>
          <p:cNvPr id="15" name="Content Placeholder 14" descr="Description: microscopic photo of human erythrocytes"/>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5940152" y="2066492"/>
            <a:ext cx="2736304" cy="3162708"/>
          </a:xfrm>
          <a:prstGeom prst="rect">
            <a:avLst/>
          </a:prstGeom>
          <a:noFill/>
          <a:ln>
            <a:noFill/>
          </a:ln>
        </p:spPr>
      </p:pic>
      <p:sp>
        <p:nvSpPr>
          <p:cNvPr id="14" name="Rectangle 13"/>
          <p:cNvSpPr/>
          <p:nvPr/>
        </p:nvSpPr>
        <p:spPr>
          <a:xfrm>
            <a:off x="395536" y="1916832"/>
            <a:ext cx="5256584" cy="4401205"/>
          </a:xfrm>
          <a:prstGeom prst="rect">
            <a:avLst/>
          </a:prstGeom>
          <a:solidFill>
            <a:schemeClr val="accent1">
              <a:lumMod val="20000"/>
              <a:lumOff val="80000"/>
            </a:schemeClr>
          </a:solidFill>
        </p:spPr>
        <p:txBody>
          <a:bodyPr wrap="square">
            <a:spAutoFit/>
          </a:bodyPr>
          <a:lstStyle/>
          <a:p>
            <a:pPr algn="l"/>
            <a:r>
              <a:rPr lang="en-US" sz="4000" b="1" dirty="0"/>
              <a:t>1-Red Cells </a:t>
            </a:r>
            <a:r>
              <a:rPr lang="en-US" sz="2400" dirty="0" smtClean="0"/>
              <a:t> </a:t>
            </a:r>
            <a:r>
              <a:rPr lang="en-US" sz="2400" b="1" dirty="0"/>
              <a:t>or</a:t>
            </a:r>
            <a:r>
              <a:rPr lang="en-US" sz="2400" dirty="0"/>
              <a:t> </a:t>
            </a:r>
            <a:r>
              <a:rPr lang="en-US" sz="3200" b="1" dirty="0" smtClean="0"/>
              <a:t>erythrocytes</a:t>
            </a:r>
            <a:r>
              <a:rPr lang="en-US" sz="3200" dirty="0" smtClean="0"/>
              <a:t> </a:t>
            </a:r>
            <a:r>
              <a:rPr lang="en-US" sz="2400" dirty="0" smtClean="0"/>
              <a:t>large </a:t>
            </a:r>
            <a:r>
              <a:rPr lang="en-US" sz="2400" dirty="0"/>
              <a:t>microscopic cells without nuclei. </a:t>
            </a:r>
          </a:p>
          <a:p>
            <a:pPr algn="l"/>
            <a:r>
              <a:rPr lang="en-US" sz="2400" dirty="0" smtClean="0"/>
              <a:t>normally </a:t>
            </a:r>
            <a:r>
              <a:rPr lang="en-US" sz="2400" dirty="0"/>
              <a:t>make up 40-50% of the total blood volume.  </a:t>
            </a:r>
            <a:endParaRPr lang="en-US" sz="2400" dirty="0" smtClean="0"/>
          </a:p>
          <a:p>
            <a:pPr algn="l"/>
            <a:r>
              <a:rPr lang="en-US" sz="2400" dirty="0" smtClean="0"/>
              <a:t>They </a:t>
            </a:r>
            <a:r>
              <a:rPr lang="en-US" sz="2400" dirty="0"/>
              <a:t>transport oxygen from the lungs to all of the living tissues of the body and carry away carbon dioxide.  </a:t>
            </a:r>
            <a:endParaRPr lang="en-US" sz="2400" dirty="0" smtClean="0"/>
          </a:p>
          <a:p>
            <a:pPr algn="l"/>
            <a:r>
              <a:rPr lang="en-US" sz="2400" dirty="0" smtClean="0"/>
              <a:t>The </a:t>
            </a:r>
            <a:r>
              <a:rPr lang="en-US" sz="2400" dirty="0"/>
              <a:t>red cells are produced continuously in our bone marrow from </a:t>
            </a:r>
            <a:r>
              <a:rPr lang="en-US" sz="2400" b="1" u="sng" dirty="0">
                <a:hlinkClick r:id="rId4"/>
              </a:rPr>
              <a:t>stem cells</a:t>
            </a:r>
            <a:r>
              <a:rPr lang="en-US" sz="2400" b="1" dirty="0"/>
              <a:t> </a:t>
            </a:r>
            <a:r>
              <a:rPr lang="en-US" sz="2400" dirty="0"/>
              <a:t>at a rate of about 2-3 million cells per second.  </a:t>
            </a:r>
          </a:p>
        </p:txBody>
      </p:sp>
      <p:graphicFrame>
        <p:nvGraphicFramePr>
          <p:cNvPr id="18" name="Object 17"/>
          <p:cNvGraphicFramePr>
            <a:graphicFrameLocks noChangeAspect="1"/>
          </p:cNvGraphicFramePr>
          <p:nvPr>
            <p:extLst>
              <p:ext uri="{D42A27DB-BD31-4B8C-83A1-F6EECF244321}">
                <p14:modId xmlns:p14="http://schemas.microsoft.com/office/powerpoint/2010/main" val="3446220873"/>
              </p:ext>
            </p:extLst>
          </p:nvPr>
        </p:nvGraphicFramePr>
        <p:xfrm>
          <a:off x="3275856" y="5517232"/>
          <a:ext cx="5340350" cy="673440"/>
        </p:xfrm>
        <a:graphic>
          <a:graphicData uri="http://schemas.openxmlformats.org/presentationml/2006/ole">
            <mc:AlternateContent xmlns:mc="http://schemas.openxmlformats.org/markup-compatibility/2006">
              <mc:Choice xmlns:v="urn:schemas-microsoft-com:vml" Requires="v">
                <p:oleObj spid="_x0000_s1065" name="Document" r:id="rId5" imgW="5339629" imgH="408531" progId="Word.Document.12">
                  <p:embed/>
                </p:oleObj>
              </mc:Choice>
              <mc:Fallback>
                <p:oleObj name="Document" r:id="rId5" imgW="5339629" imgH="408531" progId="Word.Document.12">
                  <p:embed/>
                  <p:pic>
                    <p:nvPicPr>
                      <p:cNvPr id="0" name=""/>
                      <p:cNvPicPr/>
                      <p:nvPr/>
                    </p:nvPicPr>
                    <p:blipFill>
                      <a:blip r:embed="rId6"/>
                      <a:stretch>
                        <a:fillRect/>
                      </a:stretch>
                    </p:blipFill>
                    <p:spPr>
                      <a:xfrm>
                        <a:off x="3275856" y="5517232"/>
                        <a:ext cx="5340350" cy="673440"/>
                      </a:xfrm>
                      <a:prstGeom prst="rect">
                        <a:avLst/>
                      </a:prstGeom>
                    </p:spPr>
                  </p:pic>
                </p:oleObj>
              </mc:Fallback>
            </mc:AlternateContent>
          </a:graphicData>
        </a:graphic>
      </p:graphicFrame>
      <p:sp>
        <p:nvSpPr>
          <p:cNvPr id="8" name="Title 1"/>
          <p:cNvSpPr txBox="1">
            <a:spLocks/>
          </p:cNvSpPr>
          <p:nvPr/>
        </p:nvSpPr>
        <p:spPr>
          <a:xfrm>
            <a:off x="683568" y="404665"/>
            <a:ext cx="7772400" cy="1152128"/>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smtClean="0"/>
              <a:t>The Circulatory System</a:t>
            </a:r>
            <a:r>
              <a:rPr lang="en-US" smtClean="0"/>
              <a:t/>
            </a:r>
            <a:br>
              <a:rPr lang="en-US" smtClean="0"/>
            </a:br>
            <a:endParaRPr lang="ar-IQ" dirty="0"/>
          </a:p>
        </p:txBody>
      </p:sp>
    </p:spTree>
    <p:extLst>
      <p:ext uri="{BB962C8B-B14F-4D97-AF65-F5344CB8AC3E}">
        <p14:creationId xmlns:p14="http://schemas.microsoft.com/office/powerpoint/2010/main" val="158224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ar-IQ" dirty="0"/>
          </a:p>
        </p:txBody>
      </p:sp>
      <p:sp>
        <p:nvSpPr>
          <p:cNvPr id="3" name="Content Placeholder 2"/>
          <p:cNvSpPr>
            <a:spLocks noGrp="1"/>
          </p:cNvSpPr>
          <p:nvPr>
            <p:ph idx="1"/>
          </p:nvPr>
        </p:nvSpPr>
        <p:spPr>
          <a:xfrm>
            <a:off x="323528" y="1484784"/>
            <a:ext cx="8515672" cy="5256584"/>
          </a:xfrm>
          <a:solidFill>
            <a:schemeClr val="accent3">
              <a:lumMod val="60000"/>
              <a:lumOff val="40000"/>
            </a:schemeClr>
          </a:solidFill>
        </p:spPr>
        <p:txBody>
          <a:bodyPr>
            <a:normAutofit fontScale="40000" lnSpcReduction="20000"/>
          </a:bodyPr>
          <a:lstStyle/>
          <a:p>
            <a:pPr marL="0" indent="0" algn="l">
              <a:buNone/>
            </a:pPr>
            <a:r>
              <a:rPr lang="en-US" sz="7000" b="1" dirty="0">
                <a:solidFill>
                  <a:srgbClr val="FF0000"/>
                </a:solidFill>
              </a:rPr>
              <a:t>2-White Cells(WBCs), or </a:t>
            </a:r>
            <a:r>
              <a:rPr lang="en-US" sz="7000" b="1" dirty="0" smtClean="0">
                <a:solidFill>
                  <a:srgbClr val="FF0000"/>
                </a:solidFill>
              </a:rPr>
              <a:t>leukocytes </a:t>
            </a:r>
          </a:p>
          <a:p>
            <a:pPr marL="0" indent="0" algn="l">
              <a:buNone/>
            </a:pPr>
            <a:r>
              <a:rPr lang="en-US" sz="6000" dirty="0" smtClean="0"/>
              <a:t>exist </a:t>
            </a:r>
            <a:r>
              <a:rPr lang="en-US" sz="6000" dirty="0"/>
              <a:t>in variable numbers and types but make up a very small part of blood's </a:t>
            </a:r>
            <a:r>
              <a:rPr lang="en-US" sz="6000" dirty="0" smtClean="0"/>
              <a:t>volume-</a:t>
            </a:r>
            <a:r>
              <a:rPr lang="en-US" sz="6000" dirty="0"/>
              <a:t>-normally only about 1% in healthy people.</a:t>
            </a:r>
          </a:p>
          <a:p>
            <a:pPr marL="0" indent="0" algn="l">
              <a:buNone/>
            </a:pPr>
            <a:r>
              <a:rPr lang="en-US" sz="6000" b="1" dirty="0"/>
              <a:t>Leukocytes</a:t>
            </a:r>
            <a:r>
              <a:rPr lang="en-US" sz="6000" dirty="0"/>
              <a:t> are not limited </a:t>
            </a:r>
            <a:r>
              <a:rPr lang="en-US" sz="6000" b="1" dirty="0"/>
              <a:t>to blood</a:t>
            </a:r>
            <a:r>
              <a:rPr lang="en-US" sz="6000" dirty="0"/>
              <a:t>.  They, most notably in the </a:t>
            </a:r>
            <a:r>
              <a:rPr lang="en-US" sz="6000" b="1" dirty="0"/>
              <a:t>spleen, liver, and </a:t>
            </a:r>
            <a:r>
              <a:rPr lang="en-US" sz="6000" b="1" dirty="0" smtClean="0"/>
              <a:t>lymph glands</a:t>
            </a:r>
            <a:r>
              <a:rPr lang="en-US" sz="6000" dirty="0" smtClean="0"/>
              <a:t>.</a:t>
            </a:r>
          </a:p>
          <a:p>
            <a:pPr marL="0" indent="0" algn="l">
              <a:buNone/>
            </a:pPr>
            <a:r>
              <a:rPr lang="en-US" sz="6000" dirty="0" smtClean="0"/>
              <a:t> </a:t>
            </a:r>
            <a:r>
              <a:rPr lang="en-US" sz="6000" b="1" dirty="0"/>
              <a:t>Most are produced in our bone marrow</a:t>
            </a:r>
            <a:r>
              <a:rPr lang="en-US" sz="6000" dirty="0"/>
              <a:t> from the same kind of stem cells that produce red blood cells.  Others are produced in the </a:t>
            </a:r>
            <a:r>
              <a:rPr lang="en-US" sz="6000" b="1" dirty="0"/>
              <a:t>thymus gland</a:t>
            </a:r>
            <a:r>
              <a:rPr lang="en-US" sz="6000" dirty="0"/>
              <a:t>, which is at the base of the neck.   </a:t>
            </a:r>
          </a:p>
          <a:p>
            <a:pPr marL="0" indent="0" algn="l">
              <a:buNone/>
            </a:pPr>
            <a:r>
              <a:rPr lang="en-US" sz="6000" dirty="0"/>
              <a:t>Some white cells are involved in defending the body against both infectious disease and foreign materials</a:t>
            </a:r>
            <a:r>
              <a:rPr lang="en-US" sz="6000" dirty="0" smtClean="0"/>
              <a:t>.</a:t>
            </a:r>
          </a:p>
          <a:p>
            <a:pPr marL="0" indent="0" algn="l">
              <a:buNone/>
            </a:pPr>
            <a:r>
              <a:rPr lang="en-US" sz="6000" dirty="0" smtClean="0"/>
              <a:t> </a:t>
            </a:r>
            <a:r>
              <a:rPr lang="en-US" sz="6000" dirty="0"/>
              <a:t>There are several different types of white blood cells. They all have many things in common but are all distinct in form and function. </a:t>
            </a:r>
            <a:endParaRPr lang="en-US" sz="6000" dirty="0" smtClean="0"/>
          </a:p>
          <a:p>
            <a:pPr marL="0" indent="0" algn="l">
              <a:buNone/>
            </a:pPr>
            <a:r>
              <a:rPr lang="en-US" sz="6000" b="1" dirty="0" smtClean="0"/>
              <a:t>A </a:t>
            </a:r>
            <a:r>
              <a:rPr lang="en-US" sz="6000" b="1" dirty="0"/>
              <a:t>major distinguishing feature is the presence of granules</a:t>
            </a:r>
            <a:r>
              <a:rPr lang="en-US" sz="6000" dirty="0"/>
              <a:t>; white blood cells are often characterized as granulocytes or a granulocytes</a:t>
            </a:r>
            <a:endParaRPr lang="ar-IQ" sz="6000" dirty="0"/>
          </a:p>
        </p:txBody>
      </p:sp>
      <p:sp>
        <p:nvSpPr>
          <p:cNvPr id="5" name="Title 1"/>
          <p:cNvSpPr txBox="1">
            <a:spLocks/>
          </p:cNvSpPr>
          <p:nvPr/>
        </p:nvSpPr>
        <p:spPr>
          <a:xfrm>
            <a:off x="609600" y="188640"/>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smtClean="0"/>
              <a:t>The Circulatory System</a:t>
            </a:r>
            <a:r>
              <a:rPr lang="en-US" dirty="0" smtClean="0"/>
              <a:t/>
            </a:r>
            <a:br>
              <a:rPr lang="en-US" dirty="0" smtClean="0"/>
            </a:br>
            <a:endParaRPr lang="ar-IQ" dirty="0"/>
          </a:p>
        </p:txBody>
      </p:sp>
    </p:spTree>
    <p:extLst>
      <p:ext uri="{BB962C8B-B14F-4D97-AF65-F5344CB8AC3E}">
        <p14:creationId xmlns:p14="http://schemas.microsoft.com/office/powerpoint/2010/main" val="64023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 leukocytes</a:t>
            </a:r>
            <a:r>
              <a:rPr lang="ar-IQ" b="1" dirty="0" smtClean="0"/>
              <a:t>(</a:t>
            </a:r>
            <a:r>
              <a:rPr lang="en-US" b="1" dirty="0" smtClean="0"/>
              <a:t>White </a:t>
            </a:r>
            <a:r>
              <a:rPr lang="en-US" b="1" dirty="0"/>
              <a:t>Cells(WBCs</a:t>
            </a:r>
            <a:endParaRPr lang="ar-IQ"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784976" cy="4824536"/>
          </a:xfrm>
          <a:prstGeom prst="rect">
            <a:avLst/>
          </a:prstGeom>
          <a:noFill/>
          <a:ln>
            <a:noFill/>
          </a:ln>
        </p:spPr>
      </p:pic>
    </p:spTree>
    <p:extLst>
      <p:ext uri="{BB962C8B-B14F-4D97-AF65-F5344CB8AC3E}">
        <p14:creationId xmlns:p14="http://schemas.microsoft.com/office/powerpoint/2010/main" val="156805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r>
              <a:rPr lang="en-US" b="1" dirty="0"/>
              <a:t>A-Granulocytes</a:t>
            </a:r>
            <a:r>
              <a:rPr lang="en-US" dirty="0"/>
              <a:t/>
            </a:r>
            <a:br>
              <a:rPr lang="en-US" dirty="0"/>
            </a:br>
            <a:endParaRPr lang="ar-IQ" dirty="0"/>
          </a:p>
        </p:txBody>
      </p:sp>
      <p:sp>
        <p:nvSpPr>
          <p:cNvPr id="3" name="Content Placeholder 2"/>
          <p:cNvSpPr>
            <a:spLocks noGrp="1"/>
          </p:cNvSpPr>
          <p:nvPr>
            <p:ph idx="1"/>
          </p:nvPr>
        </p:nvSpPr>
        <p:spPr>
          <a:xfrm>
            <a:off x="457200" y="1600200"/>
            <a:ext cx="8229600" cy="4925144"/>
          </a:xfrm>
          <a:solidFill>
            <a:schemeClr val="accent1">
              <a:lumMod val="60000"/>
              <a:lumOff val="40000"/>
            </a:schemeClr>
          </a:solidFill>
        </p:spPr>
        <p:txBody>
          <a:bodyPr>
            <a:normAutofit/>
          </a:bodyPr>
          <a:lstStyle/>
          <a:p>
            <a:pPr marL="0" indent="0" algn="l">
              <a:buNone/>
            </a:pPr>
            <a:r>
              <a:rPr lang="en-US" b="1" dirty="0"/>
              <a:t>Granulocytes, also known as </a:t>
            </a:r>
            <a:r>
              <a:rPr lang="en-US" b="1" dirty="0" err="1"/>
              <a:t>polymorphonuclear</a:t>
            </a:r>
            <a:r>
              <a:rPr lang="en-US" b="1" dirty="0"/>
              <a:t> leukocytes (PMNs) </a:t>
            </a:r>
            <a:endParaRPr lang="en-US" b="1" dirty="0" smtClean="0"/>
          </a:p>
          <a:p>
            <a:pPr marL="0" indent="0" algn="l">
              <a:buNone/>
            </a:pPr>
            <a:r>
              <a:rPr lang="en-US" dirty="0" smtClean="0"/>
              <a:t>are characterized </a:t>
            </a:r>
            <a:r>
              <a:rPr lang="en-US" dirty="0"/>
              <a:t>by differently stained granules as viewed in their </a:t>
            </a:r>
            <a:r>
              <a:rPr lang="en-US" u="sng" dirty="0">
                <a:hlinkClick r:id="rId2"/>
              </a:rPr>
              <a:t>cytoplasm</a:t>
            </a:r>
            <a:r>
              <a:rPr lang="en-US" dirty="0"/>
              <a:t> under light microscopy. </a:t>
            </a:r>
            <a:endParaRPr lang="en-US" dirty="0" smtClean="0"/>
          </a:p>
          <a:p>
            <a:pPr marL="0" indent="0" algn="l">
              <a:buNone/>
            </a:pPr>
            <a:r>
              <a:rPr lang="en-US" dirty="0" smtClean="0"/>
              <a:t>These </a:t>
            </a:r>
            <a:r>
              <a:rPr lang="en-US" dirty="0"/>
              <a:t>granules are membrane-bound enzymes that act primarily in the digestion of </a:t>
            </a:r>
            <a:r>
              <a:rPr lang="en-US" dirty="0" err="1"/>
              <a:t>endocytosed</a:t>
            </a:r>
            <a:r>
              <a:rPr lang="en-US" dirty="0"/>
              <a:t> particles</a:t>
            </a:r>
            <a:r>
              <a:rPr lang="en-US" dirty="0" smtClean="0"/>
              <a:t>.</a:t>
            </a:r>
          </a:p>
          <a:p>
            <a:pPr marL="0" indent="0" algn="l">
              <a:buNone/>
            </a:pPr>
            <a:r>
              <a:rPr lang="en-US" dirty="0" smtClean="0"/>
              <a:t> </a:t>
            </a:r>
            <a:r>
              <a:rPr lang="en-US" dirty="0"/>
              <a:t>There are three types of granulocytes :</a:t>
            </a:r>
          </a:p>
          <a:p>
            <a:pPr algn="l"/>
            <a:endParaRPr lang="ar-IQ" dirty="0"/>
          </a:p>
        </p:txBody>
      </p:sp>
    </p:spTree>
    <p:extLst>
      <p:ext uri="{BB962C8B-B14F-4D97-AF65-F5344CB8AC3E}">
        <p14:creationId xmlns:p14="http://schemas.microsoft.com/office/powerpoint/2010/main" val="378409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997152"/>
          </a:xfrm>
          <a:solidFill>
            <a:schemeClr val="accent4">
              <a:lumMod val="40000"/>
              <a:lumOff val="60000"/>
            </a:schemeClr>
          </a:solidFill>
        </p:spPr>
        <p:txBody>
          <a:bodyPr>
            <a:noAutofit/>
          </a:bodyPr>
          <a:lstStyle/>
          <a:p>
            <a:pPr marL="0" indent="0" algn="l" fontAlgn="base">
              <a:buNone/>
            </a:pPr>
            <a:r>
              <a:rPr lang="en-US" sz="2400" b="1" dirty="0" smtClean="0"/>
              <a:t>Neutrophils </a:t>
            </a:r>
            <a:r>
              <a:rPr lang="en-US" sz="2400" dirty="0"/>
              <a:t>defend against bacterial </a:t>
            </a:r>
            <a:r>
              <a:rPr lang="en-US" sz="2400" dirty="0" smtClean="0"/>
              <a:t>or fungal</a:t>
            </a:r>
            <a:r>
              <a:rPr lang="en-US" sz="2400" dirty="0"/>
              <a:t> </a:t>
            </a:r>
            <a:r>
              <a:rPr lang="en-US" sz="2400" u="sng" dirty="0">
                <a:hlinkClick r:id="rId2"/>
              </a:rPr>
              <a:t>infection</a:t>
            </a:r>
            <a:r>
              <a:rPr lang="en-US" sz="2400" dirty="0"/>
              <a:t> and other very small inflammatory </a:t>
            </a:r>
            <a:r>
              <a:rPr lang="en-US" sz="2400" u="sng" dirty="0" smtClean="0">
                <a:hlinkClick r:id="rId3"/>
              </a:rPr>
              <a:t>processes</a:t>
            </a:r>
            <a:r>
              <a:rPr lang="en-US" sz="2400" dirty="0" smtClean="0"/>
              <a:t>. </a:t>
            </a:r>
          </a:p>
          <a:p>
            <a:pPr marL="0" indent="0" algn="l" fontAlgn="base">
              <a:buNone/>
            </a:pPr>
            <a:r>
              <a:rPr lang="en-US" sz="2400" dirty="0" smtClean="0"/>
              <a:t>They </a:t>
            </a:r>
            <a:r>
              <a:rPr lang="en-US" sz="2400" dirty="0"/>
              <a:t>are usually </a:t>
            </a:r>
            <a:r>
              <a:rPr lang="en-US" sz="2400" u="sng" dirty="0"/>
              <a:t>the first responders to microbial infection</a:t>
            </a:r>
            <a:r>
              <a:rPr lang="en-US" sz="2400" dirty="0"/>
              <a:t>; their activity and death in large numbers forms </a:t>
            </a:r>
            <a:r>
              <a:rPr lang="en-US" sz="2400" dirty="0" smtClean="0"/>
              <a:t>pus.</a:t>
            </a:r>
          </a:p>
          <a:p>
            <a:pPr marL="0" indent="0" algn="l" fontAlgn="base">
              <a:buNone/>
            </a:pPr>
            <a:endParaRPr lang="en-US" sz="2400" b="1" dirty="0" smtClean="0"/>
          </a:p>
          <a:p>
            <a:pPr marL="0" indent="0" algn="l" fontAlgn="base">
              <a:buNone/>
            </a:pPr>
            <a:r>
              <a:rPr lang="en-US" sz="2400" b="1" dirty="0" err="1" smtClean="0"/>
              <a:t>Eosinophils</a:t>
            </a:r>
            <a:r>
              <a:rPr lang="en-US" sz="2400" dirty="0" smtClean="0"/>
              <a:t> </a:t>
            </a:r>
            <a:r>
              <a:rPr lang="en-US" sz="2400" dirty="0"/>
              <a:t>primarily deal with </a:t>
            </a:r>
            <a:r>
              <a:rPr lang="en-US" sz="2400" u="sng" dirty="0"/>
              <a:t>parasitic infections</a:t>
            </a:r>
            <a:r>
              <a:rPr lang="en-US" sz="2400" dirty="0"/>
              <a:t>. They are also the predominant inflammatory cells in </a:t>
            </a:r>
            <a:r>
              <a:rPr lang="en-US" sz="2400" u="sng" dirty="0"/>
              <a:t>allergic reactions</a:t>
            </a:r>
            <a:r>
              <a:rPr lang="en-US" sz="2400" dirty="0"/>
              <a:t>.</a:t>
            </a:r>
          </a:p>
          <a:p>
            <a:pPr marL="0" indent="0" algn="l" fontAlgn="base">
              <a:buNone/>
            </a:pPr>
            <a:endParaRPr lang="en-US" sz="2400" b="1" dirty="0" smtClean="0"/>
          </a:p>
          <a:p>
            <a:pPr marL="0" indent="0" algn="l" fontAlgn="base">
              <a:buNone/>
            </a:pPr>
            <a:r>
              <a:rPr lang="en-US" sz="2400" b="1" dirty="0" smtClean="0"/>
              <a:t>-</a:t>
            </a:r>
            <a:r>
              <a:rPr lang="en-US" sz="2400" b="1" dirty="0"/>
              <a:t>Basophils</a:t>
            </a:r>
            <a:r>
              <a:rPr lang="en-US" sz="2400" dirty="0"/>
              <a:t> are chiefly responsible for </a:t>
            </a:r>
            <a:r>
              <a:rPr lang="en-US" sz="2400" u="sng" dirty="0"/>
              <a:t>allergic </a:t>
            </a:r>
            <a:r>
              <a:rPr lang="en-US" sz="2400" dirty="0"/>
              <a:t>and </a:t>
            </a:r>
            <a:r>
              <a:rPr lang="en-US" sz="2400" u="sng" dirty="0">
                <a:hlinkClick r:id="rId4"/>
              </a:rPr>
              <a:t>antigen</a:t>
            </a:r>
            <a:r>
              <a:rPr lang="en-US" sz="2400" u="sng" dirty="0"/>
              <a:t> response</a:t>
            </a:r>
            <a:r>
              <a:rPr lang="en-US" sz="2400" dirty="0"/>
              <a:t> by releasing </a:t>
            </a:r>
            <a:r>
              <a:rPr lang="en-US" sz="2400" u="sng" dirty="0"/>
              <a:t>the histamine</a:t>
            </a:r>
            <a:r>
              <a:rPr lang="en-US" sz="2400" dirty="0"/>
              <a:t>, which causes dilation of the blood vessels.</a:t>
            </a:r>
          </a:p>
          <a:p>
            <a:pPr algn="l" fontAlgn="base"/>
            <a:r>
              <a:rPr lang="en-US" sz="2400" dirty="0"/>
              <a:t> </a:t>
            </a:r>
          </a:p>
          <a:p>
            <a:pPr algn="l"/>
            <a:endParaRPr lang="ar-IQ" sz="2400" dirty="0"/>
          </a:p>
        </p:txBody>
      </p:sp>
      <p:sp>
        <p:nvSpPr>
          <p:cNvPr id="4" name="Title 1"/>
          <p:cNvSpPr>
            <a:spLocks noGrp="1"/>
          </p:cNvSpPr>
          <p:nvPr>
            <p:ph type="title"/>
          </p:nvPr>
        </p:nvSpPr>
        <p:spPr>
          <a:solidFill>
            <a:schemeClr val="accent2">
              <a:lumMod val="40000"/>
              <a:lumOff val="60000"/>
            </a:schemeClr>
          </a:solidFill>
        </p:spPr>
        <p:txBody>
          <a:bodyPr>
            <a:normAutofit fontScale="90000"/>
          </a:bodyPr>
          <a:lstStyle/>
          <a:p>
            <a:r>
              <a:rPr lang="en-US" b="1" dirty="0"/>
              <a:t>A-Granulocytes</a:t>
            </a:r>
            <a:r>
              <a:rPr lang="en-US" dirty="0"/>
              <a:t/>
            </a:r>
            <a:br>
              <a:rPr lang="en-US" dirty="0"/>
            </a:br>
            <a:endParaRPr lang="ar-IQ" dirty="0"/>
          </a:p>
        </p:txBody>
      </p:sp>
    </p:spTree>
    <p:extLst>
      <p:ext uri="{BB962C8B-B14F-4D97-AF65-F5344CB8AC3E}">
        <p14:creationId xmlns:p14="http://schemas.microsoft.com/office/powerpoint/2010/main" val="3287761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https://figures.boundless.com/16276/large/granulocytes.pn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11560" y="1916832"/>
            <a:ext cx="8064896" cy="4608512"/>
          </a:xfrm>
          <a:prstGeom prst="rect">
            <a:avLst/>
          </a:prstGeom>
          <a:noFill/>
          <a:ln>
            <a:noFill/>
          </a:ln>
        </p:spPr>
      </p:pic>
      <p:sp>
        <p:nvSpPr>
          <p:cNvPr id="5" name="Title 1"/>
          <p:cNvSpPr>
            <a:spLocks noGrp="1"/>
          </p:cNvSpPr>
          <p:nvPr>
            <p:ph type="title"/>
          </p:nvPr>
        </p:nvSpPr>
        <p:spPr>
          <a:solidFill>
            <a:schemeClr val="accent2">
              <a:lumMod val="40000"/>
              <a:lumOff val="60000"/>
            </a:schemeClr>
          </a:solidFill>
        </p:spPr>
        <p:txBody>
          <a:bodyPr>
            <a:normAutofit fontScale="90000"/>
          </a:bodyPr>
          <a:lstStyle/>
          <a:p>
            <a:r>
              <a:rPr lang="en-US" b="1" dirty="0"/>
              <a:t>A-Granulocytes</a:t>
            </a:r>
            <a:r>
              <a:rPr lang="en-US" dirty="0"/>
              <a:t/>
            </a:r>
            <a:br>
              <a:rPr lang="en-US" dirty="0"/>
            </a:br>
            <a:endParaRPr lang="ar-IQ" dirty="0"/>
          </a:p>
        </p:txBody>
      </p:sp>
    </p:spTree>
    <p:extLst>
      <p:ext uri="{BB962C8B-B14F-4D97-AF65-F5344CB8AC3E}">
        <p14:creationId xmlns:p14="http://schemas.microsoft.com/office/powerpoint/2010/main" val="310954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974</Words>
  <Application>Microsoft Office PowerPoint</Application>
  <PresentationFormat>On-screen Show (4:3)</PresentationFormat>
  <Paragraphs>150</Paragraphs>
  <Slides>36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Algerian</vt:lpstr>
      <vt:lpstr>Arial</vt:lpstr>
      <vt:lpstr>Calibri</vt:lpstr>
      <vt:lpstr>Times New Roman</vt:lpstr>
      <vt:lpstr>سمة Office</vt:lpstr>
      <vt:lpstr>Document</vt:lpstr>
      <vt:lpstr>Blood Analysis</vt:lpstr>
      <vt:lpstr> Blood Analysis </vt:lpstr>
      <vt:lpstr>PowerPoint Presentation</vt:lpstr>
      <vt:lpstr> </vt:lpstr>
      <vt:lpstr> </vt:lpstr>
      <vt:lpstr>or leukocytes(White Cells(WBCs</vt:lpstr>
      <vt:lpstr>A-Granulocytes </vt:lpstr>
      <vt:lpstr>A-Granulocytes </vt:lpstr>
      <vt:lpstr>A-Granulocytes </vt:lpstr>
      <vt:lpstr>B-Agranulocytes </vt:lpstr>
      <vt:lpstr>B-Agranulocytes </vt:lpstr>
      <vt:lpstr>B-Agranulocytes </vt:lpstr>
      <vt:lpstr>B-Agranulocytes </vt:lpstr>
      <vt:lpstr> </vt:lpstr>
      <vt:lpstr>   </vt:lpstr>
      <vt:lpstr>  Three important proteins found in plasma    </vt:lpstr>
      <vt:lpstr>plasma salts </vt:lpstr>
      <vt:lpstr>plasma nutrients </vt:lpstr>
      <vt:lpstr>Blood tests </vt:lpstr>
      <vt:lpstr>Phlebotomists</vt:lpstr>
      <vt:lpstr>1-Complete Blood Count </vt:lpstr>
      <vt:lpstr>a-White Blood Count (WBC).</vt:lpstr>
      <vt:lpstr>b-Red Blood Count (RBC) </vt:lpstr>
      <vt:lpstr>c-Hemoglobin Concentration (HGB) (للاطلاع)</vt:lpstr>
      <vt:lpstr>d-Hematocrit measurement </vt:lpstr>
      <vt:lpstr>e- MCV (Mean Cell Volume) (للاطلاع)</vt:lpstr>
      <vt:lpstr>f- MCH (Mean Cell Hemoglobin) (للاطلاع)</vt:lpstr>
      <vt:lpstr> g- MCHC (Mean Cell Hemoglobin (للاطلاع)Concentration </vt:lpstr>
      <vt:lpstr>i- MPV (Mean Platelet Volume) (للاطلاع)</vt:lpstr>
      <vt:lpstr>j- Platelet count </vt:lpstr>
      <vt:lpstr> k- Erythrocyte Sedimentation Rate (ESR) </vt:lpstr>
      <vt:lpstr>2- Blood typing  </vt:lpstr>
      <vt:lpstr>The Blood Types </vt:lpstr>
      <vt:lpstr>ABO System for Blood Typing </vt:lpstr>
      <vt:lpstr>The Rh factor blood grouping system: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مكتب الصناعة</dc:creator>
  <cp:lastModifiedBy>Windows User</cp:lastModifiedBy>
  <cp:revision>34</cp:revision>
  <dcterms:created xsi:type="dcterms:W3CDTF">2018-03-27T15:17:18Z</dcterms:created>
  <dcterms:modified xsi:type="dcterms:W3CDTF">2022-04-20T20:41:40Z</dcterms:modified>
</cp:coreProperties>
</file>