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69" r:id="rId3"/>
    <p:sldId id="318" r:id="rId4"/>
    <p:sldId id="321" r:id="rId5"/>
    <p:sldId id="259" r:id="rId6"/>
    <p:sldId id="262" r:id="rId7"/>
    <p:sldId id="263" r:id="rId8"/>
    <p:sldId id="266" r:id="rId9"/>
    <p:sldId id="265" r:id="rId10"/>
    <p:sldId id="270" r:id="rId11"/>
    <p:sldId id="267" r:id="rId12"/>
    <p:sldId id="310" r:id="rId13"/>
    <p:sldId id="313" r:id="rId14"/>
    <p:sldId id="311" r:id="rId15"/>
    <p:sldId id="312" r:id="rId16"/>
    <p:sldId id="316" r:id="rId17"/>
    <p:sldId id="273" r:id="rId18"/>
    <p:sldId id="272"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D5533A-ACC1-480F-B994-175DA5596842}"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204406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0696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82911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57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5533A-ACC1-480F-B994-175DA5596842}"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4927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5533A-ACC1-480F-B994-175DA5596842}"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20841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D5533A-ACC1-480F-B994-175DA5596842}"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414761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5533A-ACC1-480F-B994-175DA5596842}"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26276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5533A-ACC1-480F-B994-175DA5596842}"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47594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4800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9172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5533A-ACC1-480F-B994-175DA5596842}"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5765E-2387-4F93-AD23-3CC5B286F985}" type="slidenum">
              <a:rPr lang="en-US" smtClean="0"/>
              <a:pPr/>
              <a:t>‹#›</a:t>
            </a:fld>
            <a:endParaRPr lang="en-US"/>
          </a:p>
        </p:txBody>
      </p:sp>
    </p:spTree>
    <p:extLst>
      <p:ext uri="{BB962C8B-B14F-4D97-AF65-F5344CB8AC3E}">
        <p14:creationId xmlns="" xmlns:p14="http://schemas.microsoft.com/office/powerpoint/2010/main" val="162388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Synoptic Meteorology</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smtClean="0">
                <a:latin typeface="Times New Roman" panose="02020603050405020304" pitchFamily="18" charset="0"/>
                <a:cs typeface="Times New Roman" panose="02020603050405020304" pitchFamily="18" charset="0"/>
              </a:rPr>
              <a:t>2025-2026</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1"/>
                </a:solidFill>
                <a:latin typeface="Times New Roman" panose="02020603050405020304" pitchFamily="18" charset="0"/>
                <a:cs typeface="Times New Roman" panose="02020603050405020304" pitchFamily="18" charset="0"/>
              </a:rPr>
              <a:t>Dr</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Hussain</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65170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ontent Placeholder 4"/>
          <p:cNvGraphicFramePr>
            <a:graphicFrameLocks/>
          </p:cNvGraphicFramePr>
          <p:nvPr>
            <p:extLst>
              <p:ext uri="{D42A27DB-BD31-4B8C-83A1-F6EECF244321}">
                <p14:modId xmlns="" xmlns:p14="http://schemas.microsoft.com/office/powerpoint/2010/main" val="2367062012"/>
              </p:ext>
            </p:extLst>
          </p:nvPr>
        </p:nvGraphicFramePr>
        <p:xfrm>
          <a:off x="0" y="-76200"/>
          <a:ext cx="9144000" cy="6949440"/>
        </p:xfrm>
        <a:graphic>
          <a:graphicData uri="http://schemas.openxmlformats.org/drawingml/2006/table">
            <a:tbl>
              <a:tblPr firstRow="1" bandRow="1">
                <a:tableStyleId>{3B4B98B0-60AC-42C2-AFA5-B58CD77FA1E5}</a:tableStyleId>
              </a:tblPr>
              <a:tblGrid>
                <a:gridCol w="685800">
                  <a:extLst>
                    <a:ext uri="{9D8B030D-6E8A-4147-A177-3AD203B41FA5}">
                      <a16:colId xmlns="" xmlns:a16="http://schemas.microsoft.com/office/drawing/2014/main" val="20000"/>
                    </a:ext>
                  </a:extLst>
                </a:gridCol>
                <a:gridCol w="8458200">
                  <a:extLst>
                    <a:ext uri="{9D8B030D-6E8A-4147-A177-3AD203B41FA5}">
                      <a16:colId xmlns=""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effectLst/>
                          <a:latin typeface="Times New Roman" pitchFamily="18" charset="0"/>
                          <a:cs typeface="Times New Roman" pitchFamily="18" charset="0"/>
                        </a:rPr>
                        <a:t>Continental air masses originate over land and are relatively dry. They are therefore modified more strongly by daytime heating and cooling. Continental air masses are denoted as:</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txBody>
                  <a:tcPr/>
                </a:tc>
                <a:extLst>
                  <a:ext uri="{0D108BD9-81ED-4DB2-BD59-A6C34878D82A}">
                    <a16:rowId xmlns="" xmlns:a16="http://schemas.microsoft.com/office/drawing/2014/main" val="10000"/>
                  </a:ext>
                </a:extLst>
              </a:tr>
              <a:tr h="370840">
                <a:tc>
                  <a:txBody>
                    <a:bodyPr/>
                    <a:lstStyle/>
                    <a:p>
                      <a:r>
                        <a:rPr lang="en-US" sz="2400" dirty="0" err="1">
                          <a:latin typeface="Times New Roman" pitchFamily="18" charset="0"/>
                          <a:cs typeface="Times New Roman" pitchFamily="18" charset="0"/>
                        </a:rPr>
                        <a:t>cP</a:t>
                      </a:r>
                      <a:endParaRPr lang="en-US" sz="24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itchFamily="18" charset="0"/>
                          <a:cs typeface="Times New Roman" pitchFamily="18" charset="0"/>
                        </a:rPr>
                        <a:t>for continental polar air (dry; cold in winter, more temperate in summer months; generally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40°latitude)</a:t>
                      </a:r>
                      <a:endParaRPr lang="en-US" sz="2400" b="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370840">
                <a:tc>
                  <a:txBody>
                    <a:bodyPr/>
                    <a:lstStyle/>
                    <a:p>
                      <a:r>
                        <a:rPr lang="en-US" sz="2400" dirty="0" err="1">
                          <a:latin typeface="Times New Roman" pitchFamily="18" charset="0"/>
                          <a:cs typeface="Times New Roman" pitchFamily="18" charset="0"/>
                        </a:rPr>
                        <a:t>cT</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continental tropical (dry; warm; typically located from about 10-40°latitude)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2"/>
                  </a:ext>
                </a:extLst>
              </a:tr>
              <a:tr h="370840">
                <a:tc>
                  <a:txBody>
                    <a:bodyPr/>
                    <a:lstStyle/>
                    <a:p>
                      <a:r>
                        <a:rPr lang="en-US" sz="2400" dirty="0" err="1">
                          <a:latin typeface="Times New Roman" pitchFamily="18" charset="0"/>
                          <a:cs typeface="Times New Roman" pitchFamily="18" charset="0"/>
                        </a:rPr>
                        <a:t>cA</a:t>
                      </a:r>
                      <a:endParaRPr lang="en-US" sz="2400" dirty="0">
                        <a:latin typeface="Times New Roman" pitchFamily="18" charset="0"/>
                        <a:cs typeface="Times New Roman" pitchFamily="18" charset="0"/>
                      </a:endParaRPr>
                    </a:p>
                  </a:txBody>
                  <a:tcPr/>
                </a:tc>
                <a:tc>
                  <a:txBody>
                    <a:bodyPr/>
                    <a:lstStyle/>
                    <a:p>
                      <a:r>
                        <a:rPr lang="en-US" sz="2400" kern="1200" dirty="0">
                          <a:effectLst/>
                          <a:latin typeface="Times New Roman" pitchFamily="18" charset="0"/>
                          <a:cs typeface="Times New Roman" pitchFamily="18" charset="0"/>
                        </a:rPr>
                        <a:t>for continental Arctic or Antarctic air (dry; very cold; typically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70°latitude)</a:t>
                      </a:r>
                      <a:endParaRPr 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370840">
                <a:tc gridSpan="2">
                  <a:txBody>
                    <a:bodyPr/>
                    <a:lstStyle/>
                    <a:p>
                      <a:r>
                        <a:rPr lang="en-US" sz="2400" b="1" kern="1200" dirty="0">
                          <a:effectLst/>
                          <a:latin typeface="Times New Roman" pitchFamily="18" charset="0"/>
                          <a:cs typeface="Times New Roman" pitchFamily="18" charset="0"/>
                        </a:rPr>
                        <a:t>Maritime air masses tend be moist, with mild temperatures. They include:</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endParaRPr lang="en-US" sz="2300" dirty="0"/>
                    </a:p>
                  </a:txBody>
                  <a:tcPr/>
                </a:tc>
                <a:extLst>
                  <a:ext uri="{0D108BD9-81ED-4DB2-BD59-A6C34878D82A}">
                    <a16:rowId xmlns="" xmlns:a16="http://schemas.microsoft.com/office/drawing/2014/main" val="10004"/>
                  </a:ext>
                </a:extLst>
              </a:tr>
              <a:tr h="370840">
                <a:tc>
                  <a:txBody>
                    <a:bodyPr/>
                    <a:lstStyle/>
                    <a:p>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t>
                      </a:r>
                    </a:p>
                  </a:txBody>
                  <a:tcPr/>
                </a:tc>
                <a:tc>
                  <a:txBody>
                    <a:bodyPr/>
                    <a:lstStyle/>
                    <a:p>
                      <a:pPr lvl="0"/>
                      <a:r>
                        <a:rPr lang="en-US" sz="2400" kern="1200" dirty="0">
                          <a:effectLst/>
                          <a:latin typeface="Times New Roman" pitchFamily="18" charset="0"/>
                          <a:cs typeface="Times New Roman" pitchFamily="18" charset="0"/>
                        </a:rPr>
                        <a:t>for maritime polar (wet; cold in winter, more temperate in summer months; generally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40°)</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5"/>
                  </a:ext>
                </a:extLst>
              </a:tr>
              <a:tr h="370840">
                <a:tc>
                  <a:txBody>
                    <a:bodyPr/>
                    <a:lstStyle/>
                    <a:p>
                      <a:r>
                        <a:rPr lang="en-US" sz="2400" dirty="0" err="1">
                          <a:latin typeface="Times New Roman" pitchFamily="18" charset="0"/>
                          <a:cs typeface="Times New Roman" pitchFamily="18" charset="0"/>
                        </a:rPr>
                        <a:t>mT</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maritime tropical (wet; generally warm or hot; generally located at about 10-40°latitude)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6"/>
                  </a:ext>
                </a:extLst>
              </a:tr>
              <a:tr h="370840">
                <a:tc>
                  <a:txBody>
                    <a:bodyPr/>
                    <a:lstStyle/>
                    <a:p>
                      <a:r>
                        <a:rPr lang="en-US" sz="2400" dirty="0" err="1">
                          <a:latin typeface="Times New Roman" pitchFamily="18" charset="0"/>
                          <a:cs typeface="Times New Roman" pitchFamily="18" charset="0"/>
                        </a:rPr>
                        <a:t>mE</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maritime equatorial (wet; hot, located in the region from about 10°South to 10°North 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281304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نتيجة بحث الصور عن ‪air masses classification for middle eas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152400"/>
            <a:ext cx="5864236" cy="39794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177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48"/>
          </a:xfrm>
          <a:prstGeom prst="rect">
            <a:avLst/>
          </a:prstGeom>
          <a:noFill/>
        </p:spPr>
        <p:txBody>
          <a:bodyPr wrap="square" rtlCol="0">
            <a:spAutoFit/>
          </a:bodyPr>
          <a:lstStyle/>
          <a:p>
            <a:pPr algn="ctr"/>
            <a:endParaRPr lang="en-US" sz="2600" b="1" dirty="0">
              <a:latin typeface="Times New Roman" pitchFamily="18" charset="0"/>
              <a:cs typeface="Times New Roman" pitchFamily="18" charset="0"/>
            </a:endParaRPr>
          </a:p>
          <a:p>
            <a:pPr algn="ctr"/>
            <a:r>
              <a:rPr lang="en-US" sz="2600" b="1" dirty="0">
                <a:latin typeface="Times New Roman" pitchFamily="18" charset="0"/>
                <a:cs typeface="Times New Roman" pitchFamily="18" charset="0"/>
              </a:rPr>
              <a:t>Air mass modification </a:t>
            </a:r>
          </a:p>
          <a:p>
            <a:pPr algn="ctr"/>
            <a:endParaRPr lang="en-US" sz="2600" b="1"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In the source regions, the air mass acquires distinctive properties that are the characteristics of the underlying surface.</a:t>
            </a: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It may become cool or warm, or dry or moist </a:t>
            </a: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The stability of the air within the mass can also be deducted. </a:t>
            </a:r>
          </a:p>
          <a:p>
            <a:pPr marL="342900" indent="-342900">
              <a:buFont typeface="Arial" pitchFamily="34" charset="0"/>
              <a:buChar char="•"/>
            </a:pPr>
            <a:r>
              <a:rPr lang="en-US" sz="2400" dirty="0">
                <a:latin typeface="Times New Roman" pitchFamily="18" charset="0"/>
                <a:cs typeface="Times New Roman" pitchFamily="18" charset="0"/>
              </a:rPr>
              <a:t>Tropical air is unstable because it is heated from below, while polar air is stable because it is cooled from below. </a:t>
            </a:r>
          </a:p>
          <a:p>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21534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8" y="0"/>
            <a:ext cx="9122391" cy="230832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Two processes act independently, or together, to modify an air mass. </a:t>
            </a:r>
          </a:p>
          <a:p>
            <a:pPr marL="342900" indent="-342900" algn="just">
              <a:buFont typeface="Arial" pitchFamily="34" charset="0"/>
              <a:buChar char="•"/>
            </a:pPr>
            <a:r>
              <a:rPr lang="en-US" sz="2400" dirty="0">
                <a:latin typeface="Times New Roman" pitchFamily="18" charset="0"/>
                <a:cs typeface="Times New Roman" pitchFamily="18" charset="0"/>
              </a:rPr>
              <a:t>An air mass that has a maritime track, i.e. a track predominantly over the sea, will increase its moisture content, particularly in its lower layers. This happens through evaporation of water from the sea surface. </a:t>
            </a:r>
          </a:p>
          <a:p>
            <a:pPr marL="342900" indent="-342900" algn="just">
              <a:buFont typeface="Arial" pitchFamily="34" charset="0"/>
              <a:buChar char="•"/>
            </a:pPr>
            <a:r>
              <a:rPr lang="en-US" sz="2400" dirty="0">
                <a:latin typeface="Times New Roman" pitchFamily="18" charset="0"/>
                <a:cs typeface="Times New Roman" pitchFamily="18" charset="0"/>
              </a:rPr>
              <a:t>An air mass with a long land or continental track will remain dry</a:t>
            </a:r>
            <a:endParaRPr lang="en-US" sz="2400" dirty="0"/>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03689" y="2438400"/>
            <a:ext cx="6797311"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5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5" y="0"/>
            <a:ext cx="9144000" cy="1938992"/>
          </a:xfrm>
          <a:prstGeom prst="rect">
            <a:avLst/>
          </a:prstGeom>
          <a:noFill/>
        </p:spPr>
        <p:txBody>
          <a:bodyPr wrap="square" rtlCol="0">
            <a:spAutoFit/>
          </a:bodyPr>
          <a:lstStyle/>
          <a:p>
            <a:r>
              <a:rPr lang="en-US" sz="2400" dirty="0">
                <a:latin typeface="Times New Roman" pitchFamily="18" charset="0"/>
                <a:cs typeface="Times New Roman" pitchFamily="18" charset="0"/>
              </a:rPr>
              <a:t>A cold air mass flowing away from its source region over a warmer surface will be warmed from below making the air more unstable in the lowest layers. </a:t>
            </a:r>
          </a:p>
          <a:p>
            <a:r>
              <a:rPr lang="en-US" sz="2400" dirty="0">
                <a:latin typeface="Times New Roman" pitchFamily="18" charset="0"/>
                <a:cs typeface="Times New Roman" pitchFamily="18" charset="0"/>
              </a:rPr>
              <a:t>A warm air mass moving over a cooler surface is cooled from below and becomes stable in the lowest layers.</a:t>
            </a: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7061" y="2209800"/>
            <a:ext cx="6993939"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810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8915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If we look at the temperature profiles of the previous example, the effects of warming and cooling on the respective air masses are very different. </a:t>
            </a:r>
          </a:p>
        </p:txBody>
      </p:sp>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90625" y="990600"/>
            <a:ext cx="6886575" cy="440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48" y="5534561"/>
            <a:ext cx="9139451" cy="1323439"/>
          </a:xfrm>
          <a:prstGeom prst="rect">
            <a:avLst/>
          </a:prstGeom>
        </p:spPr>
        <p:txBody>
          <a:bodyPr wrap="square">
            <a:spAutoFit/>
          </a:bodyPr>
          <a:lstStyle/>
          <a:p>
            <a:r>
              <a:rPr lang="en-US" sz="2000" dirty="0">
                <a:latin typeface="Times New Roman" pitchFamily="18" charset="0"/>
                <a:cs typeface="Times New Roman" pitchFamily="18" charset="0"/>
              </a:rPr>
              <a:t>Modified vertical temperature profiles (----- line) typical of: a) tropical air cooled from below and b) polar air heated from below on its way to the British Isles. Note that where the air is </a:t>
            </a:r>
            <a:r>
              <a:rPr lang="en-US" sz="2000" b="1" dirty="0">
                <a:latin typeface="Times New Roman" pitchFamily="18" charset="0"/>
                <a:cs typeface="Times New Roman" pitchFamily="18" charset="0"/>
              </a:rPr>
              <a:t>heated</a:t>
            </a:r>
            <a:r>
              <a:rPr lang="en-US" sz="2000" dirty="0">
                <a:latin typeface="Times New Roman" pitchFamily="18" charset="0"/>
                <a:cs typeface="Times New Roman" pitchFamily="18" charset="0"/>
              </a:rPr>
              <a:t> from below the effect is spread to a </a:t>
            </a:r>
            <a:r>
              <a:rPr lang="en-US" sz="2000" b="1" dirty="0">
                <a:latin typeface="Times New Roman" pitchFamily="18" charset="0"/>
                <a:cs typeface="Times New Roman" pitchFamily="18" charset="0"/>
              </a:rPr>
              <a:t>greater depth </a:t>
            </a:r>
            <a:r>
              <a:rPr lang="en-US" sz="2000" dirty="0">
                <a:latin typeface="Times New Roman" pitchFamily="18" charset="0"/>
                <a:cs typeface="Times New Roman" pitchFamily="18" charset="0"/>
              </a:rPr>
              <a:t>of the atmosphere.</a:t>
            </a:r>
          </a:p>
        </p:txBody>
      </p:sp>
    </p:spTree>
    <p:extLst>
      <p:ext uri="{BB962C8B-B14F-4D97-AF65-F5344CB8AC3E}">
        <p14:creationId xmlns="" xmlns:p14="http://schemas.microsoft.com/office/powerpoint/2010/main" val="370591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just"/>
            <a:r>
              <a:rPr lang="en-US" sz="2400" b="1" dirty="0">
                <a:latin typeface="Times New Roman" pitchFamily="18" charset="0"/>
                <a:cs typeface="Times New Roman" pitchFamily="18" charset="0"/>
              </a:rPr>
              <a:t>The characteristic air masses of Eastern Mediterranean region (</a:t>
            </a:r>
            <a:r>
              <a:rPr lang="en-US" sz="2400" b="1" dirty="0" err="1">
                <a:latin typeface="Times New Roman" pitchFamily="18" charset="0"/>
                <a:cs typeface="Times New Roman" pitchFamily="18" charset="0"/>
              </a:rPr>
              <a:t>cP,cT</a:t>
            </a:r>
            <a:r>
              <a:rPr lang="en-US" sz="2400" b="1" dirty="0">
                <a:latin typeface="Times New Roman" pitchFamily="18" charset="0"/>
                <a:cs typeface="Times New Roman" pitchFamily="18" charset="0"/>
              </a:rPr>
              <a:t>) and sometimes(</a:t>
            </a:r>
            <a:r>
              <a:rPr lang="en-US" sz="2400" b="1" dirty="0" err="1">
                <a:latin typeface="Times New Roman" pitchFamily="18" charset="0"/>
                <a:cs typeface="Times New Roman" pitchFamily="18" charset="0"/>
              </a:rPr>
              <a:t>mT</a:t>
            </a:r>
            <a:r>
              <a:rPr lang="en-US" sz="2400" b="1" dirty="0">
                <a:latin typeface="Times New Roman" pitchFamily="18" charset="0"/>
                <a:cs typeface="Times New Roman" pitchFamily="18" charset="0"/>
              </a:rPr>
              <a:t>) in summer, with each of these air masses having a different source region. </a:t>
            </a:r>
          </a:p>
        </p:txBody>
      </p:sp>
      <p:sp>
        <p:nvSpPr>
          <p:cNvPr id="3" name="Rectangle 2"/>
          <p:cNvSpPr/>
          <p:nvPr/>
        </p:nvSpPr>
        <p:spPr>
          <a:xfrm>
            <a:off x="0" y="1371600"/>
            <a:ext cx="9144000" cy="4893647"/>
          </a:xfrm>
          <a:prstGeom prst="rect">
            <a:avLst/>
          </a:prstGeom>
        </p:spPr>
        <p:txBody>
          <a:bodyPr wrap="square">
            <a:spAutoFit/>
          </a:bodyPr>
          <a:lstStyle/>
          <a:p>
            <a:r>
              <a:rPr lang="en-US" sz="2400" b="1" dirty="0">
                <a:latin typeface="Times New Roman" pitchFamily="18" charset="0"/>
                <a:cs typeface="Times New Roman" pitchFamily="18" charset="0"/>
              </a:rPr>
              <a:t>Continental tropical (</a:t>
            </a:r>
            <a:r>
              <a:rPr lang="en-US" sz="2400" b="1" dirty="0" err="1">
                <a:latin typeface="Times New Roman" pitchFamily="18" charset="0"/>
                <a:cs typeface="Times New Roman" pitchFamily="18" charset="0"/>
              </a:rPr>
              <a:t>cT</a:t>
            </a:r>
            <a:r>
              <a:rPr lang="en-US" sz="2400" b="1"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The source regions can be any significant land areas lying in the tropical regions; generally located between latitudes 25° N and 25 °S. </a:t>
            </a:r>
          </a:p>
          <a:p>
            <a:pPr algn="just"/>
            <a:r>
              <a:rPr lang="en-US" sz="2400" dirty="0">
                <a:latin typeface="Times New Roman" pitchFamily="18" charset="0"/>
                <a:cs typeface="Times New Roman" pitchFamily="18" charset="0"/>
              </a:rPr>
              <a:t>The large land areas are usually desert regions such as Asia and Africa Sahara</a:t>
            </a:r>
          </a:p>
          <a:p>
            <a:pPr algn="just"/>
            <a:r>
              <a:rPr lang="en-US" sz="2400" dirty="0">
                <a:latin typeface="Times New Roman" pitchFamily="18" charset="0"/>
                <a:cs typeface="Times New Roman" pitchFamily="18" charset="0"/>
              </a:rPr>
              <a:t>In summer, late spring, and early autumn, the air has low dew points and warm to hot afternoon temperatures with mild nighttime temperature.</a:t>
            </a:r>
          </a:p>
          <a:p>
            <a:pPr algn="just"/>
            <a:r>
              <a:rPr lang="en-US" sz="2400" dirty="0">
                <a:latin typeface="Times New Roman" pitchFamily="18" charset="0"/>
                <a:cs typeface="Times New Roman" pitchFamily="18" charset="0"/>
              </a:rPr>
              <a:t>When surface heating is pronounced (</a:t>
            </a:r>
            <a:r>
              <a:rPr lang="en-US" sz="2400" dirty="0" err="1">
                <a:latin typeface="Times New Roman" pitchFamily="18" charset="0"/>
                <a:cs typeface="Times New Roman" pitchFamily="18" charset="0"/>
              </a:rPr>
              <a:t>cT</a:t>
            </a:r>
            <a:r>
              <a:rPr lang="en-US" sz="2400" dirty="0">
                <a:latin typeface="Times New Roman" pitchFamily="18" charset="0"/>
                <a:cs typeface="Times New Roman" pitchFamily="18" charset="0"/>
              </a:rPr>
              <a:t>) air masses precede the </a:t>
            </a:r>
            <a:r>
              <a:rPr lang="en-US" sz="2400" dirty="0" err="1">
                <a:latin typeface="Times New Roman" pitchFamily="18" charset="0"/>
                <a:cs typeface="Times New Roman" pitchFamily="18" charset="0"/>
              </a:rPr>
              <a:t>Khamsin</a:t>
            </a:r>
            <a:r>
              <a:rPr lang="en-US" sz="2400" dirty="0">
                <a:latin typeface="Times New Roman" pitchFamily="18" charset="0"/>
                <a:cs typeface="Times New Roman" pitchFamily="18" charset="0"/>
              </a:rPr>
              <a:t> dust storms occurring. These dust storms are very hot and dry and frequently proceed eastward through the northern Red Sea. Polar and tropical air masses typically clash in the middle latitudes, producing some very changeable climates, as polar air moves southward, it encounters warmer land masses that heat it by the ground below </a:t>
            </a:r>
          </a:p>
        </p:txBody>
      </p:sp>
    </p:spTree>
    <p:extLst>
      <p:ext uri="{BB962C8B-B14F-4D97-AF65-F5344CB8AC3E}">
        <p14:creationId xmlns="" xmlns:p14="http://schemas.microsoft.com/office/powerpoint/2010/main" val="149049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609600"/>
          </a:xfrm>
        </p:spPr>
        <p:txBody>
          <a:bodyPr>
            <a:normAutofit/>
          </a:bodyPr>
          <a:lstStyle/>
          <a:p>
            <a:r>
              <a:rPr lang="en-US" sz="2600" b="1" dirty="0" err="1">
                <a:solidFill>
                  <a:schemeClr val="accent2"/>
                </a:solidFill>
                <a:latin typeface="Times New Roman" pitchFamily="18" charset="0"/>
                <a:cs typeface="Times New Roman" pitchFamily="18" charset="0"/>
              </a:rPr>
              <a:t>cP</a:t>
            </a:r>
            <a:endParaRPr lang="en-US" sz="2600" b="1" dirty="0">
              <a:solidFill>
                <a:schemeClr val="accent2"/>
              </a:solidFill>
              <a:latin typeface="Times New Roman" pitchFamily="18" charset="0"/>
              <a:cs typeface="Times New Roman" pitchFamily="18" charset="0"/>
            </a:endParaRPr>
          </a:p>
        </p:txBody>
      </p:sp>
      <p:sp>
        <p:nvSpPr>
          <p:cNvPr id="73731" name="Rectangle 3"/>
          <p:cNvSpPr>
            <a:spLocks noGrp="1" noChangeArrowheads="1"/>
          </p:cNvSpPr>
          <p:nvPr>
            <p:ph type="body" idx="1"/>
          </p:nvPr>
        </p:nvSpPr>
        <p:spPr>
          <a:xfrm>
            <a:off x="0" y="533400"/>
            <a:ext cx="9144000" cy="4419599"/>
          </a:xfrm>
        </p:spPr>
        <p:txBody>
          <a:bodyPr>
            <a:noAutofit/>
          </a:bodyPr>
          <a:lstStyle/>
          <a:p>
            <a:pPr algn="just">
              <a:lnSpc>
                <a:spcPct val="80000"/>
              </a:lnSpc>
            </a:pPr>
            <a:r>
              <a:rPr lang="en-US" sz="2400" dirty="0">
                <a:latin typeface="Times New Roman" pitchFamily="18" charset="0"/>
                <a:cs typeface="Times New Roman" pitchFamily="18" charset="0"/>
              </a:rPr>
              <a:t>The continental polar source regions consist of all land areas dominated by the Canadian and Siberian high-pressure cells.</a:t>
            </a:r>
          </a:p>
          <a:p>
            <a:pPr algn="just">
              <a:lnSpc>
                <a:spcPct val="80000"/>
              </a:lnSpc>
            </a:pPr>
            <a:r>
              <a:rPr lang="en-US" sz="2400" dirty="0">
                <a:latin typeface="Times New Roman" pitchFamily="18" charset="0"/>
                <a:cs typeface="Times New Roman" pitchFamily="18" charset="0"/>
              </a:rPr>
              <a:t> In winter, these regions are covered by snow and ice. This air mass is generally found in latitudes between 40° and 60°. </a:t>
            </a:r>
          </a:p>
          <a:p>
            <a:pPr algn="just">
              <a:lnSpc>
                <a:spcPct val="80000"/>
              </a:lnSpc>
            </a:pPr>
            <a:r>
              <a:rPr lang="en-US" sz="2400" dirty="0">
                <a:latin typeface="Times New Roman" pitchFamily="18" charset="0"/>
                <a:cs typeface="Times New Roman" pitchFamily="18" charset="0"/>
              </a:rPr>
              <a:t>This air mass characterized by extremely low dew points, cold temperatures in a shallow surface layer with significant inversion reaching it 1500 m and a high degree of stability but are modified upon entering southwest Asia and are shifted north in summer and hence do not influence the climate of the region. Precipitation in association with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is usually light due to the dryness and low moisture capacity of the air.</a:t>
            </a:r>
          </a:p>
        </p:txBody>
      </p:sp>
    </p:spTree>
    <p:extLst>
      <p:ext uri="{BB962C8B-B14F-4D97-AF65-F5344CB8AC3E}">
        <p14:creationId xmlns="" xmlns:p14="http://schemas.microsoft.com/office/powerpoint/2010/main" val="222213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descr="Lake-Effect Snowfall Diagra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600200"/>
            <a:ext cx="8229600"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72706" name="Rectangle 2"/>
          <p:cNvSpPr>
            <a:spLocks noGrp="1" noChangeArrowheads="1"/>
          </p:cNvSpPr>
          <p:nvPr>
            <p:ph type="title" idx="4294967295"/>
          </p:nvPr>
        </p:nvSpPr>
        <p:spPr>
          <a:xfrm>
            <a:off x="0" y="274638"/>
            <a:ext cx="8229600" cy="1143000"/>
          </a:xfrm>
        </p:spPr>
        <p:txBody>
          <a:bodyPr/>
          <a:lstStyle/>
          <a:p>
            <a:r>
              <a:rPr lang="en-US"/>
              <a:t>Lake Effect Snows</a:t>
            </a:r>
          </a:p>
        </p:txBody>
      </p:sp>
      <p:sp>
        <p:nvSpPr>
          <p:cNvPr id="72711" name="Text Box 7"/>
          <p:cNvSpPr txBox="1">
            <a:spLocks noChangeArrowheads="1"/>
          </p:cNvSpPr>
          <p:nvPr/>
        </p:nvSpPr>
        <p:spPr bwMode="auto">
          <a:xfrm>
            <a:off x="1050925" y="2478088"/>
            <a:ext cx="5572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accent2"/>
                </a:solidFill>
              </a:rPr>
              <a:t>cP</a:t>
            </a:r>
          </a:p>
        </p:txBody>
      </p:sp>
    </p:spTree>
    <p:extLst>
      <p:ext uri="{BB962C8B-B14F-4D97-AF65-F5344CB8AC3E}">
        <p14:creationId xmlns="" xmlns:p14="http://schemas.microsoft.com/office/powerpoint/2010/main" val="45717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9144000" cy="6001643"/>
          </a:xfrm>
          <a:prstGeom prst="rect">
            <a:avLst/>
          </a:prstGeom>
        </p:spPr>
        <p:txBody>
          <a:bodyPr wrap="square">
            <a:spAutoFit/>
          </a:bodyPr>
          <a:lstStyle/>
          <a:p>
            <a:pPr algn="just"/>
            <a:r>
              <a:rPr lang="en-US" sz="2400" dirty="0">
                <a:latin typeface="Times New Roman" pitchFamily="18" charset="0"/>
                <a:cs typeface="Times New Roman" pitchFamily="18" charset="0"/>
              </a:rPr>
              <a:t>The source region for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consist of the open unfrozen polar sea areas in the vicinity of 60° latitude, north and south such as high latitude ocean waters. This air does not have the moisture content as </a:t>
            </a:r>
            <a:r>
              <a:rPr lang="en-US" sz="2400" dirty="0" err="1">
                <a:latin typeface="Times New Roman" pitchFamily="18" charset="0"/>
                <a:cs typeface="Times New Roman" pitchFamily="18" charset="0"/>
              </a:rPr>
              <a:t>mT</a:t>
            </a:r>
            <a:r>
              <a:rPr lang="en-US" sz="2400" dirty="0">
                <a:latin typeface="Times New Roman" pitchFamily="18" charset="0"/>
                <a:cs typeface="Times New Roman" pitchFamily="18" charset="0"/>
              </a:rPr>
              <a:t> air. Since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is always near saturation, orographic lifting of the air mass can produce widespread fog, snow, drizzle, cloudy weather and long lasting light to moderate rain. </a:t>
            </a:r>
          </a:p>
          <a:p>
            <a:pPr algn="just"/>
            <a:r>
              <a:rPr lang="en-US" sz="2400" dirty="0">
                <a:latin typeface="Times New Roman" pitchFamily="18" charset="0"/>
                <a:cs typeface="Times New Roman" pitchFamily="18" charset="0"/>
              </a:rPr>
              <a:t>Air masses invade the Anatolian Plateau and the Black sea and tend to be modified because of the long stretches across land in winter, these air masses tend to be more humid than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masses and they lose most of their moisture upon orographic uplift.</a:t>
            </a:r>
          </a:p>
          <a:p>
            <a:pPr algn="just"/>
            <a:r>
              <a:rPr lang="en-US" sz="2400" dirty="0">
                <a:latin typeface="Times New Roman" pitchFamily="18" charset="0"/>
                <a:cs typeface="Times New Roman" pitchFamily="18" charset="0"/>
              </a:rPr>
              <a:t> The temperature of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ranges from just above freezing to below 21°C. On the windward side of mountain ranges,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can produce an plenty of rain and snow. Once on the lee side of mountains, the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 modifies into a continental air mass. These air masses produce cold fronts but the air is not as cold as polar front.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masses are not present in summer</a:t>
            </a:r>
          </a:p>
        </p:txBody>
      </p:sp>
      <p:sp>
        <p:nvSpPr>
          <p:cNvPr id="4" name="Rectangle 2"/>
          <p:cNvSpPr txBox="1">
            <a:spLocks noChangeArrowheads="1"/>
          </p:cNvSpPr>
          <p:nvPr/>
        </p:nvSpPr>
        <p:spPr>
          <a:xfrm>
            <a:off x="457200" y="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a:solidFill>
                  <a:schemeClr val="accent2"/>
                </a:solidFill>
                <a:latin typeface="Times New Roman" pitchFamily="18" charset="0"/>
                <a:cs typeface="Times New Roman" pitchFamily="18" charset="0"/>
              </a:rPr>
              <a:t>mP</a:t>
            </a:r>
            <a:endParaRPr lang="en-US" sz="2600" b="1" dirty="0">
              <a:solidFill>
                <a:schemeClr val="accent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68535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air masses classifica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43" y="0"/>
            <a:ext cx="9140257" cy="662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6904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0100" y="23462"/>
            <a:ext cx="2808013" cy="461665"/>
          </a:xfrm>
          <a:prstGeom prst="rect">
            <a:avLst/>
          </a:prstGeom>
        </p:spPr>
        <p:txBody>
          <a:bodyPr wrap="none">
            <a:spAutoFit/>
          </a:bodyPr>
          <a:lstStyle/>
          <a:p>
            <a:r>
              <a:rPr lang="en-US" sz="2400" b="1" dirty="0">
                <a:latin typeface="Times New Roman" pitchFamily="18" charset="0"/>
                <a:cs typeface="Times New Roman" pitchFamily="18" charset="0"/>
              </a:rPr>
              <a:t>General circulation </a:t>
            </a:r>
            <a:endParaRPr lang="en-US" sz="2400" dirty="0">
              <a:latin typeface="Times New Roman" pitchFamily="18" charset="0"/>
              <a:cs typeface="Times New Roman" pitchFamily="18" charset="0"/>
            </a:endParaRPr>
          </a:p>
        </p:txBody>
      </p:sp>
      <p:sp>
        <p:nvSpPr>
          <p:cNvPr id="4" name="Rectangle 3"/>
          <p:cNvSpPr/>
          <p:nvPr/>
        </p:nvSpPr>
        <p:spPr>
          <a:xfrm>
            <a:off x="-9100" y="762000"/>
            <a:ext cx="9153099"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local winds vary considerably from day to day and from season to season, when winds throughout the world are </a:t>
            </a:r>
            <a:r>
              <a:rPr lang="en-US" sz="2400" b="1" dirty="0">
                <a:latin typeface="Times New Roman" pitchFamily="18" charset="0"/>
                <a:cs typeface="Times New Roman" pitchFamily="18" charset="0"/>
              </a:rPr>
              <a:t>averaged</a:t>
            </a:r>
            <a:r>
              <a:rPr lang="en-US" sz="2400" dirty="0">
                <a:latin typeface="Times New Roman" pitchFamily="18" charset="0"/>
                <a:cs typeface="Times New Roman" pitchFamily="18" charset="0"/>
              </a:rPr>
              <a:t> over a long period, the local wind patterns vanish, and what we see is a picture of the winds on a global scale—what is commonly called the </a:t>
            </a:r>
            <a:r>
              <a:rPr lang="en-US" sz="2400" b="1" dirty="0">
                <a:latin typeface="Times New Roman" pitchFamily="18" charset="0"/>
                <a:cs typeface="Times New Roman" pitchFamily="18" charset="0"/>
              </a:rPr>
              <a:t>general circulation of the atmosphere.</a:t>
            </a:r>
          </a:p>
          <a:p>
            <a:pPr marL="342900" indent="-342900" algn="just">
              <a:buFont typeface="Arial" pitchFamily="34" charset="0"/>
              <a:buChar char="•"/>
            </a:pPr>
            <a:r>
              <a:rPr lang="en-US" sz="2400" dirty="0">
                <a:latin typeface="Times New Roman" pitchFamily="18" charset="0"/>
                <a:cs typeface="Times New Roman" pitchFamily="18" charset="0"/>
              </a:rPr>
              <a:t>The underlying cause of the general circulation is the </a:t>
            </a:r>
            <a:r>
              <a:rPr lang="en-US" sz="2400" u="sng" dirty="0">
                <a:latin typeface="Times New Roman" pitchFamily="18" charset="0"/>
                <a:cs typeface="Times New Roman" pitchFamily="18" charset="0"/>
              </a:rPr>
              <a:t>unequal heating of the earth’s surface</a:t>
            </a:r>
          </a:p>
          <a:p>
            <a:pPr marL="342900" indent="-342900" algn="just">
              <a:buFont typeface="Arial" pitchFamily="34" charset="0"/>
              <a:buChar char="•"/>
            </a:pPr>
            <a:r>
              <a:rPr lang="en-US" sz="2400" dirty="0">
                <a:latin typeface="Times New Roman" pitchFamily="18" charset="0"/>
                <a:cs typeface="Times New Roman" pitchFamily="18" charset="0"/>
              </a:rPr>
              <a:t>Averaged over the entire earth, incoming solar radiation is roughly equal to outgoing earth radiation. However, this energy balance is not maintained for each latitude, since the </a:t>
            </a:r>
            <a:r>
              <a:rPr lang="en-US" sz="2400" b="1" dirty="0">
                <a:latin typeface="Times New Roman" pitchFamily="18" charset="0"/>
                <a:cs typeface="Times New Roman" pitchFamily="18" charset="0"/>
              </a:rPr>
              <a:t>tropics</a:t>
            </a:r>
            <a:r>
              <a:rPr lang="en-US" sz="2400" dirty="0">
                <a:latin typeface="Times New Roman" pitchFamily="18" charset="0"/>
                <a:cs typeface="Times New Roman" pitchFamily="18" charset="0"/>
              </a:rPr>
              <a:t> experience a </a:t>
            </a:r>
            <a:r>
              <a:rPr lang="en-US" sz="2400" b="1" dirty="0">
                <a:latin typeface="Times New Roman" pitchFamily="18" charset="0"/>
                <a:cs typeface="Times New Roman" pitchFamily="18" charset="0"/>
              </a:rPr>
              <a:t>net gain </a:t>
            </a:r>
            <a:r>
              <a:rPr lang="en-US" sz="2400" dirty="0">
                <a:latin typeface="Times New Roman" pitchFamily="18" charset="0"/>
                <a:cs typeface="Times New Roman" pitchFamily="18" charset="0"/>
              </a:rPr>
              <a:t>in energy, while </a:t>
            </a:r>
            <a:r>
              <a:rPr lang="en-US" sz="2400" b="1" dirty="0">
                <a:latin typeface="Times New Roman" pitchFamily="18" charset="0"/>
                <a:cs typeface="Times New Roman" pitchFamily="18" charset="0"/>
              </a:rPr>
              <a:t>polar</a:t>
            </a:r>
            <a:r>
              <a:rPr lang="en-US" sz="2400" dirty="0">
                <a:latin typeface="Times New Roman" pitchFamily="18" charset="0"/>
                <a:cs typeface="Times New Roman" pitchFamily="18" charset="0"/>
              </a:rPr>
              <a:t> regions suffer a </a:t>
            </a:r>
            <a:r>
              <a:rPr lang="en-US" sz="2400" b="1" dirty="0">
                <a:latin typeface="Times New Roman" pitchFamily="18" charset="0"/>
                <a:cs typeface="Times New Roman" pitchFamily="18" charset="0"/>
              </a:rPr>
              <a:t>net loss</a:t>
            </a:r>
            <a:r>
              <a:rPr lang="en-US" sz="2400" dirty="0">
                <a:latin typeface="Times New Roman" pitchFamily="18" charset="0"/>
                <a:cs typeface="Times New Roman" pitchFamily="18" charset="0"/>
              </a:rPr>
              <a:t>. To balance these inequities, the atmosphere transports warm air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and cool air </a:t>
            </a:r>
            <a:r>
              <a:rPr lang="en-US" sz="2400" dirty="0" err="1">
                <a:latin typeface="Times New Roman" pitchFamily="18" charset="0"/>
                <a:cs typeface="Times New Roman" pitchFamily="18" charset="0"/>
              </a:rPr>
              <a:t>equatorward</a:t>
            </a:r>
            <a:r>
              <a:rPr lang="en-US" sz="2400" dirty="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22622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0"/>
            <a:ext cx="8001000" cy="460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4572000"/>
            <a:ext cx="9144000" cy="2308324"/>
          </a:xfrm>
          <a:prstGeom prst="rect">
            <a:avLst/>
          </a:prstGeom>
        </p:spPr>
        <p:txBody>
          <a:bodyPr wrap="square">
            <a:spAutoFit/>
          </a:bodyPr>
          <a:lstStyle/>
          <a:p>
            <a:r>
              <a:rPr lang="en-US" sz="2400" dirty="0">
                <a:latin typeface="Times New Roman" pitchFamily="18" charset="0"/>
                <a:cs typeface="Times New Roman" pitchFamily="18" charset="0"/>
              </a:rPr>
              <a:t>The most significant pressure zones are: </a:t>
            </a:r>
          </a:p>
          <a:p>
            <a:pPr marL="342900" indent="-342900">
              <a:buFont typeface="Arial" pitchFamily="34" charset="0"/>
              <a:buChar char="•"/>
            </a:pPr>
            <a:r>
              <a:rPr lang="en-US" sz="2400" dirty="0">
                <a:latin typeface="Times New Roman" pitchFamily="18" charset="0"/>
                <a:cs typeface="Times New Roman" pitchFamily="18" charset="0"/>
              </a:rPr>
              <a:t>Equatorial Low Pressure (between 20° N and S) ,</a:t>
            </a:r>
          </a:p>
          <a:p>
            <a:pPr marL="342900" indent="-342900">
              <a:buFont typeface="Arial" pitchFamily="34" charset="0"/>
              <a:buChar char="•"/>
            </a:pPr>
            <a:r>
              <a:rPr lang="en-US" sz="2400" dirty="0">
                <a:latin typeface="Times New Roman" pitchFamily="18" charset="0"/>
                <a:cs typeface="Times New Roman" pitchFamily="18" charset="0"/>
              </a:rPr>
              <a:t>Subtropical High Pressure (20-40° N and S) </a:t>
            </a:r>
          </a:p>
          <a:p>
            <a:pPr marL="342900" indent="-342900">
              <a:buFont typeface="Arial" pitchFamily="34" charset="0"/>
              <a:buChar char="•"/>
            </a:pPr>
            <a:r>
              <a:rPr lang="en-US" sz="2400" dirty="0" err="1">
                <a:latin typeface="Times New Roman" pitchFamily="18" charset="0"/>
                <a:cs typeface="Times New Roman" pitchFamily="18" charset="0"/>
              </a:rPr>
              <a:t>Subpolar</a:t>
            </a:r>
            <a:r>
              <a:rPr lang="en-US" sz="2400" dirty="0">
                <a:latin typeface="Times New Roman" pitchFamily="18" charset="0"/>
                <a:cs typeface="Times New Roman" pitchFamily="18" charset="0"/>
              </a:rPr>
              <a:t> Low Pressure (40-60° N and S),</a:t>
            </a:r>
          </a:p>
          <a:p>
            <a:pPr marL="342900" indent="-342900">
              <a:buFont typeface="Arial" pitchFamily="34" charset="0"/>
              <a:buChar char="•"/>
            </a:pPr>
            <a:r>
              <a:rPr lang="en-US" sz="2400" dirty="0">
                <a:latin typeface="Times New Roman" pitchFamily="18" charset="0"/>
                <a:cs typeface="Times New Roman" pitchFamily="18" charset="0"/>
              </a:rPr>
              <a:t>Polar High Pressure (locations above 60° N and S</a:t>
            </a:r>
          </a:p>
          <a:p>
            <a:pPr marL="342900" indent="-342900">
              <a:buFont typeface="Arial" pitchFamily="34" charset="0"/>
              <a:buChar char="•"/>
            </a:pPr>
            <a:r>
              <a:rPr lang="en-US" sz="2400" dirty="0">
                <a:latin typeface="Times New Roman" pitchFamily="18" charset="0"/>
                <a:cs typeface="Times New Roman" pitchFamily="18" charset="0"/>
              </a:rPr>
              <a:t>Mid latitudes (between 30 and 60° latitude (north and south))</a:t>
            </a:r>
          </a:p>
        </p:txBody>
      </p:sp>
    </p:spTree>
    <p:extLst>
      <p:ext uri="{BB962C8B-B14F-4D97-AF65-F5344CB8AC3E}">
        <p14:creationId xmlns="" xmlns:p14="http://schemas.microsoft.com/office/powerpoint/2010/main" val="306300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6278642"/>
          </a:xfrm>
          <a:prstGeom prst="rect">
            <a:avLst/>
          </a:prstGeom>
        </p:spPr>
        <p:txBody>
          <a:bodyPr wrap="square">
            <a:spAutoFit/>
          </a:bodyPr>
          <a:lstStyle/>
          <a:p>
            <a:pPr marL="285750" indent="-285750" algn="just">
              <a:buFont typeface="Arial" pitchFamily="34" charset="0"/>
              <a:buChar char="•"/>
            </a:pPr>
            <a:r>
              <a:rPr lang="en-US" sz="2400" dirty="0">
                <a:latin typeface="Times New Roman" pitchFamily="18" charset="0"/>
                <a:cs typeface="Times New Roman" pitchFamily="18" charset="0"/>
              </a:rPr>
              <a:t>Air mass is a large body of air having nearly uniform conditions of temperature and moisture.</a:t>
            </a:r>
          </a:p>
          <a:p>
            <a:pPr marL="285750" indent="-285750" algn="just">
              <a:buFont typeface="Arial" pitchFamily="34" charset="0"/>
              <a:buChar char="•"/>
            </a:pPr>
            <a:r>
              <a:rPr lang="en-US" sz="2400" dirty="0">
                <a:latin typeface="Times New Roman" pitchFamily="18" charset="0"/>
                <a:cs typeface="Times New Roman" pitchFamily="18" charset="0"/>
              </a:rPr>
              <a:t>Such a mass has distinct boundaries and may extend hundreds or thousands of kilometers horizontally about 1600 km and sometimes as high as the top of the troposphere , that is characterized by homogeneous physical properties (in particular temperature and moisture content) at any given altitude. </a:t>
            </a:r>
          </a:p>
          <a:p>
            <a:pPr marL="285750" indent="-285750" algn="just">
              <a:buFont typeface="Arial" pitchFamily="34" charset="0"/>
              <a:buChar char="•"/>
            </a:pPr>
            <a:r>
              <a:rPr lang="en-US" sz="2400" dirty="0">
                <a:latin typeface="Times New Roman" pitchFamily="18" charset="0"/>
                <a:cs typeface="Times New Roman" pitchFamily="18" charset="0"/>
              </a:rPr>
              <a:t>A region under the influence of an air mass will probably experience generally constant weather conditions, a situation referred to as air-mass weather. </a:t>
            </a:r>
          </a:p>
          <a:p>
            <a:pPr marL="285750" indent="-285750" algn="just">
              <a:buFont typeface="Arial" pitchFamily="34" charset="0"/>
              <a:buChar char="•"/>
            </a:pPr>
            <a:r>
              <a:rPr lang="en-US" sz="2400" dirty="0">
                <a:latin typeface="Times New Roman" pitchFamily="18" charset="0"/>
                <a:cs typeface="Times New Roman" pitchFamily="18" charset="0"/>
              </a:rPr>
              <a:t>The temperature and moisture content of an air mass are not exactly uniform, but the horizontal gradients of these variables are small. </a:t>
            </a:r>
          </a:p>
          <a:p>
            <a:pPr marL="285750" lvl="1" indent="-285750" algn="just">
              <a:buFont typeface="Arial" pitchFamily="34" charset="0"/>
              <a:buChar char="•"/>
            </a:pPr>
            <a:r>
              <a:rPr lang="en-US" sz="2400" dirty="0">
                <a:latin typeface="Times New Roman" pitchFamily="18" charset="0"/>
                <a:cs typeface="Times New Roman" pitchFamily="18" charset="0"/>
              </a:rPr>
              <a:t>Part of weather forecasting is a matter of determining air mass characteristics, predicting how and why they change, and in what direction the system will move.</a:t>
            </a:r>
          </a:p>
          <a:p>
            <a:pPr algn="just"/>
            <a:endParaRPr lang="en-US" sz="2400" dirty="0">
              <a:latin typeface="Times New Roman" pitchFamily="18" charset="0"/>
              <a:cs typeface="Times New Roman" pitchFamily="18" charset="0"/>
            </a:endParaRPr>
          </a:p>
          <a:p>
            <a:pPr marL="285750" indent="-285750">
              <a:buFont typeface="Arial" pitchFamily="34" charset="0"/>
              <a:buChar char="•"/>
            </a:pPr>
            <a:endParaRPr lang="en-US" dirty="0"/>
          </a:p>
        </p:txBody>
      </p:sp>
      <p:sp>
        <p:nvSpPr>
          <p:cNvPr id="5" name="Rectangle 2"/>
          <p:cNvSpPr txBox="1">
            <a:spLocks noChangeArrowheads="1"/>
          </p:cNvSpPr>
          <p:nvPr/>
        </p:nvSpPr>
        <p:spPr>
          <a:xfrm>
            <a:off x="457200" y="76200"/>
            <a:ext cx="8229600" cy="487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Air Masses</a:t>
            </a:r>
          </a:p>
        </p:txBody>
      </p:sp>
    </p:spTree>
    <p:extLst>
      <p:ext uri="{BB962C8B-B14F-4D97-AF65-F5344CB8AC3E}">
        <p14:creationId xmlns="" xmlns:p14="http://schemas.microsoft.com/office/powerpoint/2010/main" val="4148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marL="342900" indent="-342900">
              <a:spcBef>
                <a:spcPct val="0"/>
              </a:spcBef>
              <a:buFont typeface="Arial" pitchFamily="34" charset="0"/>
              <a:buChar char="•"/>
            </a:pPr>
            <a:r>
              <a:rPr lang="en-US" sz="2400" dirty="0">
                <a:latin typeface="Times New Roman" pitchFamily="18" charset="0"/>
                <a:cs typeface="Times New Roman" pitchFamily="18" charset="0"/>
              </a:rPr>
              <a:t>Once an air mass moves away from its source region, underlying all land or all water bodies can quickly modify its character. </a:t>
            </a:r>
          </a:p>
          <a:p>
            <a:pPr marL="342900" indent="-342900">
              <a:spcBef>
                <a:spcPct val="0"/>
              </a:spcBef>
              <a:buFont typeface="Arial" pitchFamily="34" charset="0"/>
              <a:buChar char="•"/>
            </a:pPr>
            <a:r>
              <a:rPr lang="en-US" sz="2400" dirty="0">
                <a:latin typeface="Times New Roman" pitchFamily="18" charset="0"/>
                <a:cs typeface="Times New Roman" pitchFamily="18" charset="0"/>
              </a:rPr>
              <a:t>The properties (temperature and moisture content) of an air mass acquires in its source regions are dependent upon a number of factors:</a:t>
            </a:r>
          </a:p>
          <a:p>
            <a:pPr>
              <a:spcBef>
                <a:spcPct val="0"/>
              </a:spcBef>
            </a:pPr>
            <a:endParaRPr lang="en-US" sz="2400" dirty="0">
              <a:latin typeface="Times New Roman" pitchFamily="18" charset="0"/>
              <a:cs typeface="Times New Roman" pitchFamily="18" charset="0"/>
            </a:endParaRP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Time of its remaining over the source region (</a:t>
            </a:r>
            <a:r>
              <a:rPr lang="en-US" sz="2400" i="1" dirty="0">
                <a:latin typeface="Times New Roman" pitchFamily="18" charset="0"/>
                <a:cs typeface="Times New Roman" pitchFamily="18" charset="0"/>
              </a:rPr>
              <a:t>The longer air remains stagnant over its source region, the more likely it will acquire properties of the surface below).</a:t>
            </a: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The nature of the source region (</a:t>
            </a:r>
            <a:r>
              <a:rPr lang="en-US" sz="2400" i="1" dirty="0">
                <a:latin typeface="Times New Roman" pitchFamily="18" charset="0"/>
                <a:cs typeface="Times New Roman" pitchFamily="18" charset="0"/>
              </a:rPr>
              <a:t>whether land, water, or ice covered, where air can be calm long enough to take its characteristics</a:t>
            </a:r>
            <a:r>
              <a:rPr lang="en-US" sz="2400" dirty="0">
                <a:latin typeface="Times New Roman" pitchFamily="18" charset="0"/>
                <a:cs typeface="Times New Roman" pitchFamily="18" charset="0"/>
              </a:rPr>
              <a:t>).</a:t>
            </a: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the time of year (</a:t>
            </a:r>
            <a:r>
              <a:rPr lang="en-US" sz="2400" i="1" dirty="0">
                <a:latin typeface="Times New Roman" pitchFamily="18" charset="0"/>
                <a:cs typeface="Times New Roman" pitchFamily="18" charset="0"/>
              </a:rPr>
              <a:t>winter or summer</a:t>
            </a:r>
            <a:r>
              <a:rPr lang="en-US" sz="2400" dirty="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An ideal source region must meet two criteria:</a:t>
            </a:r>
          </a:p>
          <a:p>
            <a:pPr marL="914400" lvl="1" indent="-457200" algn="just">
              <a:buFont typeface="+mj-lt"/>
              <a:buAutoNum type="arabicPeriod"/>
            </a:pPr>
            <a:r>
              <a:rPr lang="en-US" sz="2400" dirty="0">
                <a:latin typeface="Times New Roman" pitchFamily="18" charset="0"/>
                <a:cs typeface="Times New Roman" pitchFamily="18" charset="0"/>
              </a:rPr>
              <a:t>It must be an extensive and physically uniform area.</a:t>
            </a:r>
          </a:p>
          <a:p>
            <a:pPr marL="914400" lvl="1" indent="-457200" algn="just">
              <a:buFont typeface="+mj-lt"/>
              <a:buAutoNum type="arabicPeriod"/>
            </a:pPr>
            <a:r>
              <a:rPr lang="en-US" sz="2400" dirty="0">
                <a:latin typeface="Times New Roman" pitchFamily="18" charset="0"/>
                <a:cs typeface="Times New Roman" pitchFamily="18" charset="0"/>
              </a:rPr>
              <a:t>The area is characterized by a general stability of atmospheric circulation so that air will stay over the region long enough to come to some measure of equilibrium with the surface. </a:t>
            </a:r>
          </a:p>
          <a:p>
            <a:pPr>
              <a:spcBef>
                <a:spcPct val="0"/>
              </a:spcBef>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7208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lgn="just"/>
            <a:r>
              <a:rPr lang="en-US" sz="2400" u="sng" dirty="0">
                <a:latin typeface="Times New Roman" pitchFamily="18" charset="0"/>
                <a:cs typeface="Times New Roman" pitchFamily="18" charset="0"/>
              </a:rPr>
              <a:t>Ideal source regions are usually those areas dominated by </a:t>
            </a:r>
            <a:r>
              <a:rPr lang="en-US" sz="2400" b="1" u="sng" dirty="0">
                <a:latin typeface="Times New Roman" pitchFamily="18" charset="0"/>
                <a:cs typeface="Times New Roman" pitchFamily="18" charset="0"/>
              </a:rPr>
              <a:t>high pressure</a:t>
            </a:r>
            <a:r>
              <a:rPr lang="en-US" sz="2400" u="sng" dirty="0">
                <a:latin typeface="Times New Roman" pitchFamily="18" charset="0"/>
                <a:cs typeface="Times New Roman" pitchFamily="18" charset="0"/>
              </a:rPr>
              <a:t>, they include the ice and snow-covered arctic plains in winter and subtropical oceans and desert regions in summer.</a:t>
            </a:r>
          </a:p>
          <a:p>
            <a:pPr algn="just"/>
            <a:endParaRPr lang="en-US" sz="2400" u="sng" dirty="0">
              <a:latin typeface="Times New Roman" pitchFamily="18" charset="0"/>
              <a:cs typeface="Times New Roman" pitchFamily="18" charset="0"/>
            </a:endParaRPr>
          </a:p>
          <a:p>
            <a:pPr algn="just"/>
            <a:r>
              <a:rPr lang="en-US" sz="2400" u="sng" dirty="0">
                <a:latin typeface="Times New Roman" pitchFamily="18" charset="0"/>
                <a:cs typeface="Times New Roman" pitchFamily="18" charset="0"/>
              </a:rPr>
              <a:t> The </a:t>
            </a:r>
            <a:r>
              <a:rPr lang="en-US" sz="2400" b="1" u="sng" dirty="0">
                <a:latin typeface="Times New Roman" pitchFamily="18" charset="0"/>
                <a:cs typeface="Times New Roman" pitchFamily="18" charset="0"/>
              </a:rPr>
              <a:t>middle latitudes</a:t>
            </a:r>
            <a:r>
              <a:rPr lang="en-US" sz="2400" u="sng" dirty="0">
                <a:latin typeface="Times New Roman" pitchFamily="18" charset="0"/>
                <a:cs typeface="Times New Roman" pitchFamily="18" charset="0"/>
              </a:rPr>
              <a:t>, where surface temperatures and moisture characteristics vary considerably, are not good source </a:t>
            </a:r>
            <a:r>
              <a:rPr lang="en-US" sz="2400" u="sng" dirty="0" err="1">
                <a:latin typeface="Times New Roman" pitchFamily="18" charset="0"/>
                <a:cs typeface="Times New Roman" pitchFamily="18" charset="0"/>
              </a:rPr>
              <a:t>regions,because</a:t>
            </a:r>
            <a:r>
              <a:rPr lang="en-US" sz="2400" u="sng" dirty="0">
                <a:latin typeface="Times New Roman" pitchFamily="18" charset="0"/>
                <a:cs typeface="Times New Roman" pitchFamily="18" charset="0"/>
              </a:rPr>
              <a:t> this region is a transition zone where air masses with different physical properties move in, clash, and produce an exciting array of weather activity.</a:t>
            </a:r>
          </a:p>
          <a:p>
            <a:pPr algn="just"/>
            <a:endParaRPr lang="en-US" sz="2400" u="sng"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Throughout the mid-latitudes, the type of air mass covering a region will have a large influence on the character of the weather.</a:t>
            </a:r>
          </a:p>
          <a:p>
            <a:pPr marL="342900" indent="-342900" algn="just">
              <a:buFont typeface="Arial" pitchFamily="34" charset="0"/>
              <a:buChar char="•"/>
            </a:pPr>
            <a:r>
              <a:rPr lang="en-US" sz="2400" dirty="0">
                <a:latin typeface="Times New Roman" pitchFamily="18" charset="0"/>
                <a:cs typeface="Times New Roman" pitchFamily="18" charset="0"/>
              </a:rPr>
              <a:t> In some areas, changes in air mass type are pretty rare, so the weather can remain very similar for weeks on end. In other areas, changes in air mass occur on an almost daily basis as wind directions change and different weather systems pass through. </a:t>
            </a:r>
          </a:p>
          <a:p>
            <a:pPr algn="just"/>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7984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1200329"/>
          </a:xfrm>
          <a:prstGeom prst="rect">
            <a:avLst/>
          </a:prstGeom>
        </p:spPr>
        <p:txBody>
          <a:bodyPr wrap="square">
            <a:spAutoFit/>
          </a:bodyPr>
          <a:lstStyle/>
          <a:p>
            <a:pPr algn="just"/>
            <a:r>
              <a:rPr lang="en-US" sz="2400" dirty="0">
                <a:latin typeface="Times New Roman" pitchFamily="18" charset="0"/>
                <a:cs typeface="Times New Roman" pitchFamily="18" charset="0"/>
              </a:rPr>
              <a:t>The classification of an air mass depends on the latitude of the source region, and the nature of the surface in the area of origin ocean or continent as shown in the figure below</a:t>
            </a:r>
          </a:p>
        </p:txBody>
      </p:sp>
      <p:sp>
        <p:nvSpPr>
          <p:cNvPr id="5" name="Rectangle 2"/>
          <p:cNvSpPr txBox="1">
            <a:spLocks noChangeArrowheads="1"/>
          </p:cNvSpPr>
          <p:nvPr/>
        </p:nvSpPr>
        <p:spPr>
          <a:xfrm>
            <a:off x="457200" y="460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Classification of Air Masses</a:t>
            </a:r>
          </a:p>
        </p:txBody>
      </p:sp>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t="5462"/>
          <a:stretch/>
        </p:blipFill>
        <p:spPr>
          <a:xfrm>
            <a:off x="0" y="1981200"/>
            <a:ext cx="9144000" cy="4862584"/>
          </a:xfrm>
          <a:prstGeom prst="rect">
            <a:avLst/>
          </a:prstGeom>
        </p:spPr>
      </p:pic>
    </p:spTree>
    <p:extLst>
      <p:ext uri="{BB962C8B-B14F-4D97-AF65-F5344CB8AC3E}">
        <p14:creationId xmlns="" xmlns:p14="http://schemas.microsoft.com/office/powerpoint/2010/main" val="144725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0" y="76201"/>
            <a:ext cx="9144000" cy="2971800"/>
          </a:xfrm>
        </p:spPr>
        <p:txBody>
          <a:bodyPr>
            <a:noAutofit/>
          </a:bodyPr>
          <a:lstStyle/>
          <a:p>
            <a:pPr marL="457200" lvl="1" indent="0" algn="just">
              <a:lnSpc>
                <a:spcPct val="90000"/>
              </a:lnSpc>
              <a:buNone/>
            </a:pPr>
            <a:r>
              <a:rPr lang="en-US" sz="2400" dirty="0">
                <a:latin typeface="Times New Roman" pitchFamily="18" charset="0"/>
                <a:cs typeface="Times New Roman" pitchFamily="18" charset="0"/>
              </a:rPr>
              <a:t>The characteristics of an air mass are represented by a two-letter classification scheme that describes the general temperature and moisture characteristics of its place of origin.</a:t>
            </a:r>
          </a:p>
          <a:p>
            <a:pPr marL="457200" lvl="1" indent="0" algn="just">
              <a:lnSpc>
                <a:spcPct val="90000"/>
              </a:lnSpc>
              <a:buNone/>
            </a:pPr>
            <a:endParaRPr lang="en-US" sz="2400" dirty="0">
              <a:latin typeface="Times New Roman" pitchFamily="18" charset="0"/>
              <a:cs typeface="Times New Roman" pitchFamily="18" charset="0"/>
            </a:endParaRPr>
          </a:p>
          <a:p>
            <a:pPr lvl="1">
              <a:lnSpc>
                <a:spcPct val="90000"/>
              </a:lnSpc>
            </a:pPr>
            <a:r>
              <a:rPr lang="en-US" sz="2400" b="1" dirty="0">
                <a:solidFill>
                  <a:srgbClr val="00B050"/>
                </a:solidFill>
                <a:latin typeface="Times New Roman" pitchFamily="18" charset="0"/>
                <a:cs typeface="Times New Roman" pitchFamily="18" charset="0"/>
              </a:rPr>
              <a:t>Polar</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(P) </a:t>
            </a:r>
            <a:r>
              <a:rPr lang="en-US" sz="2400" dirty="0">
                <a:latin typeface="Times New Roman" pitchFamily="18" charset="0"/>
                <a:cs typeface="Times New Roman" pitchFamily="18" charset="0"/>
              </a:rPr>
              <a:t>are air masses that originate in polar latitudes</a:t>
            </a:r>
          </a:p>
          <a:p>
            <a:pPr lvl="1">
              <a:lnSpc>
                <a:spcPct val="90000"/>
              </a:lnSpc>
            </a:pPr>
            <a:r>
              <a:rPr lang="en-US" sz="2400" b="1" dirty="0">
                <a:solidFill>
                  <a:srgbClr val="00B050"/>
                </a:solidFill>
                <a:latin typeface="Times New Roman" pitchFamily="18" charset="0"/>
                <a:cs typeface="Times New Roman" pitchFamily="18" charset="0"/>
              </a:rPr>
              <a:t>Tropical</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(T) </a:t>
            </a:r>
            <a:r>
              <a:rPr lang="en-US" sz="2400" dirty="0">
                <a:latin typeface="Times New Roman" pitchFamily="18" charset="0"/>
                <a:cs typeface="Times New Roman" pitchFamily="18" charset="0"/>
              </a:rPr>
              <a:t>are air masses that form in warm tropical regions</a:t>
            </a:r>
          </a:p>
          <a:p>
            <a:pPr lvl="1">
              <a:lnSpc>
                <a:spcPct val="90000"/>
              </a:lnSpc>
            </a:pPr>
            <a:r>
              <a:rPr lang="en-US" sz="2400" b="1" dirty="0">
                <a:solidFill>
                  <a:srgbClr val="00B050"/>
                </a:solidFill>
                <a:latin typeface="Times New Roman" pitchFamily="18" charset="0"/>
                <a:cs typeface="Times New Roman" pitchFamily="18" charset="0"/>
              </a:rPr>
              <a:t>Maritime</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(m)</a:t>
            </a:r>
            <a:r>
              <a:rPr lang="en-US" sz="2400" dirty="0">
                <a:latin typeface="Times New Roman" pitchFamily="18" charset="0"/>
                <a:cs typeface="Times New Roman" pitchFamily="18" charset="0"/>
              </a:rPr>
              <a:t> are air masses that originate over water  (moist in the lower layers)</a:t>
            </a:r>
          </a:p>
          <a:p>
            <a:pPr lvl="1">
              <a:lnSpc>
                <a:spcPct val="90000"/>
              </a:lnSpc>
            </a:pPr>
            <a:r>
              <a:rPr lang="en-US" sz="2400" b="1" dirty="0">
                <a:solidFill>
                  <a:srgbClr val="00B050"/>
                </a:solidFill>
                <a:latin typeface="Times New Roman" pitchFamily="18" charset="0"/>
                <a:cs typeface="Times New Roman" pitchFamily="18" charset="0"/>
              </a:rPr>
              <a:t>Continental (c)</a:t>
            </a:r>
            <a:r>
              <a:rPr lang="en-US" sz="2400" dirty="0">
                <a:latin typeface="Times New Roman" pitchFamily="18" charset="0"/>
                <a:cs typeface="Times New Roman" pitchFamily="18" charset="0"/>
              </a:rPr>
              <a:t> are air masses with a source region over land (dry)</a:t>
            </a:r>
          </a:p>
        </p:txBody>
      </p:sp>
      <p:pic>
        <p:nvPicPr>
          <p:cNvPr id="6" name="Picture 2" descr="نتيجة بحث الصور عن ‪air masses classification for middle eas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67000" y="3524318"/>
            <a:ext cx="3987800" cy="33336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455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1741</Words>
  <Application>Microsoft Office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cP</vt:lpstr>
      <vt:lpstr>Lake Effect Snows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14</cp:revision>
  <dcterms:created xsi:type="dcterms:W3CDTF">2017-04-17T17:17:16Z</dcterms:created>
  <dcterms:modified xsi:type="dcterms:W3CDTF">2025-10-08T15:59:00Z</dcterms:modified>
</cp:coreProperties>
</file>