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53FD0-D198-47FD-B988-7B6BC8D09F6B}"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208288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53FD0-D198-47FD-B988-7B6BC8D09F6B}"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293035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53FD0-D198-47FD-B988-7B6BC8D09F6B}"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369702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53FD0-D198-47FD-B988-7B6BC8D09F6B}"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0795-4A40-4541-B5E6-1120699BAEB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0809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53FD0-D198-47FD-B988-7B6BC8D09F6B}"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2711338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253FD0-D198-47FD-B988-7B6BC8D09F6B}" type="datetimeFigureOut">
              <a:rPr lang="en-US" smtClean="0"/>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303330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253FD0-D198-47FD-B988-7B6BC8D09F6B}" type="datetimeFigureOut">
              <a:rPr lang="en-US" smtClean="0"/>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2089433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53FD0-D198-47FD-B988-7B6BC8D09F6B}"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1442248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53FD0-D198-47FD-B988-7B6BC8D09F6B}"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180340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53FD0-D198-47FD-B988-7B6BC8D09F6B}"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101112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53FD0-D198-47FD-B988-7B6BC8D09F6B}"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429154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53FD0-D198-47FD-B988-7B6BC8D09F6B}"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2218851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53FD0-D198-47FD-B988-7B6BC8D09F6B}" type="datetimeFigureOut">
              <a:rPr lang="en-US" smtClean="0"/>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2003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53FD0-D198-47FD-B988-7B6BC8D09F6B}" type="datetimeFigureOut">
              <a:rPr lang="en-US" smtClean="0"/>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299146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F253FD0-D198-47FD-B988-7B6BC8D09F6B}" type="datetimeFigureOut">
              <a:rPr lang="en-US" smtClean="0"/>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14831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53FD0-D198-47FD-B988-7B6BC8D09F6B}"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3354236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53FD0-D198-47FD-B988-7B6BC8D09F6B}"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155445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F253FD0-D198-47FD-B988-7B6BC8D09F6B}" type="datetimeFigureOut">
              <a:rPr lang="en-US" smtClean="0"/>
              <a:t>3/17/2025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CDD0795-4A40-4541-B5E6-1120699BAEB7}" type="slidenum">
              <a:rPr lang="en-US" smtClean="0"/>
              <a:t>‹#›</a:t>
            </a:fld>
            <a:endParaRPr lang="en-US"/>
          </a:p>
        </p:txBody>
      </p:sp>
    </p:spTree>
    <p:extLst>
      <p:ext uri="{BB962C8B-B14F-4D97-AF65-F5344CB8AC3E}">
        <p14:creationId xmlns:p14="http://schemas.microsoft.com/office/powerpoint/2010/main" val="3448699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4F75-1158-1010-7FC9-695760779352}"/>
              </a:ext>
            </a:extLst>
          </p:cNvPr>
          <p:cNvSpPr>
            <a:spLocks noGrp="1"/>
          </p:cNvSpPr>
          <p:nvPr>
            <p:ph type="ctrTitle"/>
          </p:nvPr>
        </p:nvSpPr>
        <p:spPr/>
        <p:txBody>
          <a:bodyPr/>
          <a:lstStyle/>
          <a:p>
            <a:r>
              <a:rPr lang="en-US" dirty="0"/>
              <a:t>Microbial genetics </a:t>
            </a:r>
          </a:p>
        </p:txBody>
      </p:sp>
      <p:sp>
        <p:nvSpPr>
          <p:cNvPr id="3" name="Subtitle 2">
            <a:extLst>
              <a:ext uri="{FF2B5EF4-FFF2-40B4-BE49-F238E27FC236}">
                <a16:creationId xmlns:a16="http://schemas.microsoft.com/office/drawing/2014/main" id="{259E3936-87EA-3A69-4EA1-684016BBC8B1}"/>
              </a:ext>
            </a:extLst>
          </p:cNvPr>
          <p:cNvSpPr>
            <a:spLocks noGrp="1"/>
          </p:cNvSpPr>
          <p:nvPr>
            <p:ph type="subTitle" idx="1"/>
          </p:nvPr>
        </p:nvSpPr>
        <p:spPr/>
        <p:txBody>
          <a:bodyPr/>
          <a:lstStyle/>
          <a:p>
            <a:r>
              <a:rPr lang="en-US" dirty="0"/>
              <a:t>Three grade </a:t>
            </a:r>
            <a:r>
              <a:rPr lang="en-US" dirty="0" err="1"/>
              <a:t>lec</a:t>
            </a:r>
            <a:r>
              <a:rPr lang="en-US" dirty="0"/>
              <a:t>. </a:t>
            </a:r>
            <a:r>
              <a:rPr lang="en-US" dirty="0" smtClean="0"/>
              <a:t>8 &amp;9</a:t>
            </a:r>
            <a:endParaRPr lang="en-US" dirty="0"/>
          </a:p>
        </p:txBody>
      </p:sp>
    </p:spTree>
    <p:extLst>
      <p:ext uri="{BB962C8B-B14F-4D97-AF65-F5344CB8AC3E}">
        <p14:creationId xmlns:p14="http://schemas.microsoft.com/office/powerpoint/2010/main" val="67272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icrobial models in 2022 | High school life hacks, Life hacks for school,  Biology notes">
            <a:extLst>
              <a:ext uri="{FF2B5EF4-FFF2-40B4-BE49-F238E27FC236}">
                <a16:creationId xmlns:a16="http://schemas.microsoft.com/office/drawing/2014/main" id="{9474042F-F915-78F6-15C4-333CF88A9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703" y="0"/>
            <a:ext cx="112391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0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218" y="747604"/>
            <a:ext cx="10249469" cy="5401479"/>
          </a:xfrm>
          <a:prstGeom prst="rect">
            <a:avLst/>
          </a:prstGeom>
        </p:spPr>
        <p:txBody>
          <a:bodyPr wrap="square">
            <a:spAutoFit/>
          </a:bodyPr>
          <a:lstStyle/>
          <a:p>
            <a:pPr algn="just">
              <a:lnSpc>
                <a:spcPct val="115000"/>
              </a:lnSpc>
            </a:pP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Recombination</a:t>
            </a:r>
            <a:endParaRPr lang="en-US" sz="2000"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pP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General (homologous) recombination</a:t>
            </a:r>
            <a:endParaRPr lang="en-US" sz="2000"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Arial" panose="020B0604020202020204" pitchFamily="34" charset="0"/>
              </a:rPr>
              <a:t>A common feature of all the forms of gene transfer between bacteria, </a:t>
            </a:r>
            <a:r>
              <a:rPr lang="en-US" sz="2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except</a:t>
            </a:r>
            <a:r>
              <a:rPr lang="en-US" sz="2000" dirty="0">
                <a:latin typeface="Times New Roman" panose="02020603050405020304" pitchFamily="18" charset="0"/>
                <a:ea typeface="Times New Roman" panose="02020603050405020304" pitchFamily="18" charset="0"/>
                <a:cs typeface="Arial" panose="020B0604020202020204" pitchFamily="34" charset="0"/>
              </a:rPr>
              <a:t> for the transfer of </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plasmids</a:t>
            </a:r>
            <a:r>
              <a:rPr lang="en-US" sz="2000" dirty="0">
                <a:latin typeface="Times New Roman" panose="02020603050405020304" pitchFamily="18" charset="0"/>
                <a:ea typeface="Times New Roman" panose="02020603050405020304" pitchFamily="18" charset="0"/>
                <a:cs typeface="Arial" panose="020B0604020202020204" pitchFamily="34" charset="0"/>
              </a:rPr>
              <a:t> (which can replicate independently), is the requirement for the transferred piece of DNA to be inserted into the recipient chromosome by breaking both DNA molecules, crossing them over and rejoining them</a:t>
            </a:r>
            <a:r>
              <a:rPr lang="en-US" sz="2000" dirty="0" smtClean="0">
                <a:latin typeface="Times New Roman" panose="02020603050405020304" pitchFamily="18" charset="0"/>
                <a:ea typeface="Times New Roman" panose="02020603050405020304" pitchFamily="18" charset="0"/>
                <a:cs typeface="Arial" panose="020B0604020202020204" pitchFamily="34" charset="0"/>
              </a:rPr>
              <a:t>.</a:t>
            </a:r>
            <a:r>
              <a:rPr lang="en-US" sz="2000" dirty="0">
                <a:latin typeface="Times New Roman" panose="02020603050405020304" pitchFamily="18" charset="0"/>
                <a:ea typeface="Times New Roman" panose="02020603050405020304" pitchFamily="18" charset="0"/>
                <a:cs typeface="Arial" panose="020B0604020202020204" pitchFamily="34" charset="0"/>
              </a:rPr>
              <a:t> This process, known as </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recombination</a:t>
            </a:r>
            <a:r>
              <a:rPr lang="en-US" sz="2000" dirty="0">
                <a:latin typeface="Times New Roman" panose="02020603050405020304" pitchFamily="18" charset="0"/>
                <a:ea typeface="Times New Roman" panose="02020603050405020304" pitchFamily="18" charset="0"/>
                <a:cs typeface="Arial" panose="020B0604020202020204" pitchFamily="34" charset="0"/>
              </a:rPr>
              <a:t>. </a:t>
            </a:r>
            <a:endParaRPr lang="en-US" sz="2000" dirty="0" smtClean="0">
              <a:latin typeface="Times New Roman" panose="02020603050405020304" pitchFamily="18"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cs typeface="Arial" panose="020B0604020202020204" pitchFamily="34" charset="0"/>
              </a:rPr>
              <a:t>There </a:t>
            </a:r>
            <a:r>
              <a:rPr lang="en-US" sz="2000" dirty="0">
                <a:latin typeface="Times New Roman" panose="02020603050405020304" pitchFamily="18" charset="0"/>
                <a:ea typeface="Times New Roman" panose="02020603050405020304" pitchFamily="18" charset="0"/>
                <a:cs typeface="Arial" panose="020B0604020202020204" pitchFamily="34" charset="0"/>
              </a:rPr>
              <a:t>are several different forms of recombination, but the mechanisms that require the presence of </a:t>
            </a:r>
            <a:r>
              <a:rPr lang="en-US" sz="2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homologous regions of DNA </a:t>
            </a:r>
            <a:r>
              <a:rPr lang="en-US" sz="2000" dirty="0">
                <a:latin typeface="Times New Roman" panose="02020603050405020304" pitchFamily="18" charset="0"/>
                <a:ea typeface="Times New Roman" panose="02020603050405020304" pitchFamily="18" charset="0"/>
                <a:cs typeface="Arial" panose="020B0604020202020204" pitchFamily="34" charset="0"/>
              </a:rPr>
              <a:t>which must be highly </a:t>
            </a:r>
            <a:r>
              <a:rPr lang="en-US" sz="2000" dirty="0" smtClean="0">
                <a:latin typeface="Times New Roman" panose="02020603050405020304" pitchFamily="18" charset="0"/>
                <a:ea typeface="Times New Roman" panose="02020603050405020304" pitchFamily="18" charset="0"/>
                <a:cs typeface="Arial" panose="020B0604020202020204" pitchFamily="34" charset="0"/>
              </a:rPr>
              <a:t>similar. </a:t>
            </a:r>
            <a:r>
              <a:rPr lang="en-US" sz="2000" dirty="0">
                <a:latin typeface="Times New Roman" panose="02020603050405020304" pitchFamily="18" charset="0"/>
                <a:ea typeface="Times New Roman" panose="02020603050405020304" pitchFamily="18" charset="0"/>
                <a:cs typeface="Arial" panose="020B0604020202020204" pitchFamily="34" charset="0"/>
              </a:rPr>
              <a:t>It is therefore known as </a:t>
            </a:r>
            <a:r>
              <a:rPr lang="en-US" sz="2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homologous recombination</a:t>
            </a:r>
            <a:r>
              <a:rPr lang="en-US" sz="2000" dirty="0">
                <a:latin typeface="Times New Roman" panose="02020603050405020304" pitchFamily="18" charset="0"/>
                <a:ea typeface="Times New Roman" panose="02020603050405020304" pitchFamily="18" charset="0"/>
                <a:cs typeface="Arial" panose="020B0604020202020204" pitchFamily="34" charset="0"/>
              </a:rPr>
              <a:t>. </a:t>
            </a:r>
            <a:endParaRPr lang="en-US" sz="2000" dirty="0" smtClean="0">
              <a:latin typeface="Times New Roman" panose="02020603050405020304" pitchFamily="18"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r>
              <a:rPr lang="en-US" sz="2000"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Site-specific </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and non-homologous (illegitimate) recombination</a:t>
            </a:r>
            <a:endParaRPr lang="en-US" sz="2000"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defRPr/>
            </a:pPr>
            <a:r>
              <a:rPr lang="en-US" sz="20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Does not require homology between recombining partners. The proteins mediating this process (</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site-specific recombinases</a:t>
            </a:r>
            <a:r>
              <a:rPr lang="en-US" sz="20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recognize short, specific DNA sequences in the donor and recipient molecules, and interaction between the proteins facilitates recombination. </a:t>
            </a:r>
            <a:endParaRPr lang="en-US" sz="2000" dirty="0" smtClean="0">
              <a:solidFill>
                <a:prstClr val="black"/>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buFont typeface="Arial" panose="020B0604020202020204" pitchFamily="34" charset="0"/>
              <a:buChar char="•"/>
              <a:defRPr/>
            </a:pPr>
            <a:r>
              <a:rPr lang="en-US" sz="2000" dirty="0" smtClean="0">
                <a:solidFill>
                  <a:prstClr val="black"/>
                </a:solidFill>
                <a:latin typeface="Times New Roman" panose="02020603050405020304" pitchFamily="18" charset="0"/>
                <a:ea typeface="Times New Roman" panose="02020603050405020304" pitchFamily="18" charset="0"/>
                <a:cs typeface="Arial" panose="020B0604020202020204" pitchFamily="34" charset="0"/>
              </a:rPr>
              <a:t>Homology </a:t>
            </a:r>
            <a:r>
              <a:rPr lang="en-US" sz="20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often exists between the donor and recipient sites because the same recombinase protein binds to both recognition sites.</a:t>
            </a:r>
            <a:endParaRPr lang="en-US" sz="2000"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4302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combination and Repair - ppt video online download">
            <a:extLst>
              <a:ext uri="{FF2B5EF4-FFF2-40B4-BE49-F238E27FC236}">
                <a16:creationId xmlns:a16="http://schemas.microsoft.com/office/drawing/2014/main" id="{5DFDFC25-01E5-C499-D575-9F754356A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86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06D2A7-08CF-7CDE-5C65-E8940C93ED97}"/>
              </a:ext>
            </a:extLst>
          </p:cNvPr>
          <p:cNvSpPr txBox="1"/>
          <p:nvPr/>
        </p:nvSpPr>
        <p:spPr>
          <a:xfrm>
            <a:off x="115410" y="71022"/>
            <a:ext cx="11703551" cy="3046988"/>
          </a:xfrm>
          <a:prstGeom prst="rect">
            <a:avLst/>
          </a:prstGeom>
          <a:noFill/>
        </p:spPr>
        <p:txBody>
          <a:bodyPr wrap="square">
            <a:spAutoFit/>
          </a:bodyPr>
          <a:lstStyle/>
          <a:p>
            <a:r>
              <a:rPr lang="en-US" sz="2400" b="1" dirty="0">
                <a:solidFill>
                  <a:srgbClr val="FF0000"/>
                </a:solidFill>
              </a:rPr>
              <a:t>Transformation</a:t>
            </a:r>
          </a:p>
          <a:p>
            <a:endParaRPr lang="en-US" sz="2400" dirty="0"/>
          </a:p>
          <a:p>
            <a:pPr marL="342900" indent="-342900" algn="just">
              <a:buFont typeface="Arial" panose="020B0604020202020204" pitchFamily="34" charset="0"/>
              <a:buChar char="•"/>
            </a:pPr>
            <a:r>
              <a:rPr lang="en-US" sz="2400" dirty="0"/>
              <a:t>Transformation describes </a:t>
            </a:r>
            <a:r>
              <a:rPr lang="en-US" sz="2400" dirty="0">
                <a:solidFill>
                  <a:srgbClr val="FF0000"/>
                </a:solidFill>
              </a:rPr>
              <a:t>the uptake of naked DNA from the surrounding medium</a:t>
            </a:r>
            <a:r>
              <a:rPr lang="en-US" sz="2400" dirty="0"/>
              <a:t>, and the change in genotype thus conferred upon the recipient cell the </a:t>
            </a:r>
            <a:r>
              <a:rPr lang="en-US" sz="2400" b="1" dirty="0" err="1">
                <a:solidFill>
                  <a:srgbClr val="FF0000"/>
                </a:solidFill>
              </a:rPr>
              <a:t>transformant</a:t>
            </a:r>
            <a:r>
              <a:rPr lang="en-US" sz="2400" dirty="0" smtClean="0"/>
              <a:t>.</a:t>
            </a:r>
          </a:p>
          <a:p>
            <a:pPr marL="342900" indent="-342900" algn="just">
              <a:buFont typeface="Arial" panose="020B0604020202020204" pitchFamily="34" charset="0"/>
              <a:buChar char="•"/>
            </a:pPr>
            <a:r>
              <a:rPr lang="en-US" sz="2400" dirty="0" smtClean="0"/>
              <a:t> </a:t>
            </a:r>
            <a:r>
              <a:rPr lang="en-US" sz="2400" dirty="0"/>
              <a:t>Transformation occurs naturally in many bacteria (e.g. Bacillus, Streptomyces and </a:t>
            </a:r>
            <a:r>
              <a:rPr lang="en-US" sz="2400" dirty="0" err="1"/>
              <a:t>Haemophillus</a:t>
            </a:r>
            <a:r>
              <a:rPr lang="en-US" sz="2400" dirty="0"/>
              <a:t> spp.) although </a:t>
            </a:r>
            <a:r>
              <a:rPr lang="en-US" sz="2400" dirty="0">
                <a:solidFill>
                  <a:srgbClr val="FF0000"/>
                </a:solidFill>
              </a:rPr>
              <a:t>competence</a:t>
            </a:r>
            <a:r>
              <a:rPr lang="en-US" sz="2400" dirty="0"/>
              <a:t> (ability to take up exogenous DNA) is usually </a:t>
            </a:r>
            <a:r>
              <a:rPr lang="en-US" sz="2400" dirty="0" smtClean="0">
                <a:solidFill>
                  <a:srgbClr val="FF0000"/>
                </a:solidFill>
              </a:rPr>
              <a:t>transient</a:t>
            </a:r>
            <a:r>
              <a:rPr lang="en-US" sz="2400" dirty="0" smtClean="0"/>
              <a:t>.</a:t>
            </a:r>
          </a:p>
          <a:p>
            <a:pPr marL="342900" indent="-342900" algn="just">
              <a:buFont typeface="Arial" panose="020B0604020202020204" pitchFamily="34" charset="0"/>
              <a:buChar char="•"/>
            </a:pPr>
            <a:r>
              <a:rPr lang="en-US" sz="2400" dirty="0" smtClean="0"/>
              <a:t> </a:t>
            </a:r>
            <a:endParaRPr lang="en-US" sz="2400" dirty="0"/>
          </a:p>
        </p:txBody>
      </p:sp>
      <p:pic>
        <p:nvPicPr>
          <p:cNvPr id="1026" name="Picture 2" descr="7.11B: Bacterial Transformation - Biology LibreTexts">
            <a:extLst>
              <a:ext uri="{FF2B5EF4-FFF2-40B4-BE49-F238E27FC236}">
                <a16:creationId xmlns:a16="http://schemas.microsoft.com/office/drawing/2014/main" id="{45D9DDF0-CD09-E165-0E8A-F63256A68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643" y="3118011"/>
            <a:ext cx="7377343" cy="344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31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7A1C4F-4DC2-E234-BBE5-E1F76976640B}"/>
              </a:ext>
            </a:extLst>
          </p:cNvPr>
          <p:cNvSpPr txBox="1"/>
          <p:nvPr/>
        </p:nvSpPr>
        <p:spPr>
          <a:xfrm>
            <a:off x="301842" y="1"/>
            <a:ext cx="11530768" cy="5632311"/>
          </a:xfrm>
          <a:prstGeom prst="rect">
            <a:avLst/>
          </a:prstGeom>
          <a:noFill/>
        </p:spPr>
        <p:txBody>
          <a:bodyPr wrap="square">
            <a:spAutoFit/>
          </a:bodyPr>
          <a:lstStyle/>
          <a:p>
            <a:pPr marL="342900" indent="-342900" algn="just">
              <a:buFont typeface="Arial" panose="020B0604020202020204" pitchFamily="34" charset="0"/>
              <a:buChar char="•"/>
            </a:pPr>
            <a:r>
              <a:rPr lang="en-US" sz="2400" dirty="0" smtClean="0"/>
              <a:t>the </a:t>
            </a:r>
            <a:r>
              <a:rPr lang="en-US" sz="2400" dirty="0"/>
              <a:t>discovery of transformation </a:t>
            </a:r>
            <a:r>
              <a:rPr lang="en-US" sz="2400" dirty="0"/>
              <a:t>was in 1928 that </a:t>
            </a:r>
            <a:r>
              <a:rPr lang="en-US" sz="2400" dirty="0">
                <a:solidFill>
                  <a:srgbClr val="FF0000"/>
                </a:solidFill>
              </a:rPr>
              <a:t>Fred Griffith</a:t>
            </a:r>
            <a:r>
              <a:rPr lang="en-US" sz="2400" dirty="0"/>
              <a:t>, working with pneumococcus (Streptococcus pneumoniae) discovered that a virulent strains could be restored to virulence by incubation with an </a:t>
            </a:r>
            <a:r>
              <a:rPr lang="en-US" sz="2400" dirty="0">
                <a:solidFill>
                  <a:srgbClr val="FF0000"/>
                </a:solidFill>
              </a:rPr>
              <a:t>extract from killed virulent cells</a:t>
            </a:r>
            <a:r>
              <a:rPr lang="en-US" sz="2400" dirty="0"/>
              <a:t>. </a:t>
            </a:r>
            <a:endParaRPr lang="en-US" sz="2400" dirty="0" smtClean="0"/>
          </a:p>
          <a:p>
            <a:pPr marL="342900" indent="-342900" algn="just">
              <a:buFont typeface="Arial" panose="020B0604020202020204" pitchFamily="34" charset="0"/>
              <a:buChar char="•"/>
            </a:pPr>
            <a:r>
              <a:rPr lang="en-US" sz="2400" dirty="0" smtClean="0"/>
              <a:t>Sixteen </a:t>
            </a:r>
            <a:r>
              <a:rPr lang="en-US" sz="2400" dirty="0"/>
              <a:t>years later, </a:t>
            </a:r>
            <a:r>
              <a:rPr lang="en-US" sz="2400" dirty="0">
                <a:solidFill>
                  <a:srgbClr val="FF0000"/>
                </a:solidFill>
              </a:rPr>
              <a:t>Avery, MacLeod and McCarty </a:t>
            </a:r>
            <a:r>
              <a:rPr lang="en-US" sz="2400" dirty="0"/>
              <a:t>demonstrated that the ‘transforming principle’ was DNA, which established the role of DNA as the hereditary material of the bacterial cell. </a:t>
            </a:r>
            <a:endParaRPr lang="en-US" sz="2400" dirty="0" smtClean="0"/>
          </a:p>
          <a:p>
            <a:pPr marL="342900" indent="-342900" algn="just">
              <a:buFont typeface="Arial" panose="020B0604020202020204" pitchFamily="34" charset="0"/>
              <a:buChar char="•"/>
            </a:pPr>
            <a:r>
              <a:rPr lang="en-US" sz="2400" dirty="0" smtClean="0"/>
              <a:t>Such </a:t>
            </a:r>
            <a:r>
              <a:rPr lang="en-US" sz="2400" dirty="0"/>
              <a:t>naturally-occurring transformation has been most studied in </a:t>
            </a:r>
            <a:r>
              <a:rPr lang="en-US" sz="2400" i="1" dirty="0"/>
              <a:t>Bacillus subtilis </a:t>
            </a:r>
            <a:r>
              <a:rPr lang="en-US" sz="2400" dirty="0"/>
              <a:t>and </a:t>
            </a:r>
            <a:r>
              <a:rPr lang="en-US" sz="2400" i="1" dirty="0" err="1"/>
              <a:t>Haemophilus</a:t>
            </a:r>
            <a:r>
              <a:rPr lang="en-US" sz="2400" i="1" dirty="0"/>
              <a:t> influenzae </a:t>
            </a:r>
            <a:r>
              <a:rPr lang="en-US" sz="2400" dirty="0"/>
              <a:t>(as well as </a:t>
            </a:r>
            <a:r>
              <a:rPr lang="en-US" sz="2400" i="1" dirty="0"/>
              <a:t>S. pneumoniae</a:t>
            </a:r>
            <a:r>
              <a:rPr lang="en-US" sz="2400" dirty="0"/>
              <a:t>) </a:t>
            </a:r>
            <a:endParaRPr lang="en-US" sz="2400" dirty="0" smtClean="0"/>
          </a:p>
          <a:p>
            <a:pPr marL="342900" indent="-342900" algn="just">
              <a:buFont typeface="Arial" panose="020B0604020202020204" pitchFamily="34" charset="0"/>
              <a:buChar char="•"/>
            </a:pPr>
            <a:r>
              <a:rPr lang="en-US" sz="2400" dirty="0"/>
              <a:t>Although the number of species in which natural transformation has been demonstrated is still quite </a:t>
            </a:r>
            <a:r>
              <a:rPr lang="en-US" sz="2400" dirty="0" smtClean="0"/>
              <a:t>limited</a:t>
            </a:r>
            <a:r>
              <a:rPr lang="en-US" sz="2400" dirty="0"/>
              <a:t>.</a:t>
            </a:r>
          </a:p>
          <a:p>
            <a:pPr marL="342900" indent="-342900" algn="just">
              <a:buFont typeface="Arial" panose="020B0604020202020204" pitchFamily="34" charset="0"/>
              <a:buChar char="•"/>
            </a:pPr>
            <a:r>
              <a:rPr lang="en-US" sz="2400" dirty="0"/>
              <a:t>Competence generally occurs at a specific stage of growth, </a:t>
            </a:r>
            <a:r>
              <a:rPr lang="en-US" sz="2400" dirty="0">
                <a:solidFill>
                  <a:srgbClr val="FF0000"/>
                </a:solidFill>
              </a:rPr>
              <a:t>most commonly in </a:t>
            </a:r>
            <a:r>
              <a:rPr lang="en-US" sz="2400" b="1" dirty="0">
                <a:solidFill>
                  <a:srgbClr val="FF0000"/>
                </a:solidFill>
              </a:rPr>
              <a:t>late log phase</a:t>
            </a:r>
            <a:r>
              <a:rPr lang="en-US" sz="2400" dirty="0"/>
              <a:t>. This may be a response to </a:t>
            </a:r>
            <a:r>
              <a:rPr lang="en-US" sz="2400" dirty="0">
                <a:solidFill>
                  <a:srgbClr val="FF0000"/>
                </a:solidFill>
              </a:rPr>
              <a:t>cell density rather</a:t>
            </a:r>
            <a:r>
              <a:rPr lang="en-US" sz="2400" dirty="0"/>
              <a:t> than (or as well as) </a:t>
            </a:r>
            <a:r>
              <a:rPr lang="en-US" sz="2400" dirty="0">
                <a:solidFill>
                  <a:srgbClr val="FF0000"/>
                </a:solidFill>
              </a:rPr>
              <a:t>growth phase</a:t>
            </a:r>
            <a:r>
              <a:rPr lang="en-US" sz="2400" dirty="0"/>
              <a:t>. </a:t>
            </a:r>
          </a:p>
          <a:p>
            <a:pPr marL="342900" indent="-342900" algn="just">
              <a:buFont typeface="Arial" panose="020B0604020202020204" pitchFamily="34" charset="0"/>
              <a:buChar char="•"/>
            </a:pPr>
            <a:r>
              <a:rPr lang="en-US" sz="2400" dirty="0"/>
              <a:t>The development of competence at this stage is associated not only </a:t>
            </a:r>
            <a:r>
              <a:rPr lang="en-US" sz="2400" b="1" dirty="0">
                <a:solidFill>
                  <a:schemeClr val="accent1"/>
                </a:solidFill>
              </a:rPr>
              <a:t>with nutrient depletion but also with the accumulation of </a:t>
            </a:r>
            <a:endParaRPr lang="en-US" sz="2400" b="1" dirty="0" smtClean="0">
              <a:solidFill>
                <a:schemeClr val="accent1"/>
              </a:solidFill>
            </a:endParaRPr>
          </a:p>
          <a:p>
            <a:pPr algn="just"/>
            <a:r>
              <a:rPr lang="en-US" sz="2400" b="1" dirty="0" smtClean="0">
                <a:solidFill>
                  <a:schemeClr val="accent1"/>
                </a:solidFill>
              </a:rPr>
              <a:t>specific </a:t>
            </a:r>
            <a:r>
              <a:rPr lang="en-US" sz="2400" b="1" dirty="0">
                <a:solidFill>
                  <a:schemeClr val="accent1"/>
                </a:solidFill>
              </a:rPr>
              <a:t>secreted products </a:t>
            </a:r>
            <a:r>
              <a:rPr lang="en-US" sz="2400" dirty="0"/>
              <a:t>(competence factors</a:t>
            </a:r>
            <a:r>
              <a:rPr lang="en-US" sz="2400" dirty="0" smtClean="0"/>
              <a:t>).</a:t>
            </a:r>
            <a:endParaRPr lang="en-US" sz="2400" dirty="0"/>
          </a:p>
        </p:txBody>
      </p:sp>
      <p:pic>
        <p:nvPicPr>
          <p:cNvPr id="4" name="Picture 3">
            <a:extLst>
              <a:ext uri="{FF2B5EF4-FFF2-40B4-BE49-F238E27FC236}">
                <a16:creationId xmlns:a16="http://schemas.microsoft.com/office/drawing/2014/main" id="{E6668664-329E-EA7F-6A3B-FE97A37E98F7}"/>
              </a:ext>
            </a:extLst>
          </p:cNvPr>
          <p:cNvPicPr>
            <a:picLocks noChangeAspect="1"/>
          </p:cNvPicPr>
          <p:nvPr/>
        </p:nvPicPr>
        <p:blipFill>
          <a:blip r:embed="rId2"/>
          <a:stretch>
            <a:fillRect/>
          </a:stretch>
        </p:blipFill>
        <p:spPr>
          <a:xfrm>
            <a:off x="6353566" y="4899547"/>
            <a:ext cx="5086350" cy="1958454"/>
          </a:xfrm>
          <a:prstGeom prst="rect">
            <a:avLst/>
          </a:prstGeom>
        </p:spPr>
      </p:pic>
    </p:spTree>
    <p:extLst>
      <p:ext uri="{BB962C8B-B14F-4D97-AF65-F5344CB8AC3E}">
        <p14:creationId xmlns:p14="http://schemas.microsoft.com/office/powerpoint/2010/main" val="107882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27017E-3C97-FC25-335D-73B73433BBA2}"/>
              </a:ext>
            </a:extLst>
          </p:cNvPr>
          <p:cNvSpPr txBox="1"/>
          <p:nvPr/>
        </p:nvSpPr>
        <p:spPr>
          <a:xfrm>
            <a:off x="195310" y="124287"/>
            <a:ext cx="7510508" cy="4524315"/>
          </a:xfrm>
          <a:prstGeom prst="rect">
            <a:avLst/>
          </a:prstGeom>
          <a:noFill/>
        </p:spPr>
        <p:txBody>
          <a:bodyPr wrap="square">
            <a:spAutoFit/>
          </a:bodyPr>
          <a:lstStyle/>
          <a:p>
            <a:pPr marL="342900" indent="-342900">
              <a:buFont typeface="Arial" panose="020B0604020202020204" pitchFamily="34" charset="0"/>
              <a:buChar char="•"/>
            </a:pPr>
            <a:r>
              <a:rPr lang="en-US" sz="2400" dirty="0"/>
              <a:t>Following the development of competence, double-stranded </a:t>
            </a:r>
            <a:r>
              <a:rPr lang="en-US" sz="2400" dirty="0">
                <a:solidFill>
                  <a:srgbClr val="FF0000"/>
                </a:solidFill>
              </a:rPr>
              <a:t>DNA </a:t>
            </a:r>
            <a:r>
              <a:rPr lang="en-US" sz="2400" dirty="0" smtClean="0">
                <a:solidFill>
                  <a:srgbClr val="FF0000"/>
                </a:solidFill>
              </a:rPr>
              <a:t>fragments bind </a:t>
            </a:r>
            <a:r>
              <a:rPr lang="en-US" sz="2400" dirty="0">
                <a:solidFill>
                  <a:srgbClr val="FF0000"/>
                </a:solidFill>
              </a:rPr>
              <a:t>to receptors </a:t>
            </a:r>
            <a:r>
              <a:rPr lang="en-US" sz="2400" dirty="0"/>
              <a:t>on the cell surface, </a:t>
            </a:r>
            <a:r>
              <a:rPr lang="en-US" sz="2400" dirty="0">
                <a:solidFill>
                  <a:srgbClr val="FF0000"/>
                </a:solidFill>
              </a:rPr>
              <a:t>but only one of the strands enters the cell</a:t>
            </a:r>
            <a:r>
              <a:rPr lang="en-US" sz="2400" dirty="0"/>
              <a:t>. </a:t>
            </a:r>
            <a:endParaRPr lang="en-US" sz="2400" dirty="0" smtClean="0"/>
          </a:p>
          <a:p>
            <a:pPr marL="342900" indent="-342900">
              <a:buFont typeface="Arial" panose="020B0604020202020204" pitchFamily="34" charset="0"/>
              <a:buChar char="•"/>
            </a:pPr>
            <a:r>
              <a:rPr lang="en-US" sz="2400" dirty="0" smtClean="0"/>
              <a:t>In </a:t>
            </a:r>
            <a:r>
              <a:rPr lang="en-US" sz="2400" dirty="0"/>
              <a:t>some species, the process is selective for DNA from the </a:t>
            </a:r>
            <a:r>
              <a:rPr lang="en-US" sz="2400" dirty="0">
                <a:solidFill>
                  <a:srgbClr val="FF0000"/>
                </a:solidFill>
              </a:rPr>
              <a:t>same species</a:t>
            </a:r>
            <a:r>
              <a:rPr lang="en-US" sz="2400" dirty="0"/>
              <a:t>, through a requirement for </a:t>
            </a:r>
            <a:r>
              <a:rPr lang="en-US" sz="2400" dirty="0">
                <a:solidFill>
                  <a:srgbClr val="FF0000"/>
                </a:solidFill>
              </a:rPr>
              <a:t>short species-specific sequences.</a:t>
            </a:r>
            <a:r>
              <a:rPr lang="en-US" sz="2400" dirty="0"/>
              <a:t> </a:t>
            </a:r>
            <a:endParaRPr lang="en-US" sz="2400" dirty="0" smtClean="0"/>
          </a:p>
          <a:p>
            <a:pPr marL="342900" indent="-342900">
              <a:buFont typeface="Arial" panose="020B0604020202020204" pitchFamily="34" charset="0"/>
              <a:buChar char="•"/>
            </a:pPr>
            <a:r>
              <a:rPr lang="en-US" sz="2400" dirty="0" smtClean="0"/>
              <a:t>For </a:t>
            </a:r>
            <a:r>
              <a:rPr lang="en-US" sz="2400" dirty="0"/>
              <a:t>example, the uptake of DNA by the </a:t>
            </a:r>
            <a:r>
              <a:rPr lang="en-US" sz="2400" dirty="0">
                <a:solidFill>
                  <a:srgbClr val="FF0000"/>
                </a:solidFill>
              </a:rPr>
              <a:t>meningococcus</a:t>
            </a:r>
            <a:r>
              <a:rPr lang="en-US" sz="2400" dirty="0"/>
              <a:t> (Neisseria meningitidis) is dependent on the presence of </a:t>
            </a:r>
            <a:r>
              <a:rPr lang="en-US" sz="2400" dirty="0">
                <a:solidFill>
                  <a:srgbClr val="FF0000"/>
                </a:solidFill>
              </a:rPr>
              <a:t>a specific 10-bp uptake sequence</a:t>
            </a:r>
            <a:r>
              <a:rPr lang="en-US" sz="2400" dirty="0"/>
              <a:t>. </a:t>
            </a:r>
            <a:endParaRPr lang="en-US" sz="2400" dirty="0" smtClean="0"/>
          </a:p>
          <a:p>
            <a:pPr marL="342900" indent="-342900">
              <a:buFont typeface="Arial" panose="020B0604020202020204" pitchFamily="34" charset="0"/>
              <a:buChar char="•"/>
            </a:pPr>
            <a:r>
              <a:rPr lang="en-US" sz="2400" dirty="0" smtClean="0"/>
              <a:t>The </a:t>
            </a:r>
            <a:r>
              <a:rPr lang="en-US" sz="2400" dirty="0"/>
              <a:t>genome of N. meningitidis contains nearly 2000 copies of this sequence, which will only occur infrequently and by chance, in other genomes. </a:t>
            </a:r>
          </a:p>
        </p:txBody>
      </p:sp>
      <p:pic>
        <p:nvPicPr>
          <p:cNvPr id="1026" name="Picture 2" descr="DNA uptake and the H. influenzae USS. (A) Mechanism of DNA uptake:... |  Download Scientific Diagram">
            <a:extLst>
              <a:ext uri="{FF2B5EF4-FFF2-40B4-BE49-F238E27FC236}">
                <a16:creationId xmlns:a16="http://schemas.microsoft.com/office/drawing/2014/main" id="{D5D54DDD-EA7A-6A85-D774-1E8D62CF8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8293" y="222608"/>
            <a:ext cx="3973498" cy="32063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B19E04D-2913-7DA2-55DE-7F918D21900B}"/>
              </a:ext>
            </a:extLst>
          </p:cNvPr>
          <p:cNvPicPr>
            <a:picLocks noChangeAspect="1"/>
          </p:cNvPicPr>
          <p:nvPr/>
        </p:nvPicPr>
        <p:blipFill>
          <a:blip r:embed="rId3"/>
          <a:stretch>
            <a:fillRect/>
          </a:stretch>
        </p:blipFill>
        <p:spPr>
          <a:xfrm>
            <a:off x="8570373" y="3748522"/>
            <a:ext cx="3068252" cy="3042895"/>
          </a:xfrm>
          <a:prstGeom prst="rect">
            <a:avLst/>
          </a:prstGeom>
        </p:spPr>
      </p:pic>
    </p:spTree>
    <p:extLst>
      <p:ext uri="{BB962C8B-B14F-4D97-AF65-F5344CB8AC3E}">
        <p14:creationId xmlns:p14="http://schemas.microsoft.com/office/powerpoint/2010/main" val="4062436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ABEB7-5569-5DD5-B886-550D9B0B6145}"/>
              </a:ext>
            </a:extLst>
          </p:cNvPr>
          <p:cNvPicPr>
            <a:picLocks noChangeAspect="1"/>
          </p:cNvPicPr>
          <p:nvPr/>
        </p:nvPicPr>
        <p:blipFill>
          <a:blip r:embed="rId2"/>
          <a:stretch>
            <a:fillRect/>
          </a:stretch>
        </p:blipFill>
        <p:spPr>
          <a:xfrm>
            <a:off x="682388" y="345301"/>
            <a:ext cx="10072048" cy="6259685"/>
          </a:xfrm>
          <a:prstGeom prst="rect">
            <a:avLst/>
          </a:prstGeom>
        </p:spPr>
      </p:pic>
    </p:spTree>
    <p:extLst>
      <p:ext uri="{BB962C8B-B14F-4D97-AF65-F5344CB8AC3E}">
        <p14:creationId xmlns:p14="http://schemas.microsoft.com/office/powerpoint/2010/main" val="218175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CC0193-2B05-9BF1-7E20-100BEA7B6EB6}"/>
              </a:ext>
            </a:extLst>
          </p:cNvPr>
          <p:cNvSpPr txBox="1"/>
          <p:nvPr/>
        </p:nvSpPr>
        <p:spPr>
          <a:xfrm>
            <a:off x="186431" y="220358"/>
            <a:ext cx="11896078" cy="4893647"/>
          </a:xfrm>
          <a:prstGeom prst="rect">
            <a:avLst/>
          </a:prstGeom>
          <a:noFill/>
        </p:spPr>
        <p:txBody>
          <a:bodyPr wrap="square">
            <a:spAutoFit/>
          </a:bodyPr>
          <a:lstStyle/>
          <a:p>
            <a:pPr marL="342900" indent="-342900">
              <a:buFont typeface="Arial" panose="020B0604020202020204" pitchFamily="34" charset="0"/>
              <a:buChar char="•"/>
            </a:pPr>
            <a:r>
              <a:rPr lang="en-US" sz="2400" dirty="0"/>
              <a:t>On the other hand, B. subtilis and S. pneumoniae </a:t>
            </a:r>
            <a:r>
              <a:rPr lang="en-US" sz="2400" dirty="0">
                <a:solidFill>
                  <a:srgbClr val="FF0000"/>
                </a:solidFill>
              </a:rPr>
              <a:t>can take up virtually </a:t>
            </a:r>
            <a:r>
              <a:rPr lang="en-US" sz="2400" dirty="0" smtClean="0">
                <a:solidFill>
                  <a:srgbClr val="FF0000"/>
                </a:solidFill>
              </a:rPr>
              <a:t>any linear </a:t>
            </a:r>
            <a:r>
              <a:rPr lang="en-US" sz="2400" dirty="0">
                <a:solidFill>
                  <a:srgbClr val="FF0000"/>
                </a:solidFill>
              </a:rPr>
              <a:t>DNA molecule</a:t>
            </a:r>
            <a:r>
              <a:rPr lang="en-US" sz="2400" dirty="0"/>
              <a:t>. </a:t>
            </a:r>
            <a:endParaRPr lang="en-US" sz="2400" dirty="0" smtClean="0"/>
          </a:p>
          <a:p>
            <a:pPr marL="342900" indent="-342900">
              <a:buFont typeface="Arial" panose="020B0604020202020204" pitchFamily="34" charset="0"/>
              <a:buChar char="•"/>
            </a:pPr>
            <a:r>
              <a:rPr lang="en-US" sz="2400" dirty="0" smtClean="0"/>
              <a:t>If </a:t>
            </a:r>
            <a:r>
              <a:rPr lang="en-US" sz="2400" dirty="0"/>
              <a:t>the cell is to become transformed in a stable manner, the new DNA has to be replicated and inherited. As here fragments of chromosomal DNA (rather than plasmids) are being considered, replication of the DNA will only happen if the incoming DNA is recombined with the host chromosome. This requires </a:t>
            </a:r>
            <a:r>
              <a:rPr lang="en-US" sz="2400" b="1" dirty="0">
                <a:solidFill>
                  <a:srgbClr val="FF0000"/>
                </a:solidFill>
              </a:rPr>
              <a:t>homology between the transforming DNA and the recipient chromosome. </a:t>
            </a:r>
            <a:endParaRPr lang="en-US" sz="2400" b="1" dirty="0" smtClean="0">
              <a:solidFill>
                <a:srgbClr val="FF0000"/>
              </a:solidFill>
            </a:endParaRPr>
          </a:p>
          <a:p>
            <a:pPr marL="342900" indent="-342900">
              <a:buFont typeface="Arial" panose="020B0604020202020204" pitchFamily="34" charset="0"/>
              <a:buChar char="•"/>
            </a:pPr>
            <a:r>
              <a:rPr lang="en-US" sz="2400" dirty="0" smtClean="0"/>
              <a:t>there </a:t>
            </a:r>
            <a:r>
              <a:rPr lang="en-US" sz="2400" dirty="0"/>
              <a:t>is enough similarity in some regions of the chromosome, those segments of DNA can still undergo recombination with the recipient chromosome. </a:t>
            </a:r>
            <a:r>
              <a:rPr lang="en-US" sz="2400" dirty="0">
                <a:solidFill>
                  <a:srgbClr val="FF0000"/>
                </a:solidFill>
              </a:rPr>
              <a:t>The closer the taxonomic relationship, the more likely it is that they will be sufficiently similar.</a:t>
            </a:r>
          </a:p>
          <a:p>
            <a:pPr marL="342900" indent="-342900">
              <a:buFont typeface="Arial" panose="020B0604020202020204" pitchFamily="34" charset="0"/>
              <a:buChar char="•"/>
            </a:pPr>
            <a:r>
              <a:rPr lang="en-US" sz="2400" dirty="0"/>
              <a:t>One example of this, </a:t>
            </a:r>
            <a:r>
              <a:rPr lang="en-US" sz="2400" dirty="0" smtClean="0"/>
              <a:t>is </a:t>
            </a:r>
            <a:r>
              <a:rPr lang="en-US" sz="2400" dirty="0"/>
              <a:t>the development of </a:t>
            </a:r>
            <a:r>
              <a:rPr lang="en-US" sz="2400" dirty="0">
                <a:solidFill>
                  <a:srgbClr val="FF0000"/>
                </a:solidFill>
              </a:rPr>
              <a:t>resistance to penicillin in </a:t>
            </a:r>
            <a:r>
              <a:rPr lang="en-US" sz="2400" i="1" dirty="0">
                <a:solidFill>
                  <a:srgbClr val="FF0000"/>
                </a:solidFill>
              </a:rPr>
              <a:t>S. pneumoniae</a:t>
            </a:r>
            <a:r>
              <a:rPr lang="en-US" sz="2400" dirty="0"/>
              <a:t>. This </a:t>
            </a:r>
            <a:r>
              <a:rPr lang="en-US" sz="2400" dirty="0" smtClean="0"/>
              <a:t>occurred </a:t>
            </a:r>
            <a:r>
              <a:rPr lang="en-US" sz="2400" dirty="0"/>
              <a:t>by the replacement of </a:t>
            </a:r>
            <a:r>
              <a:rPr lang="en-US" sz="2400" dirty="0" smtClean="0"/>
              <a:t>the </a:t>
            </a:r>
            <a:r>
              <a:rPr lang="en-US" sz="2400" dirty="0"/>
              <a:t>genes coding for the penicillin target enzymes with corresponding DNA from </a:t>
            </a:r>
            <a:r>
              <a:rPr lang="en-US" sz="2400" dirty="0">
                <a:solidFill>
                  <a:srgbClr val="FF0000"/>
                </a:solidFill>
              </a:rPr>
              <a:t>naturally-resistant oral streptococci</a:t>
            </a:r>
            <a:r>
              <a:rPr lang="en-US" sz="2400" dirty="0"/>
              <a:t>.</a:t>
            </a:r>
          </a:p>
        </p:txBody>
      </p:sp>
    </p:spTree>
    <p:extLst>
      <p:ext uri="{BB962C8B-B14F-4D97-AF65-F5344CB8AC3E}">
        <p14:creationId xmlns:p14="http://schemas.microsoft.com/office/powerpoint/2010/main" val="223643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03C21F-A97D-E8E7-7EC2-D25408BD2709}"/>
              </a:ext>
            </a:extLst>
          </p:cNvPr>
          <p:cNvSpPr txBox="1"/>
          <p:nvPr/>
        </p:nvSpPr>
        <p:spPr>
          <a:xfrm>
            <a:off x="230819" y="124288"/>
            <a:ext cx="11674136" cy="8017579"/>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Natural transformation is of limited usefulness for artificial genetic modification of bacteria, mainly because it works </a:t>
            </a:r>
            <a:r>
              <a:rPr kumimoji="0" lang="en-US" sz="2400" b="0" i="0" u="none" strike="noStrike" kern="1200" cap="none" spc="0" normalizeH="0" baseline="0" noProof="0" dirty="0">
                <a:ln>
                  <a:noFill/>
                </a:ln>
                <a:solidFill>
                  <a:srgbClr val="FF0000"/>
                </a:solidFill>
                <a:effectLst/>
                <a:uLnTx/>
                <a:uFillTx/>
                <a:latin typeface="Tw Cen MT" panose="020B0602020104020603"/>
                <a:ea typeface="+mn-ea"/>
                <a:cs typeface="+mn-cs"/>
              </a:rPr>
              <a:t>best with </a:t>
            </a:r>
            <a:r>
              <a:rPr kumimoji="0" lang="en-US" sz="2400" b="1" i="0" u="none" strike="noStrike" kern="1200" cap="none" spc="0" normalizeH="0" baseline="0" noProof="0" dirty="0">
                <a:ln>
                  <a:noFill/>
                </a:ln>
                <a:solidFill>
                  <a:srgbClr val="FF0000"/>
                </a:solidFill>
                <a:effectLst/>
                <a:uLnTx/>
                <a:uFillTx/>
                <a:latin typeface="Tw Cen MT" panose="020B0602020104020603"/>
                <a:ea typeface="+mn-ea"/>
                <a:cs typeface="+mn-cs"/>
              </a:rPr>
              <a:t>linear</a:t>
            </a:r>
            <a:r>
              <a:rPr kumimoji="0" lang="en-US" sz="2400" b="0" i="0" u="none" strike="noStrike" kern="1200" cap="none" spc="0" normalizeH="0" baseline="0" noProof="0" dirty="0">
                <a:ln>
                  <a:noFill/>
                </a:ln>
                <a:solidFill>
                  <a:srgbClr val="FF0000"/>
                </a:solidFill>
                <a:effectLst/>
                <a:uLnTx/>
                <a:uFillTx/>
                <a:latin typeface="Tw Cen MT" panose="020B0602020104020603"/>
                <a:ea typeface="+mn-ea"/>
                <a:cs typeface="+mn-cs"/>
              </a:rPr>
              <a:t> DNA fragments </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rather than the circular plasmid </a:t>
            </a:r>
            <a:r>
              <a:rPr kumimoji="0" lang="en-US" sz="2400" b="0" i="0" u="none" strike="noStrike" kern="1200" cap="none" spc="0" normalizeH="0" baseline="0" noProof="0" dirty="0" smtClean="0">
                <a:ln>
                  <a:noFill/>
                </a:ln>
                <a:solidFill>
                  <a:prstClr val="black"/>
                </a:solidFill>
                <a:effectLst/>
                <a:uLnTx/>
                <a:uFillTx/>
                <a:latin typeface="Tw Cen MT" panose="020B0602020104020603"/>
                <a:ea typeface="+mn-ea"/>
                <a:cs typeface="+mn-cs"/>
              </a:rPr>
              <a:t>DNA.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w Cen MT" panose="020B0602020104020603"/>
                <a:ea typeface="+mn-ea"/>
                <a:cs typeface="+mn-cs"/>
              </a:rPr>
              <a:t>For </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introducing foreign genes into a bacterial </a:t>
            </a:r>
            <a:r>
              <a:rPr kumimoji="0" lang="en-US" sz="2400" b="0" i="0" u="none" strike="noStrike" kern="1200" cap="none" spc="0" normalizeH="0" baseline="0" noProof="0" dirty="0" smtClean="0">
                <a:ln>
                  <a:noFill/>
                </a:ln>
                <a:solidFill>
                  <a:prstClr val="black"/>
                </a:solidFill>
                <a:effectLst/>
                <a:uLnTx/>
                <a:uFillTx/>
                <a:latin typeface="Tw Cen MT" panose="020B0602020104020603"/>
                <a:ea typeface="+mn-ea"/>
                <a:cs typeface="+mn-cs"/>
              </a:rPr>
              <a:t>host</a:t>
            </a:r>
            <a:r>
              <a:rPr kumimoji="0" lang="en-US" sz="2400" b="0" i="0" u="none" strike="noStrike" kern="1200" cap="none" spc="0" normalizeH="0" noProof="0" dirty="0" smtClean="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smtClean="0">
                <a:ln>
                  <a:noFill/>
                </a:ln>
                <a:solidFill>
                  <a:prstClr val="black"/>
                </a:solidFill>
                <a:effectLst/>
                <a:uLnTx/>
                <a:uFillTx/>
                <a:latin typeface="Tw Cen MT" panose="020B0602020104020603"/>
                <a:ea typeface="+mn-ea"/>
                <a:cs typeface="+mn-cs"/>
              </a:rPr>
              <a:t>a </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mixture of cells and DNA may be briefly subjected to </a:t>
            </a:r>
            <a:r>
              <a:rPr kumimoji="0" lang="en-US" sz="2400" b="0" i="0" u="none" strike="noStrike" kern="1200" cap="none" spc="0" normalizeH="0" baseline="0" noProof="0" dirty="0">
                <a:ln>
                  <a:noFill/>
                </a:ln>
                <a:solidFill>
                  <a:srgbClr val="FF0000"/>
                </a:solidFill>
                <a:effectLst/>
                <a:uLnTx/>
                <a:uFillTx/>
                <a:latin typeface="Tw Cen MT" panose="020B0602020104020603"/>
                <a:ea typeface="+mn-ea"/>
                <a:cs typeface="+mn-cs"/>
              </a:rPr>
              <a:t>a high voltage </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which enables the DNA to enter the cell (a process known as </a:t>
            </a:r>
            <a:r>
              <a:rPr kumimoji="0" lang="en-US" sz="2400" b="1" i="0" u="none" strike="noStrike" kern="1200" cap="none" spc="0" normalizeH="0" baseline="0" noProof="0" dirty="0">
                <a:ln>
                  <a:noFill/>
                </a:ln>
                <a:solidFill>
                  <a:srgbClr val="FF0000"/>
                </a:solidFill>
                <a:effectLst/>
                <a:uLnTx/>
                <a:uFillTx/>
                <a:latin typeface="Tw Cen MT" panose="020B0602020104020603"/>
                <a:ea typeface="+mn-ea"/>
                <a:cs typeface="+mn-cs"/>
              </a:rPr>
              <a:t>electroporation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endParaRPr kumimoji="0" lang="en-US" sz="2400" b="0" i="0" u="none" strike="noStrike" kern="1200" cap="none" spc="0" normalizeH="0" baseline="0" noProof="0" dirty="0" smtClean="0">
              <a:ln>
                <a:noFill/>
              </a:ln>
              <a:solidFill>
                <a:prstClr val="black"/>
              </a:solidFill>
              <a:effectLst/>
              <a:uLnTx/>
              <a:uFillTx/>
              <a:latin typeface="Tw Cen MT" panose="020B0602020104020603"/>
              <a:ea typeface="+mn-ea"/>
              <a:cs typeface="+mn-cs"/>
            </a:endParaRPr>
          </a:p>
          <a:p>
            <a:pPr>
              <a:lnSpc>
                <a:spcPct val="115000"/>
              </a:lnSpc>
            </a:pPr>
            <a:r>
              <a:rPr lang="en-US" sz="2000" b="1" dirty="0">
                <a:latin typeface="Times New Roman" panose="02020603050405020304" pitchFamily="18" charset="0"/>
                <a:ea typeface="Times New Roman" panose="02020603050405020304" pitchFamily="18" charset="0"/>
                <a:cs typeface="Arial" panose="020B0604020202020204" pitchFamily="34" charset="0"/>
              </a:rPr>
              <a:t>Transduction</a:t>
            </a:r>
            <a:endParaRPr lang="en-US" sz="2000" b="1" dirty="0">
              <a:latin typeface="Calibri" panose="020F0502020204030204" pitchFamily="34" charset="0"/>
              <a:ea typeface="Times New Roman" panose="02020603050405020304" pitchFamily="18" charset="0"/>
              <a:cs typeface="Arial" panose="020B0604020202020204" pitchFamily="34" charset="0"/>
            </a:endParaRPr>
          </a:p>
          <a:p>
            <a:pPr marL="285750" indent="-285750" algn="just">
              <a:lnSpc>
                <a:spcPct val="115000"/>
              </a:lnSpc>
              <a:buFont typeface="Arial" panose="020B0604020202020204" pitchFamily="34" charset="0"/>
              <a:buChar char="•"/>
            </a:pPr>
            <a:r>
              <a:rPr lang="en-US" sz="2000" b="1" dirty="0">
                <a:latin typeface="Times New Roman" panose="02020603050405020304" pitchFamily="18" charset="0"/>
                <a:ea typeface="Times New Roman" panose="02020603050405020304" pitchFamily="18" charset="0"/>
                <a:cs typeface="Arial" panose="020B0604020202020204" pitchFamily="34" charset="0"/>
              </a:rPr>
              <a:t>Transduction is the process by which cellular genes can be transferred from a donor to a recipient cell by a virus particle </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(phage-mediated transfer</a:t>
            </a:r>
            <a:r>
              <a:rPr lang="en-US" sz="2000" b="1" dirty="0">
                <a:latin typeface="Times New Roman" panose="02020603050405020304" pitchFamily="18" charset="0"/>
                <a:ea typeface="Times New Roman" panose="02020603050405020304" pitchFamily="18" charset="0"/>
                <a:cs typeface="Arial" panose="020B0604020202020204" pitchFamily="34" charset="0"/>
              </a:rPr>
              <a:t>), the recipient being known as a </a:t>
            </a:r>
            <a:r>
              <a:rPr lang="en-US" sz="20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transductant</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000" b="1" dirty="0">
                <a:latin typeface="Times New Roman" panose="02020603050405020304" pitchFamily="18" charset="0"/>
                <a:ea typeface="Times New Roman" panose="02020603050405020304" pitchFamily="18" charset="0"/>
                <a:cs typeface="Arial" panose="020B0604020202020204" pitchFamily="34" charset="0"/>
              </a:rPr>
              <a:t>following </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transfer </a:t>
            </a:r>
            <a:r>
              <a:rPr lang="en-US" sz="2000" b="1" dirty="0">
                <a:latin typeface="Times New Roman" panose="02020603050405020304" pitchFamily="18" charset="0"/>
                <a:ea typeface="Times New Roman" panose="02020603050405020304" pitchFamily="18" charset="0"/>
                <a:cs typeface="Arial" panose="020B0604020202020204" pitchFamily="34" charset="0"/>
              </a:rPr>
              <a:t>.</a:t>
            </a:r>
            <a:endParaRPr lang="en-US" sz="2000" b="1" dirty="0">
              <a:latin typeface="Calibri" panose="020F0502020204030204" pitchFamily="34" charset="0"/>
              <a:ea typeface="Times New Roman" panose="02020603050405020304" pitchFamily="18" charset="0"/>
              <a:cs typeface="Arial" panose="020B0604020202020204" pitchFamily="34" charset="0"/>
            </a:endParaRPr>
          </a:p>
          <a:p>
            <a:pPr marL="285750" indent="-285750" algn="just">
              <a:lnSpc>
                <a:spcPct val="115000"/>
              </a:lnSpc>
              <a:buFont typeface="Arial" panose="020B0604020202020204" pitchFamily="34" charset="0"/>
              <a:buChar char="•"/>
            </a:pPr>
            <a:r>
              <a:rPr lang="en-US" sz="2000" b="1" dirty="0">
                <a:latin typeface="Times New Roman" panose="02020603050405020304" pitchFamily="18" charset="0"/>
                <a:ea typeface="Times New Roman" panose="02020603050405020304" pitchFamily="18" charset="0"/>
                <a:cs typeface="Arial" panose="020B0604020202020204" pitchFamily="34" charset="0"/>
              </a:rPr>
              <a:t>This process is </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normally highly specific for phage DNA</a:t>
            </a:r>
            <a:r>
              <a:rPr lang="en-US" sz="2000" b="1" dirty="0">
                <a:latin typeface="Times New Roman" panose="02020603050405020304" pitchFamily="18" charset="0"/>
                <a:ea typeface="Times New Roman" panose="02020603050405020304" pitchFamily="18" charset="0"/>
                <a:cs typeface="Arial" panose="020B0604020202020204" pitchFamily="34" charset="0"/>
              </a:rPr>
              <a:t>. However, with some phages, errors can be made and fragments of bacterial DNA (produced by phage-mediated degradation of the host chromosome) are occasionally packaged by mistake leading to </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phage-like particles </a:t>
            </a:r>
            <a:r>
              <a:rPr lang="en-US" sz="2000" b="1" dirty="0">
                <a:latin typeface="Times New Roman" panose="02020603050405020304" pitchFamily="18" charset="0"/>
                <a:ea typeface="Times New Roman" panose="02020603050405020304" pitchFamily="18" charset="0"/>
                <a:cs typeface="Arial" panose="020B0604020202020204" pitchFamily="34" charset="0"/>
              </a:rPr>
              <a:t>that contain a segment of bacterial genome .</a:t>
            </a:r>
          </a:p>
          <a:p>
            <a:pPr marL="285750" indent="-285750" algn="just">
              <a:lnSpc>
                <a:spcPct val="115000"/>
              </a:lnSpc>
              <a:buFont typeface="Arial" panose="020B0604020202020204" pitchFamily="34" charset="0"/>
              <a:buChar char="•"/>
            </a:pPr>
            <a:r>
              <a:rPr lang="en-US" sz="2000" b="1" dirty="0">
                <a:latin typeface="Times New Roman" panose="02020603050405020304" pitchFamily="18" charset="0"/>
                <a:ea typeface="Times New Roman" panose="02020603050405020304" pitchFamily="18" charset="0"/>
                <a:cs typeface="Arial" panose="020B0604020202020204" pitchFamily="34" charset="0"/>
              </a:rPr>
              <a:t> These transducing particles are capable of infecting a recipient cell. The transduced segment of  DNA will therefore be injected into the new host cell.</a:t>
            </a:r>
            <a:endParaRPr lang="en-US" sz="2000" b="1" dirty="0">
              <a:latin typeface="Calibri" panose="020F0502020204030204" pitchFamily="34" charset="0"/>
              <a:ea typeface="Times New Roman" panose="02020603050405020304" pitchFamily="18" charset="0"/>
              <a:cs typeface="Arial" panose="020B0604020202020204" pitchFamily="34" charset="0"/>
            </a:endParaRPr>
          </a:p>
          <a:p>
            <a:pPr marL="285750" indent="-285750" algn="just">
              <a:lnSpc>
                <a:spcPct val="115000"/>
              </a:lnSpc>
              <a:buFont typeface="Arial" panose="020B0604020202020204" pitchFamily="34" charset="0"/>
              <a:buChar char="•"/>
            </a:pP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Not all bacteriophages are capable of carrying out transduction</a:t>
            </a:r>
            <a:r>
              <a:rPr lang="en-US" sz="2000" b="1" dirty="0">
                <a:latin typeface="Times New Roman" panose="02020603050405020304" pitchFamily="18" charset="0"/>
                <a:ea typeface="Times New Roman" panose="02020603050405020304" pitchFamily="18" charset="0"/>
                <a:cs typeface="Arial" panose="020B0604020202020204" pitchFamily="34" charset="0"/>
              </a:rPr>
              <a:t>. The basic requirements of an effective transducing phage are that infection should result in an appropriate level of degradation of the chromosomal DNA to form </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suitably sized fragments </a:t>
            </a:r>
            <a:r>
              <a:rPr lang="en-US" sz="2000" b="1" dirty="0">
                <a:latin typeface="Times New Roman" panose="02020603050405020304" pitchFamily="18" charset="0"/>
                <a:ea typeface="Times New Roman" panose="02020603050405020304" pitchFamily="18" charset="0"/>
                <a:cs typeface="Arial" panose="020B0604020202020204" pitchFamily="34" charset="0"/>
              </a:rPr>
              <a:t>at the </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right time </a:t>
            </a:r>
            <a:r>
              <a:rPr lang="en-US" sz="2000" b="1" dirty="0">
                <a:latin typeface="Times New Roman" panose="02020603050405020304" pitchFamily="18" charset="0"/>
                <a:ea typeface="Times New Roman" panose="02020603050405020304" pitchFamily="18" charset="0"/>
                <a:cs typeface="Arial" panose="020B0604020202020204" pitchFamily="34" charset="0"/>
              </a:rPr>
              <a:t>for packaging.</a:t>
            </a:r>
            <a:endParaRPr lang="en-US" sz="2000" b="1" dirty="0">
              <a:latin typeface="Calibri" panose="020F0502020204030204" pitchFamily="34" charset="0"/>
              <a:ea typeface="Times New Roman" panose="02020603050405020304" pitchFamily="18"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smtClean="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5999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What is Transduction? Definition and Types - Biology Reader">
            <a:extLst>
              <a:ext uri="{FF2B5EF4-FFF2-40B4-BE49-F238E27FC236}">
                <a16:creationId xmlns:a16="http://schemas.microsoft.com/office/drawing/2014/main" id="{2E4C1EB3-DD79-377B-3E82-34BF919E9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453" y="382138"/>
            <a:ext cx="5868138" cy="62953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0502" y="1790090"/>
            <a:ext cx="5186150" cy="5047536"/>
          </a:xfrm>
          <a:prstGeom prst="rect">
            <a:avLst/>
          </a:prstGeom>
        </p:spPr>
        <p:txBody>
          <a:bodyPr wrap="square">
            <a:spAutoFit/>
          </a:bodyPr>
          <a:lstStyle/>
          <a:p>
            <a:pPr marL="285750" indent="-285750" algn="just">
              <a:lnSpc>
                <a:spcPct val="115000"/>
              </a:lnSpc>
              <a:buFont typeface="Arial" panose="020B0604020202020204" pitchFamily="34" charset="0"/>
              <a:buChar char="•"/>
            </a:pPr>
            <a:r>
              <a:rPr lang="en-US" sz="2000" b="1" dirty="0" smtClean="0">
                <a:latin typeface="Times New Roman" panose="02020603050405020304" pitchFamily="18" charset="0"/>
                <a:ea typeface="Times New Roman" panose="02020603050405020304" pitchFamily="18" charset="0"/>
                <a:cs typeface="Arial" panose="020B0604020202020204" pitchFamily="34" charset="0"/>
              </a:rPr>
              <a:t>In some cases, the transduced DNA is a </a:t>
            </a:r>
            <a:r>
              <a:rPr lang="en-US" sz="2000"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bacterial plasmid</a:t>
            </a:r>
            <a:r>
              <a:rPr lang="en-US" sz="2000" b="1" dirty="0" smtClean="0">
                <a:latin typeface="Times New Roman" panose="02020603050405020304" pitchFamily="18" charset="0"/>
                <a:ea typeface="Times New Roman" panose="02020603050405020304" pitchFamily="18" charset="0"/>
                <a:cs typeface="Arial" panose="020B0604020202020204" pitchFamily="34" charset="0"/>
              </a:rPr>
              <a:t>, in which case the injected DNA molecule is capable of being replicated and inherited. </a:t>
            </a:r>
          </a:p>
          <a:p>
            <a:pPr marL="285750" indent="-285750" algn="just">
              <a:lnSpc>
                <a:spcPct val="115000"/>
              </a:lnSpc>
              <a:buFont typeface="Arial" panose="020B0604020202020204" pitchFamily="34" charset="0"/>
              <a:buChar char="•"/>
            </a:pPr>
            <a:r>
              <a:rPr lang="en-US" sz="2000" b="1" dirty="0" smtClean="0">
                <a:latin typeface="Times New Roman" panose="02020603050405020304" pitchFamily="18" charset="0"/>
                <a:ea typeface="Times New Roman" panose="02020603050405020304" pitchFamily="18" charset="0"/>
                <a:cs typeface="Arial" panose="020B0604020202020204" pitchFamily="34" charset="0"/>
              </a:rPr>
              <a:t>More commonly the DNA incorporated into the transducing particle is a fragment of chromosomal DNA which will be unable to replicate in the recipient cell. </a:t>
            </a:r>
          </a:p>
          <a:p>
            <a:pPr marL="285750" indent="-285750" algn="just">
              <a:lnSpc>
                <a:spcPct val="115000"/>
              </a:lnSpc>
              <a:buFont typeface="Arial" panose="020B0604020202020204" pitchFamily="34" charset="0"/>
              <a:buChar char="•"/>
            </a:pPr>
            <a:r>
              <a:rPr lang="en-US" sz="2000" b="1" dirty="0" smtClean="0">
                <a:latin typeface="Times New Roman" panose="02020603050405020304" pitchFamily="18" charset="0"/>
                <a:ea typeface="Times New Roman" panose="02020603050405020304" pitchFamily="18" charset="0"/>
                <a:cs typeface="Arial" panose="020B0604020202020204" pitchFamily="34" charset="0"/>
              </a:rPr>
              <a:t>For it to be replicated and inherited, it must be incorporated into the recipient chromosome (by homologous recombination).</a:t>
            </a:r>
            <a:endParaRPr lang="en-US" sz="2000" b="1" dirty="0" smtClean="0">
              <a:latin typeface="Calibri" panose="020F0502020204030204" pitchFamily="34" charset="0"/>
              <a:ea typeface="Times New Roman" panose="02020603050405020304" pitchFamily="18" charset="0"/>
              <a:cs typeface="Arial" panose="020B0604020202020204" pitchFamily="34" charset="0"/>
            </a:endParaRPr>
          </a:p>
          <a:p>
            <a:pPr marL="285750" indent="-285750" algn="just">
              <a:lnSpc>
                <a:spcPct val="115000"/>
              </a:lnSpc>
              <a:buFont typeface="Arial" panose="020B0604020202020204" pitchFamily="34" charset="0"/>
              <a:buChar char="•"/>
            </a:pPr>
            <a:r>
              <a:rPr lang="en-US" sz="2000" b="1" dirty="0" smtClean="0">
                <a:latin typeface="Times New Roman" panose="02020603050405020304" pitchFamily="18" charset="0"/>
                <a:ea typeface="Times New Roman" panose="02020603050405020304" pitchFamily="18" charset="0"/>
                <a:cs typeface="Arial" panose="020B0604020202020204" pitchFamily="34" charset="0"/>
              </a:rPr>
              <a:t>This process is known as </a:t>
            </a:r>
            <a:r>
              <a:rPr lang="en-US" sz="2000"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generalized transduction</a:t>
            </a:r>
            <a:r>
              <a:rPr lang="en-US" sz="2000" b="1"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000" b="1"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6949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7" y="306074"/>
            <a:ext cx="10754436" cy="3914918"/>
          </a:xfrm>
          <a:prstGeom prst="rect">
            <a:avLst/>
          </a:prstGeom>
        </p:spPr>
        <p:txBody>
          <a:bodyPr wrap="square">
            <a:spAutoFit/>
          </a:bodyPr>
          <a:lstStyle/>
          <a:p>
            <a:pPr algn="just">
              <a:lnSpc>
                <a:spcPct val="115000"/>
              </a:lnSpc>
            </a:pPr>
            <a:r>
              <a:rPr lang="en-US"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Specialized transduction</a:t>
            </a:r>
            <a:endParaRPr lang="en-US"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marL="285750" indent="-285750" algn="just">
              <a:lnSpc>
                <a:spcPct val="115000"/>
              </a:lnSpc>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some phages (temperate phages) are able to establish a state known as </a:t>
            </a:r>
            <a:r>
              <a:rPr lang="en-US" sz="2000" b="1" dirty="0" err="1">
                <a:solidFill>
                  <a:srgbClr val="FF0000"/>
                </a:solidFill>
                <a:latin typeface="Times New Roman" panose="02020603050405020304" pitchFamily="18" charset="0"/>
                <a:ea typeface="Times New Roman" panose="02020603050405020304" pitchFamily="18" charset="0"/>
              </a:rPr>
              <a:t>lysogeny</a:t>
            </a:r>
            <a:r>
              <a:rPr lang="en-US" sz="2000" dirty="0">
                <a:latin typeface="Times New Roman" panose="02020603050405020304" pitchFamily="18" charset="0"/>
                <a:ea typeface="Times New Roman" panose="02020603050405020304" pitchFamily="18" charset="0"/>
              </a:rPr>
              <a:t>, in which expression of phage genes and replication of the </a:t>
            </a:r>
            <a:r>
              <a:rPr lang="en-US" sz="2000" b="1" dirty="0">
                <a:solidFill>
                  <a:srgbClr val="FF0000"/>
                </a:solidFill>
                <a:latin typeface="Times New Roman" panose="02020603050405020304" pitchFamily="18" charset="0"/>
                <a:ea typeface="Times New Roman" panose="02020603050405020304" pitchFamily="18" charset="0"/>
              </a:rPr>
              <a:t>phage is repressed</a:t>
            </a:r>
            <a:r>
              <a:rPr lang="en-US" sz="2000" dirty="0">
                <a:latin typeface="Times New Roman" panose="02020603050405020304" pitchFamily="18" charset="0"/>
                <a:ea typeface="Times New Roman" panose="02020603050405020304" pitchFamily="18" charset="0"/>
              </a:rPr>
              <a:t>. In many cases the prophage is inserted into the bacterial DNA and replicates as part of the chromosome. </a:t>
            </a:r>
            <a:endParaRPr lang="en-US" sz="2000" dirty="0" smtClean="0">
              <a:latin typeface="Times New Roman" panose="02020603050405020304" pitchFamily="18" charset="0"/>
              <a:ea typeface="Times New Roman" panose="02020603050405020304" pitchFamily="18" charset="0"/>
            </a:endParaRPr>
          </a:p>
          <a:p>
            <a:pPr marL="285750" indent="-285750" algn="just">
              <a:lnSpc>
                <a:spcPct val="115000"/>
              </a:lnSpc>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When </a:t>
            </a:r>
            <a:r>
              <a:rPr lang="en-US" sz="2000" dirty="0" err="1">
                <a:latin typeface="Times New Roman" panose="02020603050405020304" pitchFamily="18" charset="0"/>
                <a:ea typeface="Times New Roman" panose="02020603050405020304" pitchFamily="18" charset="0"/>
              </a:rPr>
              <a:t>lysogeny</a:t>
            </a:r>
            <a:r>
              <a:rPr lang="en-US" sz="2000" dirty="0">
                <a:latin typeface="Times New Roman" panose="02020603050405020304" pitchFamily="18" charset="0"/>
                <a:ea typeface="Times New Roman" panose="02020603050405020304" pitchFamily="18" charset="0"/>
              </a:rPr>
              <a:t> breaks down and the phage enters </a:t>
            </a:r>
            <a:r>
              <a:rPr lang="en-US" sz="2000" b="1" dirty="0">
                <a:solidFill>
                  <a:srgbClr val="FF0000"/>
                </a:solidFill>
                <a:latin typeface="Times New Roman" panose="02020603050405020304" pitchFamily="18" charset="0"/>
                <a:ea typeface="Times New Roman" panose="02020603050405020304" pitchFamily="18" charset="0"/>
              </a:rPr>
              <a:t>the lytic cycle</a:t>
            </a:r>
            <a:r>
              <a:rPr lang="en-US" sz="2000" dirty="0">
                <a:latin typeface="Times New Roman" panose="02020603050405020304" pitchFamily="18" charset="0"/>
                <a:ea typeface="Times New Roman" panose="02020603050405020304" pitchFamily="18" charset="0"/>
              </a:rPr>
              <a:t>, it is excised from the chromosome by recombination between sequences at each end of the integrated prophage</a:t>
            </a:r>
            <a:r>
              <a:rPr lang="en-US" sz="2000" dirty="0" smtClean="0">
                <a:latin typeface="Times New Roman" panose="02020603050405020304" pitchFamily="18" charset="0"/>
                <a:ea typeface="Times New Roman" panose="02020603050405020304" pitchFamily="18" charset="0"/>
              </a:rPr>
              <a:t>.</a:t>
            </a:r>
          </a:p>
          <a:p>
            <a:pPr marL="285750" indent="-285750" algn="just">
              <a:lnSpc>
                <a:spcPct val="115000"/>
              </a:lnSpc>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If this recombination event happens in the wrong place, an adjacent region of bacterial DNA is incorporated into the phage DNA. </a:t>
            </a:r>
            <a:endParaRPr lang="en-US" sz="2000" dirty="0" smtClean="0">
              <a:latin typeface="Times New Roman" panose="02020603050405020304" pitchFamily="18" charset="0"/>
              <a:ea typeface="Times New Roman" panose="02020603050405020304" pitchFamily="18" charset="0"/>
            </a:endParaRPr>
          </a:p>
          <a:p>
            <a:pPr marL="285750" indent="-285750" algn="just">
              <a:lnSpc>
                <a:spcPct val="115000"/>
              </a:lnSpc>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cs typeface="Arial" panose="020B0604020202020204" pitchFamily="34" charset="0"/>
              </a:rPr>
              <a:t>Since </a:t>
            </a:r>
            <a:r>
              <a:rPr lang="en-US" sz="2000" dirty="0">
                <a:latin typeface="Times New Roman" panose="02020603050405020304" pitchFamily="18" charset="0"/>
                <a:ea typeface="Times New Roman" panose="02020603050405020304" pitchFamily="18" charset="0"/>
                <a:cs typeface="Arial" panose="020B0604020202020204" pitchFamily="34" charset="0"/>
              </a:rPr>
              <a:t>the DNA transferred is limited to a very small region of the chromosome, the phenomenon is known </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as specialized</a:t>
            </a:r>
            <a:r>
              <a:rPr lang="en-US" sz="2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(or </a:t>
            </a:r>
            <a:r>
              <a:rPr lang="en-US" sz="2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restricted) transduction</a:t>
            </a:r>
            <a:r>
              <a:rPr lang="en-US" sz="2000"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a:t>
            </a:r>
          </a:p>
          <a:p>
            <a:pPr marL="285750" indent="-285750" algn="just">
              <a:lnSpc>
                <a:spcPct val="115000"/>
              </a:lnSpc>
              <a:buFont typeface="Arial" panose="020B0604020202020204" pitchFamily="34" charset="0"/>
              <a:buChar char="•"/>
            </a:pPr>
            <a:endParaRPr lang="en-US" b="1"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1785203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278</TotalTime>
  <Words>1120</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Tw Cen MT</vt:lpstr>
      <vt:lpstr>Droplet</vt:lpstr>
      <vt:lpstr>Microbial genetics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Microbial genetics </dc:title>
  <dc:creator>user</dc:creator>
  <cp:lastModifiedBy>hp</cp:lastModifiedBy>
  <cp:revision>19</cp:revision>
  <dcterms:created xsi:type="dcterms:W3CDTF">2022-11-29T05:33:00Z</dcterms:created>
  <dcterms:modified xsi:type="dcterms:W3CDTF">2025-03-17T19:31:52Z</dcterms:modified>
</cp:coreProperties>
</file>