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9" r:id="rId5"/>
    <p:sldId id="260" r:id="rId6"/>
    <p:sldId id="261" r:id="rId7"/>
    <p:sldId id="263" r:id="rId8"/>
    <p:sldId id="264" r:id="rId9"/>
    <p:sldId id="265" r:id="rId10"/>
    <p:sldId id="266" r:id="rId11"/>
    <p:sldId id="269" r:id="rId12"/>
    <p:sldId id="271" r:id="rId13"/>
    <p:sldId id="272" r:id="rId14"/>
    <p:sldId id="273" r:id="rId15"/>
    <p:sldId id="274" r:id="rId16"/>
    <p:sldId id="275"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64737B-811E-47E3-8B35-4ADB13B4F473}"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40493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328437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97373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793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50603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64737B-811E-47E3-8B35-4ADB13B4F473}"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1701596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64737B-811E-47E3-8B35-4ADB13B4F473}"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111509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4737B-811E-47E3-8B35-4ADB13B4F473}"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217147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4737B-811E-47E3-8B35-4ADB13B4F473}"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2225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4737B-811E-47E3-8B35-4ADB13B4F473}"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303406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4737B-811E-47E3-8B35-4ADB13B4F473}"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387656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4737B-811E-47E3-8B35-4ADB13B4F473}"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91684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4737B-811E-47E3-8B35-4ADB13B4F473}" type="datetimeFigureOut">
              <a:rPr lang="en-US" smtClean="0"/>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284975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4737B-811E-47E3-8B35-4ADB13B4F473}"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117600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764737B-811E-47E3-8B35-4ADB13B4F473}" type="datetimeFigureOut">
              <a:rPr lang="en-US" smtClean="0"/>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169697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118877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304440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64737B-811E-47E3-8B35-4ADB13B4F473}" type="datetimeFigureOut">
              <a:rPr lang="en-US" smtClean="0"/>
              <a:t>3/17/2025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96638C3-D7AA-41DA-8D90-E184172BA823}" type="slidenum">
              <a:rPr lang="en-US" smtClean="0"/>
              <a:t>‹#›</a:t>
            </a:fld>
            <a:endParaRPr lang="en-US"/>
          </a:p>
        </p:txBody>
      </p:sp>
    </p:spTree>
    <p:extLst>
      <p:ext uri="{BB962C8B-B14F-4D97-AF65-F5344CB8AC3E}">
        <p14:creationId xmlns:p14="http://schemas.microsoft.com/office/powerpoint/2010/main" val="3473827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ECE7-9A26-BB47-0C14-E0D1C2375AC4}"/>
              </a:ext>
            </a:extLst>
          </p:cNvPr>
          <p:cNvSpPr>
            <a:spLocks noGrp="1"/>
          </p:cNvSpPr>
          <p:nvPr>
            <p:ph type="ctrTitle"/>
          </p:nvPr>
        </p:nvSpPr>
        <p:spPr/>
        <p:txBody>
          <a:bodyPr/>
          <a:lstStyle/>
          <a:p>
            <a:r>
              <a:rPr lang="en-US" dirty="0"/>
              <a:t>Microbial genetics </a:t>
            </a:r>
          </a:p>
        </p:txBody>
      </p:sp>
      <p:sp>
        <p:nvSpPr>
          <p:cNvPr id="3" name="Subtitle 2">
            <a:extLst>
              <a:ext uri="{FF2B5EF4-FFF2-40B4-BE49-F238E27FC236}">
                <a16:creationId xmlns:a16="http://schemas.microsoft.com/office/drawing/2014/main" id="{11706016-32FF-3ADE-6FE5-8EA8BB2DE44F}"/>
              </a:ext>
            </a:extLst>
          </p:cNvPr>
          <p:cNvSpPr>
            <a:spLocks noGrp="1"/>
          </p:cNvSpPr>
          <p:nvPr>
            <p:ph type="subTitle" idx="1"/>
          </p:nvPr>
        </p:nvSpPr>
        <p:spPr/>
        <p:txBody>
          <a:bodyPr/>
          <a:lstStyle/>
          <a:p>
            <a:r>
              <a:rPr lang="en-US" dirty="0"/>
              <a:t>Grade three </a:t>
            </a:r>
            <a:r>
              <a:rPr lang="en-US" dirty="0" err="1"/>
              <a:t>lec</a:t>
            </a:r>
            <a:r>
              <a:rPr lang="en-US" dirty="0"/>
              <a:t>. </a:t>
            </a:r>
            <a:r>
              <a:rPr lang="en-US" dirty="0" smtClean="0"/>
              <a:t>6 &amp; 7</a:t>
            </a:r>
            <a:endParaRPr lang="en-US" dirty="0"/>
          </a:p>
        </p:txBody>
      </p:sp>
    </p:spTree>
    <p:extLst>
      <p:ext uri="{BB962C8B-B14F-4D97-AF65-F5344CB8AC3E}">
        <p14:creationId xmlns:p14="http://schemas.microsoft.com/office/powerpoint/2010/main" val="2582700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06FFD4-2664-1341-5562-50CA25F7908E}"/>
              </a:ext>
            </a:extLst>
          </p:cNvPr>
          <p:cNvSpPr txBox="1"/>
          <p:nvPr/>
        </p:nvSpPr>
        <p:spPr>
          <a:xfrm>
            <a:off x="337351" y="239697"/>
            <a:ext cx="11656381" cy="7848302"/>
          </a:xfrm>
          <a:prstGeom prst="rect">
            <a:avLst/>
          </a:prstGeom>
          <a:noFill/>
        </p:spPr>
        <p:txBody>
          <a:bodyPr wrap="square">
            <a:spAutoFit/>
          </a:bodyPr>
          <a:lstStyle/>
          <a:p>
            <a:pPr marL="342900" indent="-342900" algn="just">
              <a:buFont typeface="Arial" panose="020B0604020202020204" pitchFamily="34" charset="0"/>
              <a:buChar char="•"/>
            </a:pPr>
            <a:r>
              <a:rPr lang="en-US" sz="2400" dirty="0"/>
              <a:t>Some plasmids which can be mobilized </a:t>
            </a:r>
            <a:r>
              <a:rPr lang="en-US" sz="2400" dirty="0">
                <a:solidFill>
                  <a:srgbClr val="FF0000"/>
                </a:solidFill>
              </a:rPr>
              <a:t>do not carry a </a:t>
            </a:r>
            <a:r>
              <a:rPr lang="en-US" sz="2400" i="1" dirty="0">
                <a:solidFill>
                  <a:srgbClr val="FF0000"/>
                </a:solidFill>
              </a:rPr>
              <a:t>mob</a:t>
            </a:r>
            <a:r>
              <a:rPr lang="en-US" sz="2400" dirty="0">
                <a:solidFill>
                  <a:srgbClr val="FF0000"/>
                </a:solidFill>
              </a:rPr>
              <a:t> gene</a:t>
            </a:r>
            <a:r>
              <a:rPr lang="en-US" sz="2400" dirty="0"/>
              <a:t>. Mobilization then depends on the ability of the </a:t>
            </a:r>
            <a:r>
              <a:rPr lang="en-US" sz="2400" dirty="0">
                <a:solidFill>
                  <a:srgbClr val="FF0000"/>
                </a:solidFill>
              </a:rPr>
              <a:t>Mob nuclease </a:t>
            </a:r>
            <a:r>
              <a:rPr lang="en-US" sz="2400" dirty="0">
                <a:solidFill>
                  <a:srgbClr val="00B050"/>
                </a:solidFill>
              </a:rPr>
              <a:t>of the conjugative plasmid </a:t>
            </a:r>
            <a:r>
              <a:rPr lang="en-US" sz="2400" dirty="0"/>
              <a:t>to recognize the </a:t>
            </a:r>
            <a:r>
              <a:rPr lang="en-US" sz="2400" dirty="0" err="1">
                <a:solidFill>
                  <a:srgbClr val="FF0000"/>
                </a:solidFill>
              </a:rPr>
              <a:t>bom</a:t>
            </a:r>
            <a:r>
              <a:rPr lang="en-US" sz="2400" dirty="0">
                <a:solidFill>
                  <a:srgbClr val="FF0000"/>
                </a:solidFill>
              </a:rPr>
              <a:t> site </a:t>
            </a:r>
            <a:r>
              <a:rPr lang="en-US" sz="2400" dirty="0"/>
              <a:t>on the plasmid to be mobilized. </a:t>
            </a:r>
            <a:r>
              <a:rPr lang="en-US" sz="2400" dirty="0">
                <a:solidFill>
                  <a:srgbClr val="00B050"/>
                </a:solidFill>
              </a:rPr>
              <a:t>This only works if the two plasmids are closely related. </a:t>
            </a:r>
            <a:endParaRPr lang="en-US" sz="2400" dirty="0" smtClean="0">
              <a:solidFill>
                <a:srgbClr val="00B050"/>
              </a:solidFill>
            </a:endParaRPr>
          </a:p>
          <a:p>
            <a:pPr marL="342900" indent="-342900" algn="just">
              <a:buFont typeface="Arial" panose="020B0604020202020204" pitchFamily="34" charset="0"/>
              <a:buChar char="•"/>
            </a:pPr>
            <a:r>
              <a:rPr lang="en-US" sz="2400" b="1" dirty="0" smtClean="0">
                <a:solidFill>
                  <a:srgbClr val="FF0000"/>
                </a:solidFill>
              </a:rPr>
              <a:t>some </a:t>
            </a:r>
            <a:r>
              <a:rPr lang="en-US" sz="2400" b="1" dirty="0">
                <a:solidFill>
                  <a:srgbClr val="FF0000"/>
                </a:solidFill>
              </a:rPr>
              <a:t>types of plasmids can also promote transfer of chromosomal DNA</a:t>
            </a:r>
            <a:r>
              <a:rPr lang="en-US" sz="2400" dirty="0"/>
              <a:t>. </a:t>
            </a:r>
            <a:endParaRPr lang="en-US" sz="2400" dirty="0" smtClean="0"/>
          </a:p>
          <a:p>
            <a:pPr marL="342900" indent="-342900" algn="just">
              <a:buFont typeface="Arial" panose="020B0604020202020204" pitchFamily="34" charset="0"/>
              <a:buChar char="•"/>
            </a:pPr>
            <a:r>
              <a:rPr lang="en-US" sz="2400" dirty="0" smtClean="0"/>
              <a:t>As in the </a:t>
            </a:r>
            <a:r>
              <a:rPr lang="en-US" sz="2400" dirty="0">
                <a:solidFill>
                  <a:srgbClr val="00B050"/>
                </a:solidFill>
              </a:rPr>
              <a:t>F (fertility) plasmid of </a:t>
            </a:r>
            <a:r>
              <a:rPr lang="en-US" sz="2400" i="1" dirty="0">
                <a:solidFill>
                  <a:srgbClr val="00B050"/>
                </a:solidFill>
              </a:rPr>
              <a:t>E. coli</a:t>
            </a:r>
            <a:r>
              <a:rPr lang="en-US" sz="2400" dirty="0"/>
              <a:t>, </a:t>
            </a:r>
            <a:r>
              <a:rPr lang="en-US" sz="2400" dirty="0" smtClean="0"/>
              <a:t>and in </a:t>
            </a:r>
            <a:r>
              <a:rPr lang="en-US" sz="2400" i="1" dirty="0" smtClean="0">
                <a:solidFill>
                  <a:srgbClr val="00B050"/>
                </a:solidFill>
              </a:rPr>
              <a:t>Pseudomonas </a:t>
            </a:r>
            <a:r>
              <a:rPr lang="en-US" sz="2400" i="1" dirty="0">
                <a:solidFill>
                  <a:srgbClr val="00B050"/>
                </a:solidFill>
              </a:rPr>
              <a:t>aeruginosa</a:t>
            </a:r>
            <a:r>
              <a:rPr lang="en-US" sz="2400" dirty="0"/>
              <a:t>. </a:t>
            </a:r>
            <a:endParaRPr lang="en-US" sz="2400" dirty="0" smtClean="0"/>
          </a:p>
          <a:p>
            <a:pPr marL="342900" indent="-342900" algn="just">
              <a:buFont typeface="Arial" panose="020B0604020202020204" pitchFamily="34" charset="0"/>
              <a:buChar char="•"/>
            </a:pPr>
            <a:r>
              <a:rPr lang="en-US" sz="2400" dirty="0">
                <a:solidFill>
                  <a:srgbClr val="0070C0"/>
                </a:solidFill>
              </a:rPr>
              <a:t>chromosomal transfer does not involve a complete intact copy of the chromosome. </a:t>
            </a:r>
            <a:r>
              <a:rPr lang="en-US" sz="2400" dirty="0"/>
              <a:t>One reason for this is the </a:t>
            </a:r>
            <a:r>
              <a:rPr lang="en-US" sz="2400" b="1" dirty="0">
                <a:solidFill>
                  <a:srgbClr val="FF0000"/>
                </a:solidFill>
              </a:rPr>
              <a:t>time required for transfer</a:t>
            </a:r>
            <a:r>
              <a:rPr lang="en-US" sz="2400" dirty="0"/>
              <a:t>. the </a:t>
            </a:r>
            <a:r>
              <a:rPr lang="en-US" sz="2400" dirty="0">
                <a:solidFill>
                  <a:srgbClr val="0070C0"/>
                </a:solidFill>
              </a:rPr>
              <a:t>whole chromosome would take about 100 min (in E. coli)</a:t>
            </a:r>
            <a:r>
              <a:rPr lang="en-US" sz="2400" dirty="0"/>
              <a:t>. The </a:t>
            </a:r>
            <a:r>
              <a:rPr lang="en-US" sz="2400" dirty="0">
                <a:solidFill>
                  <a:srgbClr val="FF0000"/>
                </a:solidFill>
              </a:rPr>
              <a:t>mating pair very rarely remains together this long. </a:t>
            </a:r>
            <a:r>
              <a:rPr lang="en-US" sz="2400" dirty="0"/>
              <a:t>the transfer of the plasmid would be expected to be completed in 1 min.  </a:t>
            </a:r>
            <a:endParaRPr lang="en-US" sz="2400" dirty="0" smtClean="0"/>
          </a:p>
          <a:p>
            <a:pPr marL="342900" indent="-342900" algn="just">
              <a:buFont typeface="Arial" panose="020B0604020202020204" pitchFamily="34" charset="0"/>
              <a:buChar char="•"/>
            </a:pPr>
            <a:r>
              <a:rPr lang="en-US" sz="2400" dirty="0"/>
              <a:t>an F-containing cell, which is designated F+, can mate with a cell lacking the plasmid, designated F-, to yield two F+ cells. The </a:t>
            </a:r>
            <a:r>
              <a:rPr lang="en-US" sz="2400" b="1" dirty="0">
                <a:solidFill>
                  <a:schemeClr val="accent3">
                    <a:lumMod val="50000"/>
                  </a:schemeClr>
                </a:solidFill>
              </a:rPr>
              <a:t>F plasmid </a:t>
            </a:r>
            <a:r>
              <a:rPr lang="en-US" sz="2400" dirty="0"/>
              <a:t>is an </a:t>
            </a:r>
            <a:r>
              <a:rPr lang="en-US" sz="2400" b="1" dirty="0" err="1">
                <a:solidFill>
                  <a:srgbClr val="FF0000"/>
                </a:solidFill>
              </a:rPr>
              <a:t>episome</a:t>
            </a:r>
            <a:r>
              <a:rPr lang="en-US" sz="2400" dirty="0"/>
              <a:t>, </a:t>
            </a:r>
            <a:r>
              <a:rPr lang="en-US" sz="2400" b="1" dirty="0">
                <a:solidFill>
                  <a:schemeClr val="accent3">
                    <a:lumMod val="50000"/>
                  </a:schemeClr>
                </a:solidFill>
              </a:rPr>
              <a:t>a plasmid that can integrate into the host chromosome </a:t>
            </a:r>
            <a:r>
              <a:rPr lang="en-US" sz="2400" dirty="0"/>
              <a:t>. </a:t>
            </a:r>
            <a:endParaRPr lang="en-US" sz="2400" dirty="0" smtClean="0"/>
          </a:p>
          <a:p>
            <a:pPr marL="342900" indent="-342900" algn="just">
              <a:buFont typeface="Arial" panose="020B0604020202020204" pitchFamily="34" charset="0"/>
              <a:buChar char="•"/>
            </a:pPr>
            <a:r>
              <a:rPr lang="en-US" sz="2400" dirty="0">
                <a:solidFill>
                  <a:srgbClr val="00B050"/>
                </a:solidFill>
              </a:rPr>
              <a:t>When the F plasmid is integrated into the chromosome, the chromosome becomes mobilized </a:t>
            </a:r>
            <a:r>
              <a:rPr lang="en-US" sz="2400" dirty="0"/>
              <a:t>and can lead to transfer of chromosomal genes. Cells possessing an </a:t>
            </a:r>
            <a:r>
              <a:rPr lang="en-US" sz="2400" b="1" dirty="0">
                <a:solidFill>
                  <a:srgbClr val="FF0000"/>
                </a:solidFill>
              </a:rPr>
              <a:t>integrated F </a:t>
            </a:r>
            <a:r>
              <a:rPr lang="en-US" sz="2400" dirty="0"/>
              <a:t>plasmid are called </a:t>
            </a:r>
            <a:r>
              <a:rPr lang="en-US" sz="2400" b="1" dirty="0">
                <a:solidFill>
                  <a:srgbClr val="FF0000"/>
                </a:solidFill>
              </a:rPr>
              <a:t>F+. </a:t>
            </a:r>
            <a:r>
              <a:rPr lang="en-US" sz="2400" dirty="0">
                <a:solidFill>
                  <a:srgbClr val="00B050"/>
                </a:solidFill>
              </a:rPr>
              <a:t>Those that have a chromosome-integrated F plasmid</a:t>
            </a:r>
            <a:r>
              <a:rPr lang="en-US" sz="2400" dirty="0"/>
              <a:t> are called </a:t>
            </a:r>
            <a:r>
              <a:rPr lang="en-US" sz="2400" b="1" dirty="0" err="1">
                <a:solidFill>
                  <a:srgbClr val="FF0000"/>
                </a:solidFill>
              </a:rPr>
              <a:t>Hfr</a:t>
            </a:r>
            <a:r>
              <a:rPr lang="en-US" sz="2400" b="1" dirty="0">
                <a:solidFill>
                  <a:srgbClr val="FF0000"/>
                </a:solidFill>
              </a:rPr>
              <a:t> (for high frequency of recombination</a:t>
            </a:r>
            <a:r>
              <a:rPr lang="en-US" sz="2400" b="1" dirty="0" smtClean="0">
                <a:solidFill>
                  <a:srgbClr val="FF0000"/>
                </a:solidFill>
              </a:rPr>
              <a:t>).</a:t>
            </a: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solidFill>
                <a:srgbClr val="FF0000"/>
              </a:solidFill>
            </a:endParaRPr>
          </a:p>
          <a:p>
            <a:pPr marL="342900" indent="-342900" algn="just">
              <a:buFont typeface="Arial" panose="020B0604020202020204" pitchFamily="34" charset="0"/>
              <a:buChar char="•"/>
            </a:pPr>
            <a:endParaRPr lang="en-US" sz="2400" dirty="0" smtClean="0"/>
          </a:p>
          <a:p>
            <a:endParaRPr lang="en-US" sz="2400" dirty="0"/>
          </a:p>
        </p:txBody>
      </p:sp>
    </p:spTree>
    <p:extLst>
      <p:ext uri="{BB962C8B-B14F-4D97-AF65-F5344CB8AC3E}">
        <p14:creationId xmlns:p14="http://schemas.microsoft.com/office/powerpoint/2010/main" val="86440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98EDCC-357D-3224-56D9-79D600818447}"/>
              </a:ext>
            </a:extLst>
          </p:cNvPr>
          <p:cNvPicPr>
            <a:picLocks noChangeAspect="1"/>
          </p:cNvPicPr>
          <p:nvPr/>
        </p:nvPicPr>
        <p:blipFill>
          <a:blip r:embed="rId2"/>
          <a:stretch>
            <a:fillRect/>
          </a:stretch>
        </p:blipFill>
        <p:spPr>
          <a:xfrm>
            <a:off x="1661603" y="242538"/>
            <a:ext cx="8868793" cy="6372923"/>
          </a:xfrm>
          <a:prstGeom prst="rect">
            <a:avLst/>
          </a:prstGeom>
        </p:spPr>
      </p:pic>
    </p:spTree>
    <p:extLst>
      <p:ext uri="{BB962C8B-B14F-4D97-AF65-F5344CB8AC3E}">
        <p14:creationId xmlns:p14="http://schemas.microsoft.com/office/powerpoint/2010/main" val="1107153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922" y="508716"/>
            <a:ext cx="10822675" cy="5016758"/>
          </a:xfrm>
          <a:prstGeom prst="rect">
            <a:avLst/>
          </a:prstGeom>
        </p:spPr>
        <p:txBody>
          <a:bodyPr wrap="square">
            <a:spAutoFit/>
          </a:bodyPr>
          <a:lstStyle/>
          <a:p>
            <a:r>
              <a:rPr lang="en-US" sz="2000" b="1" dirty="0">
                <a:solidFill>
                  <a:srgbClr val="FF0000"/>
                </a:solidFill>
              </a:rPr>
              <a:t>High-frequency recombination cell</a:t>
            </a:r>
          </a:p>
          <a:p>
            <a:pPr marL="342900" indent="-342900" algn="just">
              <a:buFont typeface="Arial" panose="020B0604020202020204" pitchFamily="34" charset="0"/>
              <a:buChar char="•"/>
            </a:pPr>
            <a:r>
              <a:rPr lang="en-US" sz="2000" dirty="0"/>
              <a:t>A </a:t>
            </a:r>
            <a:r>
              <a:rPr lang="en-US" sz="2000" dirty="0">
                <a:solidFill>
                  <a:srgbClr val="FF0000"/>
                </a:solidFill>
              </a:rPr>
              <a:t>high-frequency recombination cell </a:t>
            </a:r>
            <a:r>
              <a:rPr lang="en-US" sz="2000" dirty="0"/>
              <a:t>(also called an </a:t>
            </a:r>
            <a:r>
              <a:rPr lang="en-US" sz="2000" dirty="0" err="1">
                <a:solidFill>
                  <a:srgbClr val="FF0000"/>
                </a:solidFill>
              </a:rPr>
              <a:t>Hfr</a:t>
            </a:r>
            <a:r>
              <a:rPr lang="en-US" sz="2000" dirty="0">
                <a:solidFill>
                  <a:srgbClr val="FF0000"/>
                </a:solidFill>
              </a:rPr>
              <a:t> strain</a:t>
            </a:r>
            <a:r>
              <a:rPr lang="en-US" sz="2000" dirty="0"/>
              <a:t>) </a:t>
            </a:r>
            <a:r>
              <a:rPr lang="en-US" sz="2000" dirty="0">
                <a:solidFill>
                  <a:srgbClr val="FF0000"/>
                </a:solidFill>
              </a:rPr>
              <a:t>is a bacterium with a conjugative plasmid</a:t>
            </a:r>
            <a:r>
              <a:rPr lang="en-US" sz="2000" dirty="0"/>
              <a:t> (often the </a:t>
            </a:r>
            <a:r>
              <a:rPr lang="en-US" sz="2000" dirty="0">
                <a:solidFill>
                  <a:srgbClr val="FF0000"/>
                </a:solidFill>
              </a:rPr>
              <a:t>F-factor</a:t>
            </a:r>
            <a:r>
              <a:rPr lang="en-US" sz="2000" dirty="0"/>
              <a:t>) </a:t>
            </a:r>
            <a:r>
              <a:rPr lang="en-US" sz="2000" dirty="0">
                <a:solidFill>
                  <a:srgbClr val="FF0000"/>
                </a:solidFill>
              </a:rPr>
              <a:t>integrated into its genomic DNA</a:t>
            </a:r>
            <a:r>
              <a:rPr lang="en-US" sz="2000" dirty="0"/>
              <a:t>. </a:t>
            </a:r>
            <a:endParaRPr lang="en-US" sz="2000" dirty="0" smtClean="0"/>
          </a:p>
          <a:p>
            <a:pPr marL="342900" indent="-342900" algn="just">
              <a:buFont typeface="Arial" panose="020B0604020202020204" pitchFamily="34" charset="0"/>
              <a:buChar char="•"/>
            </a:pPr>
            <a:r>
              <a:rPr lang="en-US" sz="2000" dirty="0" err="1" smtClean="0"/>
              <a:t>Hfr</a:t>
            </a:r>
            <a:r>
              <a:rPr lang="en-US" sz="2000" dirty="0" smtClean="0"/>
              <a:t> </a:t>
            </a:r>
            <a:r>
              <a:rPr lang="en-US" sz="2000" dirty="0"/>
              <a:t>strains will, upon conjugation with a F− cell, attempt to transfer their entire DNA through the </a:t>
            </a:r>
            <a:r>
              <a:rPr lang="en-US" sz="2000" dirty="0">
                <a:solidFill>
                  <a:srgbClr val="FF0000"/>
                </a:solidFill>
              </a:rPr>
              <a:t>mating bridge</a:t>
            </a:r>
            <a:r>
              <a:rPr lang="en-US" sz="2000" dirty="0"/>
              <a:t>, </a:t>
            </a:r>
            <a:r>
              <a:rPr lang="en-US" sz="2000" dirty="0">
                <a:solidFill>
                  <a:srgbClr val="FF0000"/>
                </a:solidFill>
              </a:rPr>
              <a:t>not to be confused with the pilus</a:t>
            </a:r>
            <a:r>
              <a:rPr lang="en-US" sz="2000" dirty="0"/>
              <a:t>. </a:t>
            </a:r>
          </a:p>
          <a:p>
            <a:pPr marL="342900" indent="-342900" algn="just">
              <a:buFont typeface="Arial" panose="020B0604020202020204" pitchFamily="34" charset="0"/>
              <a:buChar char="•"/>
            </a:pPr>
            <a:r>
              <a:rPr lang="en-US" sz="2000" dirty="0"/>
              <a:t>This occurs because the F factor has integrated itself </a:t>
            </a:r>
            <a:r>
              <a:rPr lang="en-US" sz="2000" dirty="0" smtClean="0"/>
              <a:t>in </a:t>
            </a:r>
            <a:r>
              <a:rPr lang="en-US" sz="2000" dirty="0"/>
              <a:t>the bacterial chromosome. </a:t>
            </a:r>
            <a:r>
              <a:rPr lang="en-US" sz="2000" dirty="0" smtClean="0"/>
              <a:t>during </a:t>
            </a:r>
            <a:r>
              <a:rPr lang="en-US" sz="2000" dirty="0"/>
              <a:t>conjugation, the rest of the bacterial genome is dragged along with it, thus making such cells very useful </a:t>
            </a:r>
            <a:r>
              <a:rPr lang="en-US" sz="2000" dirty="0" smtClean="0"/>
              <a:t>in </a:t>
            </a:r>
            <a:r>
              <a:rPr lang="en-US" sz="2000" dirty="0"/>
              <a:t>studying </a:t>
            </a:r>
            <a:r>
              <a:rPr lang="en-US" sz="2000" dirty="0">
                <a:solidFill>
                  <a:srgbClr val="FF0000"/>
                </a:solidFill>
              </a:rPr>
              <a:t>gene linkage </a:t>
            </a:r>
            <a:r>
              <a:rPr lang="en-US" sz="2000" dirty="0"/>
              <a:t>and </a:t>
            </a:r>
            <a:r>
              <a:rPr lang="en-US" sz="2000" dirty="0">
                <a:solidFill>
                  <a:srgbClr val="FF0000"/>
                </a:solidFill>
              </a:rPr>
              <a:t>recombination</a:t>
            </a:r>
            <a:r>
              <a:rPr lang="en-US" sz="2000" dirty="0"/>
              <a:t>. </a:t>
            </a:r>
          </a:p>
          <a:p>
            <a:pPr marL="342900" indent="-342900" algn="just">
              <a:buFont typeface="Arial" panose="020B0604020202020204" pitchFamily="34" charset="0"/>
              <a:buChar char="•"/>
            </a:pPr>
            <a:r>
              <a:rPr lang="en-US" sz="2000" dirty="0"/>
              <a:t> In </a:t>
            </a:r>
            <a:r>
              <a:rPr lang="en-US" sz="2000" dirty="0" err="1">
                <a:solidFill>
                  <a:srgbClr val="FF0000"/>
                </a:solidFill>
              </a:rPr>
              <a:t>Hfr</a:t>
            </a:r>
            <a:r>
              <a:rPr lang="en-US" sz="2000" dirty="0">
                <a:solidFill>
                  <a:srgbClr val="FF0000"/>
                </a:solidFill>
              </a:rPr>
              <a:t> × F− </a:t>
            </a:r>
            <a:r>
              <a:rPr lang="en-US" sz="2000" dirty="0"/>
              <a:t>crosses, virtually none of the </a:t>
            </a:r>
            <a:r>
              <a:rPr lang="en-US" sz="2000" dirty="0">
                <a:solidFill>
                  <a:srgbClr val="FF0000"/>
                </a:solidFill>
              </a:rPr>
              <a:t>F− parents were converted into F+ or into </a:t>
            </a:r>
            <a:r>
              <a:rPr lang="en-US" sz="2000" dirty="0" err="1">
                <a:solidFill>
                  <a:srgbClr val="FF0000"/>
                </a:solidFill>
              </a:rPr>
              <a:t>Hfr</a:t>
            </a:r>
            <a:r>
              <a:rPr lang="en-US" sz="2000" dirty="0"/>
              <a:t>. This result is in contrast with </a:t>
            </a:r>
            <a:r>
              <a:rPr lang="en-US" sz="2000" dirty="0">
                <a:solidFill>
                  <a:srgbClr val="FF0000"/>
                </a:solidFill>
              </a:rPr>
              <a:t>F+ × F− </a:t>
            </a:r>
            <a:r>
              <a:rPr lang="en-US" sz="2000" dirty="0"/>
              <a:t>crosses, where </a:t>
            </a:r>
            <a:r>
              <a:rPr lang="en-US" sz="2000" dirty="0" smtClean="0"/>
              <a:t>transfer </a:t>
            </a:r>
            <a:r>
              <a:rPr lang="en-US" sz="2000" dirty="0"/>
              <a:t>of F results in a large proportion of the </a:t>
            </a:r>
            <a:r>
              <a:rPr lang="en-US" sz="2000" dirty="0">
                <a:solidFill>
                  <a:srgbClr val="FF0000"/>
                </a:solidFill>
              </a:rPr>
              <a:t>F− parents being converted into F+. </a:t>
            </a:r>
            <a:r>
              <a:rPr lang="en-US" sz="2000" dirty="0"/>
              <a:t>It became apparent that an </a:t>
            </a:r>
            <a:r>
              <a:rPr lang="en-US" sz="2000" dirty="0" err="1"/>
              <a:t>Hfr</a:t>
            </a:r>
            <a:r>
              <a:rPr lang="en-US" sz="2000" dirty="0"/>
              <a:t> strain results from the integration of the F factor into the chromosome.</a:t>
            </a:r>
          </a:p>
          <a:p>
            <a:pPr marL="342900" indent="-342900" algn="just">
              <a:buFont typeface="Arial" panose="020B0604020202020204" pitchFamily="34" charset="0"/>
              <a:buChar char="•"/>
            </a:pPr>
            <a:r>
              <a:rPr lang="en-US" sz="2000" dirty="0" smtClean="0"/>
              <a:t>during </a:t>
            </a:r>
            <a:r>
              <a:rPr lang="en-US" sz="2000" dirty="0"/>
              <a:t>conjugation between an </a:t>
            </a:r>
            <a:r>
              <a:rPr lang="en-US" sz="2000" dirty="0" err="1"/>
              <a:t>Hfr</a:t>
            </a:r>
            <a:r>
              <a:rPr lang="en-US" sz="2000" dirty="0"/>
              <a:t> cell and a F− cell a part of the chromosome is transferred with F. </a:t>
            </a:r>
          </a:p>
          <a:p>
            <a:pPr marL="342900" indent="-342900" algn="just">
              <a:buFont typeface="Arial" panose="020B0604020202020204" pitchFamily="34" charset="0"/>
              <a:buChar char="•"/>
            </a:pPr>
            <a:r>
              <a:rPr lang="en-US" sz="2000" dirty="0"/>
              <a:t>Random breakage interrupts the transfer before the entire chromosome is transferred. </a:t>
            </a:r>
          </a:p>
          <a:p>
            <a:pPr marL="342900" indent="-342900" algn="just">
              <a:buFont typeface="Arial" panose="020B0604020202020204" pitchFamily="34" charset="0"/>
              <a:buChar char="•"/>
            </a:pPr>
            <a:r>
              <a:rPr lang="en-US" sz="2000" dirty="0"/>
              <a:t>The chromosomal fragment can then recombine with the recipient chromosome. </a:t>
            </a:r>
          </a:p>
          <a:p>
            <a:pPr marL="342900" indent="-342900" algn="just">
              <a:buFont typeface="Arial" panose="020B0604020202020204" pitchFamily="34" charset="0"/>
              <a:buChar char="•"/>
            </a:pPr>
            <a:endParaRPr lang="en-US" sz="2000" dirty="0"/>
          </a:p>
        </p:txBody>
      </p:sp>
    </p:spTree>
    <p:extLst>
      <p:ext uri="{BB962C8B-B14F-4D97-AF65-F5344CB8AC3E}">
        <p14:creationId xmlns:p14="http://schemas.microsoft.com/office/powerpoint/2010/main" val="110613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pter 8.2 Solutions | Microbiology 9th Edition | Chegg.com">
            <a:extLst>
              <a:ext uri="{FF2B5EF4-FFF2-40B4-BE49-F238E27FC236}">
                <a16:creationId xmlns:a16="http://schemas.microsoft.com/office/drawing/2014/main" id="{B53BD64C-53D3-BFC0-BF9C-6DE2462F5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472" y="450377"/>
            <a:ext cx="7944140" cy="580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4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B0DA4-9E83-8ED8-F3AF-66249D633536}"/>
              </a:ext>
            </a:extLst>
          </p:cNvPr>
          <p:cNvPicPr>
            <a:picLocks noChangeAspect="1"/>
          </p:cNvPicPr>
          <p:nvPr/>
        </p:nvPicPr>
        <p:blipFill>
          <a:blip r:embed="rId2"/>
          <a:stretch>
            <a:fillRect/>
          </a:stretch>
        </p:blipFill>
        <p:spPr>
          <a:xfrm>
            <a:off x="-1" y="548281"/>
            <a:ext cx="4158845" cy="4005963"/>
          </a:xfrm>
          <a:prstGeom prst="rect">
            <a:avLst/>
          </a:prstGeom>
        </p:spPr>
      </p:pic>
      <p:pic>
        <p:nvPicPr>
          <p:cNvPr id="3" name="Picture 2">
            <a:extLst>
              <a:ext uri="{FF2B5EF4-FFF2-40B4-BE49-F238E27FC236}">
                <a16:creationId xmlns:a16="http://schemas.microsoft.com/office/drawing/2014/main" id="{8026F40F-3F32-03D3-61EB-480A3F6FE3DA}"/>
              </a:ext>
            </a:extLst>
          </p:cNvPr>
          <p:cNvPicPr>
            <a:picLocks noChangeAspect="1"/>
          </p:cNvPicPr>
          <p:nvPr/>
        </p:nvPicPr>
        <p:blipFill>
          <a:blip r:embed="rId3">
            <a:duotone>
              <a:prstClr val="black"/>
              <a:srgbClr val="4BACC6">
                <a:tint val="45000"/>
                <a:satMod val="400000"/>
              </a:srgbClr>
            </a:duotone>
          </a:blip>
          <a:srcRect/>
          <a:stretch>
            <a:fillRect/>
          </a:stretch>
        </p:blipFill>
        <p:spPr bwMode="auto">
          <a:xfrm>
            <a:off x="4158845" y="0"/>
            <a:ext cx="7828967" cy="5211191"/>
          </a:xfrm>
          <a:prstGeom prst="rect">
            <a:avLst/>
          </a:prstGeom>
          <a:noFill/>
          <a:ln w="9525">
            <a:noFill/>
            <a:miter lim="800000"/>
            <a:headEnd/>
            <a:tailEnd/>
          </a:ln>
        </p:spPr>
      </p:pic>
      <p:sp>
        <p:nvSpPr>
          <p:cNvPr id="4" name="Rectangle 3"/>
          <p:cNvSpPr/>
          <p:nvPr/>
        </p:nvSpPr>
        <p:spPr>
          <a:xfrm>
            <a:off x="181970" y="5316772"/>
            <a:ext cx="3976874" cy="923330"/>
          </a:xfrm>
          <a:prstGeom prst="rect">
            <a:avLst/>
          </a:prstGeom>
        </p:spPr>
        <p:txBody>
          <a:bodyPr wrap="square">
            <a:spAutoFit/>
          </a:bodyPr>
          <a:lstStyle/>
          <a:p>
            <a:r>
              <a:rPr lang="en-US" dirty="0"/>
              <a:t>Breakage of the </a:t>
            </a:r>
            <a:r>
              <a:rPr lang="en-US" dirty="0" err="1"/>
              <a:t>Hfr</a:t>
            </a:r>
            <a:r>
              <a:rPr lang="en-US" dirty="0"/>
              <a:t> chromosome at the origin of transfer and the beginning of DNA transfer to the recipient.</a:t>
            </a:r>
          </a:p>
        </p:txBody>
      </p:sp>
      <p:sp>
        <p:nvSpPr>
          <p:cNvPr id="5" name="Rectangle 4"/>
          <p:cNvSpPr/>
          <p:nvPr/>
        </p:nvSpPr>
        <p:spPr>
          <a:xfrm>
            <a:off x="5025328" y="5316772"/>
            <a:ext cx="6096000" cy="646331"/>
          </a:xfrm>
          <a:prstGeom prst="rect">
            <a:avLst/>
          </a:prstGeom>
        </p:spPr>
        <p:txBody>
          <a:bodyPr>
            <a:spAutoFit/>
          </a:bodyPr>
          <a:lstStyle/>
          <a:p>
            <a:r>
              <a:rPr lang="en-US" dirty="0"/>
              <a:t>F </a:t>
            </a:r>
            <a:r>
              <a:rPr lang="en-US" dirty="0" err="1"/>
              <a:t>sexduction</a:t>
            </a:r>
            <a:r>
              <a:rPr lang="en-US" dirty="0"/>
              <a:t> :F mobilizes small excised region of donor chromosome.</a:t>
            </a:r>
          </a:p>
        </p:txBody>
      </p:sp>
    </p:spTree>
    <p:extLst>
      <p:ext uri="{BB962C8B-B14F-4D97-AF65-F5344CB8AC3E}">
        <p14:creationId xmlns:p14="http://schemas.microsoft.com/office/powerpoint/2010/main" val="464644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3C3B02-405F-9534-EDAF-E2B5D2E373BF}"/>
              </a:ext>
            </a:extLst>
          </p:cNvPr>
          <p:cNvPicPr>
            <a:picLocks noChangeAspect="1"/>
          </p:cNvPicPr>
          <p:nvPr/>
        </p:nvPicPr>
        <p:blipFill>
          <a:blip r:embed="rId2">
            <a:duotone>
              <a:prstClr val="black"/>
              <a:srgbClr val="4BACC6">
                <a:tint val="45000"/>
                <a:satMod val="400000"/>
              </a:srgbClr>
            </a:duotone>
          </a:blip>
          <a:srcRect/>
          <a:stretch>
            <a:fillRect/>
          </a:stretch>
        </p:blipFill>
        <p:spPr bwMode="auto">
          <a:xfrm>
            <a:off x="2672179" y="367982"/>
            <a:ext cx="8993079" cy="6122035"/>
          </a:xfrm>
          <a:prstGeom prst="rect">
            <a:avLst/>
          </a:prstGeom>
          <a:noFill/>
          <a:ln w="9525">
            <a:noFill/>
            <a:miter lim="800000"/>
            <a:headEnd/>
            <a:tailEnd/>
          </a:ln>
        </p:spPr>
      </p:pic>
      <p:sp>
        <p:nvSpPr>
          <p:cNvPr id="3" name="Rectangle 2"/>
          <p:cNvSpPr/>
          <p:nvPr/>
        </p:nvSpPr>
        <p:spPr>
          <a:xfrm>
            <a:off x="515833" y="3585528"/>
            <a:ext cx="2088107" cy="923330"/>
          </a:xfrm>
          <a:prstGeom prst="rect">
            <a:avLst/>
          </a:prstGeom>
        </p:spPr>
        <p:txBody>
          <a:bodyPr wrap="square">
            <a:spAutoFit/>
          </a:bodyPr>
          <a:lstStyle/>
          <a:p>
            <a:r>
              <a:rPr lang="en-US" dirty="0"/>
              <a:t>Details of the replication and transfer process</a:t>
            </a:r>
          </a:p>
        </p:txBody>
      </p:sp>
    </p:spTree>
    <p:extLst>
      <p:ext uri="{BB962C8B-B14F-4D97-AF65-F5344CB8AC3E}">
        <p14:creationId xmlns:p14="http://schemas.microsoft.com/office/powerpoint/2010/main" val="491998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407117"/>
            <a:ext cx="11027391" cy="5324535"/>
          </a:xfrm>
          <a:prstGeom prst="rect">
            <a:avLst/>
          </a:prstGeom>
        </p:spPr>
        <p:txBody>
          <a:bodyPr wrap="square">
            <a:spAutoFit/>
          </a:bodyPr>
          <a:lstStyle/>
          <a:p>
            <a:pPr algn="just"/>
            <a:r>
              <a:rPr lang="en-US" sz="2000" dirty="0"/>
              <a:t>F plasmids containing chromosomal genes are </a:t>
            </a:r>
            <a:r>
              <a:rPr lang="en-US" sz="2000" b="1" dirty="0">
                <a:solidFill>
                  <a:srgbClr val="FF0000"/>
                </a:solidFill>
              </a:rPr>
              <a:t>called F' (F prime) </a:t>
            </a:r>
            <a:r>
              <a:rPr lang="en-US" sz="2000" dirty="0"/>
              <a:t>plasmids.</a:t>
            </a:r>
          </a:p>
          <a:p>
            <a:pPr algn="just"/>
            <a:r>
              <a:rPr lang="en-US" sz="2000" dirty="0">
                <a:solidFill>
                  <a:srgbClr val="00B050"/>
                </a:solidFill>
              </a:rPr>
              <a:t>F' plasmids differ from normal F plasmids in that they contain identifiable chromosomal genes</a:t>
            </a:r>
            <a:r>
              <a:rPr lang="en-US" sz="2000" dirty="0"/>
              <a:t>, </a:t>
            </a:r>
            <a:r>
              <a:rPr lang="en-US" sz="2000" dirty="0">
                <a:solidFill>
                  <a:srgbClr val="00B050"/>
                </a:solidFill>
              </a:rPr>
              <a:t>and they transfer these genes at high frequency to recipients. </a:t>
            </a:r>
            <a:r>
              <a:rPr lang="en-US" sz="2000" dirty="0"/>
              <a:t>F' -mediated transfer resembles specialized transduction  in that only a restricted group of chromosomal genes can be transferred. </a:t>
            </a:r>
            <a:endParaRPr lang="en-US" sz="2000" dirty="0" smtClean="0"/>
          </a:p>
          <a:p>
            <a:r>
              <a:rPr lang="en-US" sz="2000" b="1" dirty="0">
                <a:solidFill>
                  <a:srgbClr val="FF0000"/>
                </a:solidFill>
              </a:rPr>
              <a:t>Conjugation in other bacteria</a:t>
            </a:r>
          </a:p>
          <a:p>
            <a:pPr marL="342900" indent="-342900" algn="just">
              <a:buFont typeface="Arial" panose="020B0604020202020204" pitchFamily="34" charset="0"/>
              <a:buChar char="•"/>
            </a:pPr>
            <a:r>
              <a:rPr lang="en-US" sz="2000" dirty="0"/>
              <a:t>Many </a:t>
            </a:r>
            <a:r>
              <a:rPr lang="en-US" sz="2000" dirty="0">
                <a:solidFill>
                  <a:srgbClr val="00B050"/>
                </a:solidFill>
              </a:rPr>
              <a:t>Gram-positive species</a:t>
            </a:r>
            <a:r>
              <a:rPr lang="en-US" sz="2000" dirty="0"/>
              <a:t>, ranging from Streptomyces to Enterococcus, also possess plasmids that are transmissible by conjugation </a:t>
            </a:r>
            <a:endParaRPr lang="en-US" sz="2000" dirty="0" smtClean="0"/>
          </a:p>
          <a:p>
            <a:pPr marL="342900" indent="-342900" algn="just">
              <a:buFont typeface="Arial" panose="020B0604020202020204" pitchFamily="34" charset="0"/>
              <a:buChar char="•"/>
            </a:pPr>
            <a:r>
              <a:rPr lang="en-US" sz="2000" dirty="0" smtClean="0"/>
              <a:t>In </a:t>
            </a:r>
            <a:r>
              <a:rPr lang="en-US" sz="2000" dirty="0"/>
              <a:t>general, the number of genes required for conjugative transfer, </a:t>
            </a:r>
            <a:r>
              <a:rPr lang="en-US" sz="2000" b="1" dirty="0" smtClean="0">
                <a:solidFill>
                  <a:srgbClr val="FF0000"/>
                </a:solidFill>
              </a:rPr>
              <a:t>is </a:t>
            </a:r>
            <a:r>
              <a:rPr lang="en-US" sz="2000" b="1" dirty="0">
                <a:solidFill>
                  <a:srgbClr val="FF0000"/>
                </a:solidFill>
              </a:rPr>
              <a:t>very much less than in Gram-negative </a:t>
            </a:r>
            <a:r>
              <a:rPr lang="en-US" sz="2000" b="1" dirty="0" smtClean="0">
                <a:solidFill>
                  <a:srgbClr val="FF0000"/>
                </a:solidFill>
              </a:rPr>
              <a:t>bacteria</a:t>
            </a:r>
            <a:r>
              <a:rPr lang="en-US" sz="2000" dirty="0" smtClean="0"/>
              <a:t>. </a:t>
            </a:r>
            <a:endParaRPr lang="en-US" sz="2000" dirty="0"/>
          </a:p>
          <a:p>
            <a:pPr marL="342900" indent="-342900" algn="just">
              <a:buFont typeface="Arial" panose="020B0604020202020204" pitchFamily="34" charset="0"/>
              <a:buChar char="•"/>
            </a:pPr>
            <a:r>
              <a:rPr lang="en-US" sz="2000" dirty="0"/>
              <a:t>Conjugative plasmids in </a:t>
            </a:r>
            <a:r>
              <a:rPr lang="en-US" sz="2000" dirty="0">
                <a:solidFill>
                  <a:srgbClr val="00B050"/>
                </a:solidFill>
              </a:rPr>
              <a:t>Gram-positive bacteria </a:t>
            </a:r>
            <a:r>
              <a:rPr lang="en-US" sz="2000" dirty="0"/>
              <a:t>can therefore be considerably </a:t>
            </a:r>
            <a:r>
              <a:rPr lang="en-US" sz="2000" dirty="0">
                <a:solidFill>
                  <a:srgbClr val="00B050"/>
                </a:solidFill>
              </a:rPr>
              <a:t>smaller</a:t>
            </a:r>
            <a:r>
              <a:rPr lang="en-US" sz="2000" dirty="0"/>
              <a:t>. </a:t>
            </a:r>
            <a:r>
              <a:rPr lang="en-US" sz="2000" dirty="0">
                <a:solidFill>
                  <a:srgbClr val="00B050"/>
                </a:solidFill>
              </a:rPr>
              <a:t>One reason for a smaller number of genes being required is that there seems to be no need for production of a pilus</a:t>
            </a:r>
            <a:r>
              <a:rPr lang="en-US" sz="2000" dirty="0"/>
              <a:t>. This is probably, </a:t>
            </a:r>
            <a:r>
              <a:rPr lang="en-US" sz="2000" dirty="0">
                <a:solidFill>
                  <a:srgbClr val="00B050"/>
                </a:solidFill>
              </a:rPr>
              <a:t>a reflection of the different cell-wall architecture in Gram-positive </a:t>
            </a:r>
            <a:r>
              <a:rPr lang="en-US" sz="2000" dirty="0"/>
              <a:t>bacteria which </a:t>
            </a:r>
            <a:r>
              <a:rPr lang="en-US" sz="2000" dirty="0">
                <a:solidFill>
                  <a:srgbClr val="FF0000"/>
                </a:solidFill>
              </a:rPr>
              <a:t>lack the outer membrane characteristic of the Gram-negatives.</a:t>
            </a:r>
            <a:r>
              <a:rPr lang="en-US" sz="2000" dirty="0"/>
              <a:t> </a:t>
            </a:r>
          </a:p>
          <a:p>
            <a:pPr marL="342900" indent="-342900" algn="just">
              <a:buFont typeface="Arial" panose="020B0604020202020204" pitchFamily="34" charset="0"/>
              <a:buChar char="•"/>
            </a:pPr>
            <a:r>
              <a:rPr lang="en-US" sz="2000" dirty="0"/>
              <a:t>One group of Gram-positive bacteria where conjugation systems have been studied in detail are the </a:t>
            </a:r>
            <a:r>
              <a:rPr lang="en-US" sz="2000" dirty="0">
                <a:solidFill>
                  <a:srgbClr val="FF0000"/>
                </a:solidFill>
              </a:rPr>
              <a:t>enterococci</a:t>
            </a:r>
            <a:r>
              <a:rPr lang="en-US" sz="2000" dirty="0"/>
              <a:t>, principally </a:t>
            </a:r>
            <a:r>
              <a:rPr lang="en-US" sz="2000" dirty="0">
                <a:solidFill>
                  <a:srgbClr val="FF0000"/>
                </a:solidFill>
              </a:rPr>
              <a:t>Enterococcus </a:t>
            </a:r>
            <a:r>
              <a:rPr lang="en-US" sz="2000" dirty="0" err="1">
                <a:solidFill>
                  <a:srgbClr val="FF0000"/>
                </a:solidFill>
              </a:rPr>
              <a:t>faecalis</a:t>
            </a:r>
            <a:r>
              <a:rPr lang="en-US" sz="2000" dirty="0">
                <a:solidFill>
                  <a:srgbClr val="FF0000"/>
                </a:solidFill>
              </a:rPr>
              <a:t>. </a:t>
            </a:r>
          </a:p>
          <a:p>
            <a:pPr marL="342900" indent="-342900" algn="just">
              <a:buFont typeface="Arial" panose="020B0604020202020204" pitchFamily="34" charset="0"/>
              <a:buChar char="•"/>
            </a:pPr>
            <a:r>
              <a:rPr lang="en-US" sz="2000" dirty="0" smtClean="0"/>
              <a:t> </a:t>
            </a:r>
            <a:endParaRPr lang="en-US" sz="2000" dirty="0" smtClean="0"/>
          </a:p>
          <a:p>
            <a:pPr algn="just"/>
            <a:endParaRPr lang="en-US" sz="2000" dirty="0"/>
          </a:p>
        </p:txBody>
      </p:sp>
    </p:spTree>
    <p:extLst>
      <p:ext uri="{BB962C8B-B14F-4D97-AF65-F5344CB8AC3E}">
        <p14:creationId xmlns:p14="http://schemas.microsoft.com/office/powerpoint/2010/main" val="90577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1" y="337717"/>
            <a:ext cx="11122925" cy="5507662"/>
          </a:xfrm>
          <a:prstGeom prst="rect">
            <a:avLst/>
          </a:prstGeom>
        </p:spPr>
        <p:txBody>
          <a:bodyPr wrap="square">
            <a:spAutoFit/>
          </a:bodyPr>
          <a:lstStyle/>
          <a:p>
            <a:pPr algn="just">
              <a:lnSpc>
                <a:spcPct val="115000"/>
              </a:lnSpc>
            </a:pPr>
            <a:r>
              <a:rPr lang="en-US" dirty="0">
                <a:latin typeface="Times New Roman" panose="02020603050405020304" pitchFamily="18" charset="0"/>
                <a:ea typeface="Times New Roman" panose="02020603050405020304" pitchFamily="18" charset="0"/>
                <a:cs typeface="Arial" panose="020B0604020202020204" pitchFamily="34" charset="0"/>
              </a:rPr>
              <a:t>studied in detail are the enterococci, principally </a:t>
            </a:r>
            <a:r>
              <a:rPr lang="en-US" i="1" dirty="0">
                <a:latin typeface="Times New Roman" panose="02020603050405020304" pitchFamily="18" charset="0"/>
                <a:ea typeface="Times New Roman" panose="02020603050405020304" pitchFamily="18" charset="0"/>
                <a:cs typeface="Arial" panose="020B0604020202020204" pitchFamily="34" charset="0"/>
              </a:rPr>
              <a:t>Enterococcus </a:t>
            </a:r>
            <a:r>
              <a:rPr lang="en-US" i="1" dirty="0" err="1">
                <a:latin typeface="Times New Roman" panose="02020603050405020304" pitchFamily="18" charset="0"/>
                <a:ea typeface="Times New Roman" panose="02020603050405020304" pitchFamily="18" charset="0"/>
                <a:cs typeface="Arial" panose="020B0604020202020204" pitchFamily="34" charset="0"/>
              </a:rPr>
              <a:t>faecalis</a:t>
            </a:r>
            <a:r>
              <a:rPr lang="en-US" dirty="0">
                <a:latin typeface="Times New Roman" panose="02020603050405020304" pitchFamily="18" charset="0"/>
                <a:ea typeface="Times New Roman" panose="02020603050405020304" pitchFamily="18" charset="0"/>
                <a:cs typeface="Arial" panose="020B0604020202020204" pitchFamily="34" charset="0"/>
              </a:rPr>
              <a:t>. Some</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pPr>
            <a:r>
              <a:rPr lang="en-US" dirty="0">
                <a:latin typeface="Times New Roman" panose="02020603050405020304" pitchFamily="18" charset="0"/>
                <a:ea typeface="Times New Roman" panose="02020603050405020304" pitchFamily="18" charset="0"/>
                <a:cs typeface="Arial" panose="020B0604020202020204" pitchFamily="34" charset="0"/>
              </a:rPr>
              <a:t>strains of </a:t>
            </a:r>
            <a:r>
              <a:rPr lang="en-US" i="1" dirty="0">
                <a:latin typeface="Times New Roman" panose="02020603050405020304" pitchFamily="18" charset="0"/>
                <a:ea typeface="Times New Roman" panose="02020603050405020304" pitchFamily="18" charset="0"/>
                <a:cs typeface="Arial" panose="020B0604020202020204" pitchFamily="34" charset="0"/>
              </a:rPr>
              <a:t>E. </a:t>
            </a:r>
            <a:r>
              <a:rPr lang="en-US" i="1" dirty="0" err="1">
                <a:latin typeface="Times New Roman" panose="02020603050405020304" pitchFamily="18" charset="0"/>
                <a:ea typeface="Times New Roman" panose="02020603050405020304" pitchFamily="18" charset="0"/>
                <a:cs typeface="Arial" panose="020B0604020202020204" pitchFamily="34" charset="0"/>
              </a:rPr>
              <a:t>faecalis</a:t>
            </a:r>
            <a:r>
              <a:rPr lang="en-US" dirty="0">
                <a:latin typeface="Times New Roman" panose="02020603050405020304" pitchFamily="18" charset="0"/>
                <a:ea typeface="Times New Roman" panose="02020603050405020304" pitchFamily="18" charset="0"/>
                <a:cs typeface="Arial" panose="020B0604020202020204" pitchFamily="34" charset="0"/>
              </a:rPr>
              <a:t> secrete diffusible peptides that have a pheromone-like action that can stimulate the expression of the transfer (</a:t>
            </a:r>
            <a:r>
              <a:rPr lang="en-US" i="1" dirty="0" err="1">
                <a:latin typeface="Times New Roman" panose="02020603050405020304" pitchFamily="18" charset="0"/>
                <a:ea typeface="Times New Roman" panose="02020603050405020304" pitchFamily="18" charset="0"/>
                <a:cs typeface="Arial" panose="020B0604020202020204" pitchFamily="34" charset="0"/>
              </a:rPr>
              <a:t>tra</a:t>
            </a:r>
            <a:r>
              <a:rPr lang="en-US" dirty="0">
                <a:latin typeface="Times New Roman" panose="02020603050405020304" pitchFamily="18" charset="0"/>
                <a:ea typeface="Times New Roman" panose="02020603050405020304" pitchFamily="18" charset="0"/>
                <a:cs typeface="Arial" panose="020B0604020202020204" pitchFamily="34" charset="0"/>
              </a:rPr>
              <a:t>) genes of a specific plasmid in a </a:t>
            </a:r>
            <a:r>
              <a:rPr lang="en-US" dirty="0" err="1">
                <a:latin typeface="Times New Roman" panose="02020603050405020304" pitchFamily="18" charset="0"/>
                <a:ea typeface="Times New Roman" panose="02020603050405020304" pitchFamily="18" charset="0"/>
                <a:cs typeface="Arial" panose="020B0604020202020204" pitchFamily="34" charset="0"/>
              </a:rPr>
              <a:t>neighbouring</a:t>
            </a:r>
            <a:r>
              <a:rPr lang="en-US" dirty="0">
                <a:latin typeface="Times New Roman" panose="02020603050405020304" pitchFamily="18" charset="0"/>
                <a:ea typeface="Times New Roman" panose="02020603050405020304" pitchFamily="18" charset="0"/>
                <a:cs typeface="Arial" panose="020B0604020202020204" pitchFamily="34" charset="0"/>
              </a:rPr>
              <a:t> cell. Note that, </a:t>
            </a:r>
            <a:r>
              <a:rPr lang="en-US" dirty="0" smtClean="0">
                <a:latin typeface="Times New Roman" panose="02020603050405020304" pitchFamily="18" charset="0"/>
                <a:ea typeface="Times New Roman" panose="02020603050405020304" pitchFamily="18" charset="0"/>
                <a:cs typeface="Arial" panose="020B0604020202020204" pitchFamily="34" charset="0"/>
              </a:rPr>
              <a:t>it </a:t>
            </a:r>
            <a:r>
              <a:rPr lang="en-US" dirty="0">
                <a:latin typeface="Times New Roman" panose="02020603050405020304" pitchFamily="18" charset="0"/>
                <a:ea typeface="Times New Roman" panose="02020603050405020304" pitchFamily="18" charset="0"/>
                <a:cs typeface="Arial" panose="020B0604020202020204" pitchFamily="34" charset="0"/>
              </a:rPr>
              <a:t>is the recipient cell that produces the pheromones. The donor cell, carrying the plasmid, has a plasmid encoded receptor on the cell surface to which the pheromone binds. Different types of plasmid code for different receptors and are therefore stimulated by different pheromones. However the recipient produces a range of pheromones and is therefore capable of mating with cells carrying different plasmids.</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pPr>
            <a:r>
              <a:rPr lang="en-US" dirty="0">
                <a:latin typeface="Times New Roman" panose="02020603050405020304" pitchFamily="18" charset="0"/>
                <a:ea typeface="Times New Roman" panose="02020603050405020304" pitchFamily="18" charset="0"/>
                <a:cs typeface="Arial" panose="020B0604020202020204" pitchFamily="34" charset="0"/>
              </a:rPr>
              <a:t>After the pheromone has bound to the cell-surface receptor it is </a:t>
            </a:r>
            <a:r>
              <a:rPr lang="en-US" dirty="0" smtClean="0">
                <a:latin typeface="Times New Roman" panose="02020603050405020304" pitchFamily="18" charset="0"/>
                <a:ea typeface="Times New Roman" panose="02020603050405020304" pitchFamily="18" charset="0"/>
                <a:cs typeface="Arial" panose="020B0604020202020204" pitchFamily="34" charset="0"/>
              </a:rPr>
              <a:t>transported</a:t>
            </a:r>
            <a:r>
              <a:rPr lang="en-US" sz="1400" dirty="0" smtClean="0">
                <a:latin typeface="Calibri" panose="020F0502020204030204" pitchFamily="34" charset="0"/>
                <a:ea typeface="Times New Roman" panose="02020603050405020304" pitchFamily="18" charset="0"/>
                <a:cs typeface="Arial" panose="020B0604020202020204" pitchFamily="34" charset="0"/>
              </a:rPr>
              <a:t> </a:t>
            </a:r>
            <a:r>
              <a:rPr lang="en-US" dirty="0" smtClean="0">
                <a:latin typeface="Times New Roman" panose="02020603050405020304" pitchFamily="18" charset="0"/>
                <a:ea typeface="Times New Roman" panose="02020603050405020304" pitchFamily="18" charset="0"/>
                <a:cs typeface="Arial" panose="020B0604020202020204" pitchFamily="34" charset="0"/>
              </a:rPr>
              <a:t>into </a:t>
            </a:r>
            <a:r>
              <a:rPr lang="en-US" dirty="0">
                <a:latin typeface="Times New Roman" panose="02020603050405020304" pitchFamily="18" charset="0"/>
                <a:ea typeface="Times New Roman" panose="02020603050405020304" pitchFamily="18" charset="0"/>
                <a:cs typeface="Arial" panose="020B0604020202020204" pitchFamily="34" charset="0"/>
              </a:rPr>
              <a:t>the cytoplasm, by a specific transport protein, where it interacts with </a:t>
            </a:r>
            <a:r>
              <a:rPr lang="en-US" dirty="0" smtClean="0">
                <a:latin typeface="Times New Roman" panose="02020603050405020304" pitchFamily="18" charset="0"/>
                <a:ea typeface="Times New Roman" panose="02020603050405020304" pitchFamily="18" charset="0"/>
                <a:cs typeface="Arial" panose="020B0604020202020204" pitchFamily="34" charset="0"/>
              </a:rPr>
              <a:t>a</a:t>
            </a:r>
            <a:r>
              <a:rPr lang="en-US" sz="1400" dirty="0" smtClean="0">
                <a:latin typeface="Calibri" panose="020F0502020204030204" pitchFamily="34" charset="0"/>
                <a:ea typeface="Times New Roman" panose="02020603050405020304" pitchFamily="18" charset="0"/>
                <a:cs typeface="Arial" panose="020B0604020202020204" pitchFamily="34" charset="0"/>
              </a:rPr>
              <a:t> </a:t>
            </a:r>
            <a:r>
              <a:rPr lang="en-US" dirty="0" smtClean="0">
                <a:latin typeface="Times New Roman" panose="02020603050405020304" pitchFamily="18" charset="0"/>
                <a:ea typeface="Times New Roman" panose="02020603050405020304" pitchFamily="18" charset="0"/>
                <a:cs typeface="Arial" panose="020B0604020202020204" pitchFamily="34" charset="0"/>
              </a:rPr>
              <a:t>protein </a:t>
            </a:r>
            <a:r>
              <a:rPr lang="en-US" dirty="0">
                <a:latin typeface="Times New Roman" panose="02020603050405020304" pitchFamily="18" charset="0"/>
                <a:ea typeface="Times New Roman" panose="02020603050405020304" pitchFamily="18" charset="0"/>
                <a:cs typeface="Arial" panose="020B0604020202020204" pitchFamily="34" charset="0"/>
              </a:rPr>
              <a:t>called </a:t>
            </a:r>
            <a:r>
              <a:rPr lang="en-US" dirty="0" err="1">
                <a:latin typeface="Times New Roman" panose="02020603050405020304" pitchFamily="18" charset="0"/>
                <a:ea typeface="Times New Roman" panose="02020603050405020304" pitchFamily="18" charset="0"/>
                <a:cs typeface="Arial" panose="020B0604020202020204" pitchFamily="34" charset="0"/>
              </a:rPr>
              <a:t>TraA</a:t>
            </a:r>
            <a:r>
              <a:rPr lang="en-US" dirty="0">
                <a:latin typeface="Times New Roman" panose="02020603050405020304" pitchFamily="18" charset="0"/>
                <a:ea typeface="Times New Roman" panose="02020603050405020304" pitchFamily="18" charset="0"/>
                <a:cs typeface="Arial" panose="020B0604020202020204" pitchFamily="34" charset="0"/>
              </a:rPr>
              <a:t>. This protein is a repressor of the </a:t>
            </a:r>
            <a:r>
              <a:rPr lang="en-US" i="1" dirty="0" err="1">
                <a:latin typeface="Times New Roman" panose="02020603050405020304" pitchFamily="18" charset="0"/>
                <a:ea typeface="Times New Roman" panose="02020603050405020304" pitchFamily="18" charset="0"/>
                <a:cs typeface="Arial" panose="020B0604020202020204" pitchFamily="34" charset="0"/>
              </a:rPr>
              <a:t>tra</a:t>
            </a:r>
            <a:r>
              <a:rPr lang="en-US" dirty="0">
                <a:latin typeface="Times New Roman" panose="02020603050405020304" pitchFamily="18" charset="0"/>
                <a:ea typeface="Times New Roman" panose="02020603050405020304" pitchFamily="18" charset="0"/>
                <a:cs typeface="Arial" panose="020B0604020202020204" pitchFamily="34" charset="0"/>
              </a:rPr>
              <a:t> genes on the plasmid and the binding of the peptide to it relieves that repression, thus stimulating expression of the </a:t>
            </a:r>
            <a:r>
              <a:rPr lang="en-US" dirty="0" err="1">
                <a:latin typeface="Times New Roman" panose="02020603050405020304" pitchFamily="18" charset="0"/>
                <a:ea typeface="Times New Roman" panose="02020603050405020304" pitchFamily="18" charset="0"/>
                <a:cs typeface="Arial" panose="020B0604020202020204" pitchFamily="34" charset="0"/>
              </a:rPr>
              <a:t>tra</a:t>
            </a:r>
            <a:r>
              <a:rPr lang="en-US" dirty="0">
                <a:latin typeface="Times New Roman" panose="02020603050405020304" pitchFamily="18" charset="0"/>
                <a:ea typeface="Times New Roman" panose="02020603050405020304" pitchFamily="18" charset="0"/>
                <a:cs typeface="Arial" panose="020B0604020202020204" pitchFamily="34" charset="0"/>
              </a:rPr>
              <a:t> genes. One result is the formation of aggregation products which cause the formation of a mating aggregate containing donor and recipient cells bound together. A further consequence of expression of the </a:t>
            </a:r>
            <a:r>
              <a:rPr lang="en-US" dirty="0" err="1">
                <a:latin typeface="Times New Roman" panose="02020603050405020304" pitchFamily="18" charset="0"/>
                <a:ea typeface="Times New Roman" panose="02020603050405020304" pitchFamily="18" charset="0"/>
                <a:cs typeface="Arial" panose="020B0604020202020204" pitchFamily="34" charset="0"/>
              </a:rPr>
              <a:t>tra</a:t>
            </a:r>
            <a:r>
              <a:rPr lang="en-US" dirty="0">
                <a:latin typeface="Times New Roman" panose="02020603050405020304" pitchFamily="18" charset="0"/>
                <a:ea typeface="Times New Roman" panose="02020603050405020304" pitchFamily="18" charset="0"/>
                <a:cs typeface="Arial" panose="020B0604020202020204" pitchFamily="34" charset="0"/>
              </a:rPr>
              <a:t> genes is stimulation of the events needed for transfer of the plasmid which occurs by a mechanism similar to that described previously.</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pPr>
            <a:r>
              <a:rPr lang="en-US" dirty="0">
                <a:latin typeface="Times New Roman" panose="02020603050405020304" pitchFamily="18" charset="0"/>
                <a:ea typeface="Times New Roman" panose="02020603050405020304" pitchFamily="18" charset="0"/>
                <a:cs typeface="Arial" panose="020B0604020202020204" pitchFamily="34" charset="0"/>
              </a:rPr>
              <a:t>  One advantage of this system is that the cells containing the plasmid do not</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pPr>
            <a:r>
              <a:rPr lang="en-US" dirty="0">
                <a:latin typeface="Times New Roman" panose="02020603050405020304" pitchFamily="18" charset="0"/>
                <a:ea typeface="Times New Roman" panose="02020603050405020304" pitchFamily="18" charset="0"/>
                <a:cs typeface="Arial" panose="020B0604020202020204" pitchFamily="34" charset="0"/>
              </a:rPr>
              <a:t>express the genes needed for plasmid transfer unless there is a suitable recipient in the vicinity. Not only does this reduce the metabolic load on the cell but it also means that they are not expressing surface antigens (such as conjugative pili) that could be recognized by the host immune system.</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7579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F7F490-3D24-9B92-F1B4-95877005F397}"/>
              </a:ext>
            </a:extLst>
          </p:cNvPr>
          <p:cNvSpPr txBox="1"/>
          <p:nvPr/>
        </p:nvSpPr>
        <p:spPr>
          <a:xfrm>
            <a:off x="191068" y="0"/>
            <a:ext cx="11573302" cy="3785652"/>
          </a:xfrm>
          <a:prstGeom prst="rect">
            <a:avLst/>
          </a:prstGeom>
          <a:noFill/>
        </p:spPr>
        <p:txBody>
          <a:bodyPr wrap="square">
            <a:spAutoFit/>
          </a:bodyPr>
          <a:lstStyle/>
          <a:p>
            <a:pPr marL="342900" indent="-342900" algn="just">
              <a:buFont typeface="Arial" panose="020B0604020202020204" pitchFamily="34" charset="0"/>
              <a:buChar char="•"/>
            </a:pPr>
            <a:r>
              <a:rPr lang="en-US" sz="2400" b="1" dirty="0">
                <a:solidFill>
                  <a:srgbClr val="FF0000"/>
                </a:solidFill>
              </a:rPr>
              <a:t>Horizontal </a:t>
            </a:r>
            <a:r>
              <a:rPr lang="en-US" sz="2400" b="1" dirty="0" smtClean="0">
                <a:solidFill>
                  <a:srgbClr val="FF0000"/>
                </a:solidFill>
              </a:rPr>
              <a:t>gene transfer </a:t>
            </a:r>
            <a:r>
              <a:rPr lang="en-US" sz="2400" dirty="0" smtClean="0"/>
              <a:t>, the transmission of DNA  between different genomes, occur between different species. </a:t>
            </a:r>
          </a:p>
          <a:p>
            <a:pPr marL="342900" indent="-342900" algn="just">
              <a:buFont typeface="Arial" panose="020B0604020202020204" pitchFamily="34" charset="0"/>
              <a:buChar char="•"/>
            </a:pPr>
            <a:r>
              <a:rPr lang="en-US" sz="2400" dirty="0" smtClean="0"/>
              <a:t>The horizontal </a:t>
            </a:r>
            <a:r>
              <a:rPr lang="en-US" sz="2400" dirty="0"/>
              <a:t>gene transfer is distinguished from the transmission of genetic material from parents </a:t>
            </a:r>
            <a:r>
              <a:rPr lang="en-US" sz="2400" dirty="0" smtClean="0"/>
              <a:t>during </a:t>
            </a:r>
            <a:r>
              <a:rPr lang="en-US" sz="2400" dirty="0"/>
              <a:t>reproduction, which is known as </a:t>
            </a:r>
            <a:r>
              <a:rPr lang="en-US" sz="2400" b="1" dirty="0">
                <a:solidFill>
                  <a:srgbClr val="FF0000"/>
                </a:solidFill>
              </a:rPr>
              <a:t>vertical gene transfer</a:t>
            </a:r>
            <a:r>
              <a:rPr lang="en-US" sz="2400" dirty="0"/>
              <a:t>. </a:t>
            </a:r>
            <a:endParaRPr lang="en-US" sz="2400" dirty="0" smtClean="0"/>
          </a:p>
          <a:p>
            <a:pPr marL="342900" indent="-342900" algn="just">
              <a:buFont typeface="Arial" panose="020B0604020202020204" pitchFamily="34" charset="0"/>
              <a:buChar char="•"/>
            </a:pPr>
            <a:r>
              <a:rPr lang="en-US" sz="2400" dirty="0" smtClean="0"/>
              <a:t>Horizontal </a:t>
            </a:r>
            <a:r>
              <a:rPr lang="en-US" sz="2400" dirty="0"/>
              <a:t>gene transfer is made possible in </a:t>
            </a:r>
            <a:r>
              <a:rPr lang="en-US" sz="2400" dirty="0">
                <a:solidFill>
                  <a:srgbClr val="FF0000"/>
                </a:solidFill>
              </a:rPr>
              <a:t>large</a:t>
            </a:r>
            <a:r>
              <a:rPr lang="en-US" sz="2400" dirty="0"/>
              <a:t> part by the existence of </a:t>
            </a:r>
            <a:r>
              <a:rPr lang="en-US" sz="2400" dirty="0">
                <a:solidFill>
                  <a:srgbClr val="FF0000"/>
                </a:solidFill>
              </a:rPr>
              <a:t>mobile genetic elements</a:t>
            </a:r>
            <a:r>
              <a:rPr lang="en-US" sz="2400" dirty="0"/>
              <a:t>, such as </a:t>
            </a:r>
            <a:r>
              <a:rPr lang="en-US" sz="2400" dirty="0">
                <a:solidFill>
                  <a:srgbClr val="FF0000"/>
                </a:solidFill>
              </a:rPr>
              <a:t>plasmids</a:t>
            </a:r>
            <a:r>
              <a:rPr lang="en-US" sz="2400" dirty="0"/>
              <a:t> (extrachromosomal genetic </a:t>
            </a:r>
            <a:r>
              <a:rPr lang="en-US" sz="2400" dirty="0" smtClean="0"/>
              <a:t>material), </a:t>
            </a:r>
            <a:r>
              <a:rPr lang="en-US" sz="2400" dirty="0">
                <a:solidFill>
                  <a:srgbClr val="FF0000"/>
                </a:solidFill>
              </a:rPr>
              <a:t>transposons</a:t>
            </a:r>
            <a:r>
              <a:rPr lang="en-US" sz="2400" dirty="0"/>
              <a:t> (“jumping genes”), and </a:t>
            </a:r>
            <a:r>
              <a:rPr lang="en-US" sz="2400" dirty="0" smtClean="0">
                <a:solidFill>
                  <a:srgbClr val="FF0000"/>
                </a:solidFill>
              </a:rPr>
              <a:t>bacteriophages</a:t>
            </a:r>
            <a:r>
              <a:rPr lang="ar-IQ" sz="2400" dirty="0" smtClean="0">
                <a:solidFill>
                  <a:srgbClr val="FF0000"/>
                </a:solidFill>
              </a:rPr>
              <a:t> </a:t>
            </a:r>
            <a:r>
              <a:rPr lang="en-US" sz="2400" dirty="0" smtClean="0"/>
              <a:t>(bacteria-infecting viruses). </a:t>
            </a:r>
          </a:p>
          <a:p>
            <a:pPr marL="342900" indent="-342900" algn="just">
              <a:buFont typeface="Arial" panose="020B0604020202020204" pitchFamily="34" charset="0"/>
              <a:buChar char="•"/>
            </a:pPr>
            <a:r>
              <a:rPr lang="en-US" sz="2400" dirty="0" smtClean="0"/>
              <a:t>These </a:t>
            </a:r>
            <a:r>
              <a:rPr lang="en-US" sz="2400" dirty="0"/>
              <a:t>elements are transferred between organisms through </a:t>
            </a:r>
            <a:r>
              <a:rPr lang="en-US" sz="2400" dirty="0" smtClean="0"/>
              <a:t>(</a:t>
            </a:r>
            <a:r>
              <a:rPr lang="en-US" sz="2400" dirty="0" smtClean="0">
                <a:solidFill>
                  <a:srgbClr val="FF0000"/>
                </a:solidFill>
              </a:rPr>
              <a:t>in prokaryotes) </a:t>
            </a:r>
            <a:r>
              <a:rPr lang="en-US" sz="2400" b="1" dirty="0" smtClean="0">
                <a:solidFill>
                  <a:srgbClr val="FF0000"/>
                </a:solidFill>
              </a:rPr>
              <a:t>transformation</a:t>
            </a:r>
            <a:r>
              <a:rPr lang="en-US" sz="2400" b="1" dirty="0">
                <a:solidFill>
                  <a:srgbClr val="FF0000"/>
                </a:solidFill>
              </a:rPr>
              <a:t>, conjugation, </a:t>
            </a:r>
            <a:r>
              <a:rPr lang="en-US" sz="2400" dirty="0"/>
              <a:t>and</a:t>
            </a:r>
            <a:r>
              <a:rPr lang="en-US" sz="2400" b="1" dirty="0">
                <a:solidFill>
                  <a:srgbClr val="FF0000"/>
                </a:solidFill>
              </a:rPr>
              <a:t> transduction</a:t>
            </a:r>
            <a:r>
              <a:rPr lang="en-US" sz="2400" dirty="0"/>
              <a:t>. In </a:t>
            </a:r>
            <a:r>
              <a:rPr lang="en-US" sz="2400" dirty="0">
                <a:solidFill>
                  <a:srgbClr val="00B050"/>
                </a:solidFill>
              </a:rPr>
              <a:t>transformation</a:t>
            </a:r>
            <a:r>
              <a:rPr lang="en-US" sz="2400" dirty="0"/>
              <a:t>, prokaryotes take up </a:t>
            </a:r>
            <a:r>
              <a:rPr lang="en-US" sz="2400" dirty="0">
                <a:solidFill>
                  <a:srgbClr val="00B050"/>
                </a:solidFill>
              </a:rPr>
              <a:t>free fragments of DNA</a:t>
            </a:r>
            <a:r>
              <a:rPr lang="en-US" sz="2400" dirty="0"/>
              <a:t>, often in the form of </a:t>
            </a:r>
            <a:r>
              <a:rPr lang="en-US" sz="2400" dirty="0">
                <a:solidFill>
                  <a:srgbClr val="00B050"/>
                </a:solidFill>
              </a:rPr>
              <a:t>plasmids</a:t>
            </a:r>
            <a:r>
              <a:rPr lang="en-US" sz="2400" dirty="0"/>
              <a:t>, found in their environment</a:t>
            </a:r>
          </a:p>
        </p:txBody>
      </p:sp>
    </p:spTree>
    <p:extLst>
      <p:ext uri="{BB962C8B-B14F-4D97-AF65-F5344CB8AC3E}">
        <p14:creationId xmlns:p14="http://schemas.microsoft.com/office/powerpoint/2010/main" val="35938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473AD7-2237-8EB7-D422-66FDE203F875}"/>
              </a:ext>
            </a:extLst>
          </p:cNvPr>
          <p:cNvSpPr txBox="1"/>
          <p:nvPr/>
        </p:nvSpPr>
        <p:spPr>
          <a:xfrm>
            <a:off x="286604" y="461639"/>
            <a:ext cx="7601802" cy="5632311"/>
          </a:xfrm>
          <a:prstGeom prst="rect">
            <a:avLst/>
          </a:prstGeom>
          <a:noFill/>
        </p:spPr>
        <p:txBody>
          <a:bodyPr wrap="square">
            <a:spAutoFit/>
          </a:bodyPr>
          <a:lstStyle/>
          <a:p>
            <a:pPr marL="342900" indent="-342900" algn="just">
              <a:buFont typeface="Arial" panose="020B0604020202020204" pitchFamily="34" charset="0"/>
              <a:buChar char="•"/>
            </a:pPr>
            <a:r>
              <a:rPr lang="en-US" sz="2400" dirty="0"/>
              <a:t> </a:t>
            </a:r>
            <a:r>
              <a:rPr lang="en-US" sz="2400" b="1" dirty="0">
                <a:solidFill>
                  <a:srgbClr val="FF0000"/>
                </a:solidFill>
              </a:rPr>
              <a:t>In conjugation</a:t>
            </a:r>
            <a:r>
              <a:rPr lang="en-US" sz="2400" dirty="0"/>
              <a:t>, genetic material is </a:t>
            </a:r>
            <a:r>
              <a:rPr lang="en-US" sz="2400" dirty="0">
                <a:solidFill>
                  <a:srgbClr val="00B050"/>
                </a:solidFill>
              </a:rPr>
              <a:t>exchanged</a:t>
            </a:r>
            <a:r>
              <a:rPr lang="en-US" sz="2400" dirty="0"/>
              <a:t> during a </a:t>
            </a:r>
            <a:r>
              <a:rPr lang="en-US" sz="2400" dirty="0">
                <a:solidFill>
                  <a:srgbClr val="00B050"/>
                </a:solidFill>
              </a:rPr>
              <a:t>temporary union between two cells</a:t>
            </a:r>
            <a:r>
              <a:rPr lang="en-US" sz="2400" dirty="0"/>
              <a:t>, which may entail the transfer of a </a:t>
            </a:r>
            <a:r>
              <a:rPr lang="en-US" sz="2400" dirty="0">
                <a:solidFill>
                  <a:srgbClr val="00B050"/>
                </a:solidFill>
              </a:rPr>
              <a:t>plasmid</a:t>
            </a:r>
            <a:r>
              <a:rPr lang="en-US" sz="2400" dirty="0"/>
              <a:t> or </a:t>
            </a:r>
            <a:r>
              <a:rPr lang="en-US" sz="2400" dirty="0">
                <a:solidFill>
                  <a:srgbClr val="00B050"/>
                </a:solidFill>
              </a:rPr>
              <a:t>transposon</a:t>
            </a:r>
            <a:r>
              <a:rPr lang="en-US" sz="2400" dirty="0"/>
              <a:t>. </a:t>
            </a:r>
            <a:endParaRPr lang="en-US" sz="2400" dirty="0" smtClean="0"/>
          </a:p>
          <a:p>
            <a:pPr marL="342900" indent="-342900" algn="just">
              <a:buFont typeface="Arial" panose="020B0604020202020204" pitchFamily="34" charset="0"/>
              <a:buChar char="•"/>
            </a:pPr>
            <a:r>
              <a:rPr lang="en-US" sz="2400" b="1" dirty="0" smtClean="0">
                <a:solidFill>
                  <a:srgbClr val="FF0000"/>
                </a:solidFill>
              </a:rPr>
              <a:t>In </a:t>
            </a:r>
            <a:r>
              <a:rPr lang="en-US" sz="2400" b="1" dirty="0">
                <a:solidFill>
                  <a:srgbClr val="FF0000"/>
                </a:solidFill>
              </a:rPr>
              <a:t>transduction</a:t>
            </a:r>
            <a:r>
              <a:rPr lang="en-US" sz="2400" dirty="0"/>
              <a:t>, DNA is transmitted from one cell to another via a </a:t>
            </a:r>
            <a:r>
              <a:rPr lang="en-US" sz="2400" dirty="0">
                <a:solidFill>
                  <a:srgbClr val="00B050"/>
                </a:solidFill>
              </a:rPr>
              <a:t>bacteriophage</a:t>
            </a:r>
            <a:r>
              <a:rPr lang="en-US" sz="2400" dirty="0"/>
              <a:t>. </a:t>
            </a:r>
            <a:endParaRPr lang="en-US" sz="2400" dirty="0" smtClean="0"/>
          </a:p>
          <a:p>
            <a:pPr marL="342900" indent="-342900" algn="just">
              <a:buFont typeface="Arial" panose="020B0604020202020204" pitchFamily="34" charset="0"/>
              <a:buChar char="•"/>
            </a:pPr>
            <a:r>
              <a:rPr lang="en-US" sz="2400" dirty="0" smtClean="0"/>
              <a:t>In </a:t>
            </a:r>
            <a:r>
              <a:rPr lang="en-US" sz="2400" dirty="0"/>
              <a:t>horizontal gene transfer, newly acquired DNA is </a:t>
            </a:r>
            <a:r>
              <a:rPr lang="en-US" sz="2400" dirty="0">
                <a:solidFill>
                  <a:srgbClr val="00B050"/>
                </a:solidFill>
              </a:rPr>
              <a:t>incorporated into the genome </a:t>
            </a:r>
            <a:r>
              <a:rPr lang="en-US" sz="2400" dirty="0"/>
              <a:t>of the recipient through either </a:t>
            </a:r>
            <a:r>
              <a:rPr lang="en-US" sz="2400" dirty="0">
                <a:solidFill>
                  <a:srgbClr val="00B050"/>
                </a:solidFill>
              </a:rPr>
              <a:t>recombination</a:t>
            </a:r>
            <a:r>
              <a:rPr lang="en-US" sz="2400" dirty="0"/>
              <a:t> or </a:t>
            </a:r>
            <a:r>
              <a:rPr lang="en-US" sz="2400" dirty="0">
                <a:solidFill>
                  <a:srgbClr val="00B050"/>
                </a:solidFill>
              </a:rPr>
              <a:t>insertion</a:t>
            </a:r>
            <a:r>
              <a:rPr lang="en-US" sz="2400" dirty="0"/>
              <a:t>. </a:t>
            </a:r>
            <a:endParaRPr lang="en-US" sz="2400" dirty="0" smtClean="0"/>
          </a:p>
          <a:p>
            <a:pPr marL="342900" indent="-342900" algn="just">
              <a:buFont typeface="Arial" panose="020B0604020202020204" pitchFamily="34" charset="0"/>
              <a:buChar char="•"/>
            </a:pPr>
            <a:r>
              <a:rPr lang="en-US" sz="2400" dirty="0" smtClean="0">
                <a:solidFill>
                  <a:schemeClr val="accent5"/>
                </a:solidFill>
              </a:rPr>
              <a:t>Recombination</a:t>
            </a:r>
            <a:r>
              <a:rPr lang="en-US" sz="2400" dirty="0" smtClean="0"/>
              <a:t> </a:t>
            </a:r>
            <a:r>
              <a:rPr lang="en-US" sz="2400" dirty="0"/>
              <a:t>essentially is the regrouping of genes, such that native and foreign (new) DNA segments that are </a:t>
            </a:r>
            <a:r>
              <a:rPr lang="en-US" sz="2400" dirty="0">
                <a:solidFill>
                  <a:srgbClr val="00B050"/>
                </a:solidFill>
              </a:rPr>
              <a:t>homologous</a:t>
            </a:r>
            <a:r>
              <a:rPr lang="en-US" sz="2400" dirty="0"/>
              <a:t> are </a:t>
            </a:r>
            <a:r>
              <a:rPr lang="en-US" sz="2400" dirty="0">
                <a:solidFill>
                  <a:srgbClr val="00B050"/>
                </a:solidFill>
              </a:rPr>
              <a:t>edited and combined</a:t>
            </a:r>
            <a:r>
              <a:rPr lang="en-US" sz="2400" dirty="0"/>
              <a:t>. </a:t>
            </a:r>
            <a:endParaRPr lang="en-US" sz="2400" dirty="0" smtClean="0"/>
          </a:p>
          <a:p>
            <a:pPr marL="342900" indent="-342900" algn="just">
              <a:buFont typeface="Arial" panose="020B0604020202020204" pitchFamily="34" charset="0"/>
              <a:buChar char="•"/>
            </a:pPr>
            <a:r>
              <a:rPr lang="en-US" sz="2400" dirty="0" smtClean="0">
                <a:solidFill>
                  <a:schemeClr val="accent5"/>
                </a:solidFill>
              </a:rPr>
              <a:t>Insertion</a:t>
            </a:r>
            <a:r>
              <a:rPr lang="en-US" sz="2400" dirty="0" smtClean="0"/>
              <a:t> </a:t>
            </a:r>
            <a:r>
              <a:rPr lang="en-US" sz="2400" dirty="0"/>
              <a:t>occurs when the foreign DNA introduced into a cell shares </a:t>
            </a:r>
            <a:r>
              <a:rPr lang="en-US" sz="2400" dirty="0">
                <a:solidFill>
                  <a:srgbClr val="00B050"/>
                </a:solidFill>
              </a:rPr>
              <a:t>no homology with existing DNA</a:t>
            </a:r>
            <a:r>
              <a:rPr lang="en-US" sz="2400" dirty="0"/>
              <a:t>. </a:t>
            </a:r>
            <a:endParaRPr lang="en-US" sz="2400" dirty="0" smtClean="0"/>
          </a:p>
          <a:p>
            <a:pPr marL="342900" indent="-342900" algn="just">
              <a:buFont typeface="Arial" panose="020B0604020202020204" pitchFamily="34" charset="0"/>
              <a:buChar char="•"/>
            </a:pPr>
            <a:r>
              <a:rPr lang="en-US" sz="2400" dirty="0" smtClean="0"/>
              <a:t>In </a:t>
            </a:r>
            <a:r>
              <a:rPr lang="en-US" sz="2400" dirty="0"/>
              <a:t>this case, the new genetic material is embedded between existing genes in the recipient’s genome</a:t>
            </a:r>
          </a:p>
        </p:txBody>
      </p:sp>
      <p:pic>
        <p:nvPicPr>
          <p:cNvPr id="6" name="Picture 5">
            <a:extLst>
              <a:ext uri="{FF2B5EF4-FFF2-40B4-BE49-F238E27FC236}">
                <a16:creationId xmlns:a16="http://schemas.microsoft.com/office/drawing/2014/main" id="{F208D444-4666-C239-DD05-2E13CC9741F1}"/>
              </a:ext>
            </a:extLst>
          </p:cNvPr>
          <p:cNvPicPr>
            <a:picLocks noChangeAspect="1"/>
          </p:cNvPicPr>
          <p:nvPr/>
        </p:nvPicPr>
        <p:blipFill>
          <a:blip r:embed="rId2"/>
          <a:stretch>
            <a:fillRect/>
          </a:stretch>
        </p:blipFill>
        <p:spPr>
          <a:xfrm>
            <a:off x="7997588" y="-25386"/>
            <a:ext cx="4120431" cy="6858000"/>
          </a:xfrm>
          <a:prstGeom prst="rect">
            <a:avLst/>
          </a:prstGeom>
        </p:spPr>
      </p:pic>
    </p:spTree>
    <p:extLst>
      <p:ext uri="{BB962C8B-B14F-4D97-AF65-F5344CB8AC3E}">
        <p14:creationId xmlns:p14="http://schemas.microsoft.com/office/powerpoint/2010/main" val="89934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DFC7C8-B904-8578-58AF-2E5171DF4F69}"/>
              </a:ext>
            </a:extLst>
          </p:cNvPr>
          <p:cNvSpPr txBox="1"/>
          <p:nvPr/>
        </p:nvSpPr>
        <p:spPr>
          <a:xfrm>
            <a:off x="346229" y="239697"/>
            <a:ext cx="10910656" cy="4154984"/>
          </a:xfrm>
          <a:prstGeom prst="rect">
            <a:avLst/>
          </a:prstGeom>
          <a:noFill/>
        </p:spPr>
        <p:txBody>
          <a:bodyPr wrap="square">
            <a:spAutoFit/>
          </a:bodyPr>
          <a:lstStyle/>
          <a:p>
            <a:r>
              <a:rPr lang="en-US" sz="2400" b="1" dirty="0">
                <a:solidFill>
                  <a:srgbClr val="FF0000"/>
                </a:solidFill>
              </a:rPr>
              <a:t>1. Conjugation</a:t>
            </a:r>
          </a:p>
          <a:p>
            <a:pPr marL="342900" indent="-342900" algn="just">
              <a:buFont typeface="Arial" panose="020B0604020202020204" pitchFamily="34" charset="0"/>
              <a:buChar char="•"/>
            </a:pPr>
            <a:r>
              <a:rPr lang="en-US" sz="2400" dirty="0"/>
              <a:t>Bacterial conjugation is the transfer of genetic material between bacterial cells by direct </a:t>
            </a:r>
            <a:r>
              <a:rPr lang="en-US" sz="2400" dirty="0">
                <a:solidFill>
                  <a:srgbClr val="00B050"/>
                </a:solidFill>
              </a:rPr>
              <a:t>cell-to-cell contact </a:t>
            </a:r>
            <a:r>
              <a:rPr lang="en-US" sz="2400" dirty="0"/>
              <a:t>or by a </a:t>
            </a:r>
            <a:r>
              <a:rPr lang="en-US" sz="2400" dirty="0">
                <a:solidFill>
                  <a:srgbClr val="00B050"/>
                </a:solidFill>
              </a:rPr>
              <a:t>bridge-like connection </a:t>
            </a:r>
            <a:r>
              <a:rPr lang="en-US" sz="2400" dirty="0"/>
              <a:t>between two cells. Discovered in 1946 by Joshua Lederberg and Edward Tatum.</a:t>
            </a:r>
          </a:p>
          <a:p>
            <a:pPr marL="342900" indent="-342900" algn="just">
              <a:buFont typeface="Arial" panose="020B0604020202020204" pitchFamily="34" charset="0"/>
              <a:buChar char="•"/>
            </a:pPr>
            <a:r>
              <a:rPr lang="en-US" sz="2400" dirty="0"/>
              <a:t>In most cases, this involves the transfer of </a:t>
            </a:r>
            <a:r>
              <a:rPr lang="en-US" sz="2400" b="1" dirty="0">
                <a:solidFill>
                  <a:srgbClr val="FF0000"/>
                </a:solidFill>
              </a:rPr>
              <a:t>plasmid DNA</a:t>
            </a:r>
            <a:r>
              <a:rPr lang="en-US" sz="2400" dirty="0"/>
              <a:t>, although with some organisms </a:t>
            </a:r>
            <a:r>
              <a:rPr lang="en-US" sz="2400" dirty="0">
                <a:solidFill>
                  <a:srgbClr val="00B050"/>
                </a:solidFill>
              </a:rPr>
              <a:t>chromosomal transfer</a:t>
            </a:r>
            <a:r>
              <a:rPr lang="en-US" sz="2400" dirty="0"/>
              <a:t> can also occur. As with other modes of gene transfer in bacteria.</a:t>
            </a:r>
          </a:p>
          <a:p>
            <a:pPr marL="342900" indent="-342900" algn="just">
              <a:buFont typeface="Arial" panose="020B0604020202020204" pitchFamily="34" charset="0"/>
              <a:buChar char="•"/>
            </a:pPr>
            <a:r>
              <a:rPr lang="en-US" sz="2400" dirty="0"/>
              <a:t>In the simplest of cases, conjugation is </a:t>
            </a:r>
            <a:r>
              <a:rPr lang="en-US" sz="2400" dirty="0">
                <a:solidFill>
                  <a:srgbClr val="00B050"/>
                </a:solidFill>
              </a:rPr>
              <a:t>achieved in the laboratory </a:t>
            </a:r>
            <a:r>
              <a:rPr lang="en-US" sz="2400" dirty="0"/>
              <a:t>by mixing the two strains together and after a period of incubation to allow conjugation to occur, plating the mixture onto a medium that does not allow either parent to grow, but on which a transconjugant that contains genes from both parents will grow. </a:t>
            </a:r>
            <a:endParaRPr lang="en-US" sz="2400" dirty="0" smtClean="0"/>
          </a:p>
        </p:txBody>
      </p:sp>
    </p:spTree>
    <p:extLst>
      <p:ext uri="{BB962C8B-B14F-4D97-AF65-F5344CB8AC3E}">
        <p14:creationId xmlns:p14="http://schemas.microsoft.com/office/powerpoint/2010/main" val="353853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C800A-9BC5-9B1D-E81E-362D1EF4490E}"/>
              </a:ext>
            </a:extLst>
          </p:cNvPr>
          <p:cNvSpPr txBox="1"/>
          <p:nvPr/>
        </p:nvSpPr>
        <p:spPr>
          <a:xfrm>
            <a:off x="559558" y="266330"/>
            <a:ext cx="11068335" cy="3046988"/>
          </a:xfrm>
          <a:prstGeom prst="rect">
            <a:avLst/>
          </a:prstGeom>
          <a:noFill/>
        </p:spPr>
        <p:txBody>
          <a:bodyPr wrap="square">
            <a:spAutoFit/>
          </a:bodyPr>
          <a:lstStyle/>
          <a:p>
            <a:pPr marL="342900" indent="-342900" algn="just">
              <a:buFont typeface="Arial" panose="020B0604020202020204" pitchFamily="34" charset="0"/>
              <a:buChar char="•"/>
            </a:pPr>
            <a:r>
              <a:rPr lang="en-US" sz="2400" dirty="0"/>
              <a:t>Conjugation is </a:t>
            </a:r>
            <a:r>
              <a:rPr lang="en-US" sz="2400" dirty="0" smtClean="0"/>
              <a:t>demonstrated </a:t>
            </a:r>
            <a:r>
              <a:rPr lang="en-US" sz="2400" dirty="0"/>
              <a:t>amongst members </a:t>
            </a:r>
            <a:r>
              <a:rPr lang="en-US" sz="2400" dirty="0" smtClean="0"/>
              <a:t>of </a:t>
            </a:r>
            <a:r>
              <a:rPr lang="en-US" sz="2400" dirty="0"/>
              <a:t>the </a:t>
            </a:r>
            <a:r>
              <a:rPr lang="en-US" sz="2400" dirty="0">
                <a:solidFill>
                  <a:srgbClr val="00B050"/>
                </a:solidFill>
              </a:rPr>
              <a:t>Enterobacteriaceae</a:t>
            </a:r>
            <a:r>
              <a:rPr lang="en-US" sz="2400" dirty="0"/>
              <a:t> and other </a:t>
            </a:r>
            <a:r>
              <a:rPr lang="en-US" sz="2400" dirty="0">
                <a:solidFill>
                  <a:srgbClr val="00B050"/>
                </a:solidFill>
              </a:rPr>
              <a:t>Gram-negative</a:t>
            </a:r>
            <a:r>
              <a:rPr lang="en-US" sz="2400" dirty="0"/>
              <a:t> bacteria </a:t>
            </a:r>
            <a:r>
              <a:rPr lang="en-US" sz="2400" dirty="0" smtClean="0"/>
              <a:t>(</a:t>
            </a:r>
            <a:r>
              <a:rPr lang="en-US" sz="2400" dirty="0"/>
              <a:t>such as </a:t>
            </a:r>
            <a:r>
              <a:rPr lang="en-US" sz="2400" dirty="0" err="1"/>
              <a:t>Vibrios</a:t>
            </a:r>
            <a:r>
              <a:rPr lang="en-US" sz="2400" dirty="0"/>
              <a:t> and Pseudomonads). </a:t>
            </a:r>
            <a:r>
              <a:rPr lang="en-US" sz="2400" dirty="0" smtClean="0"/>
              <a:t>As well as </a:t>
            </a:r>
          </a:p>
          <a:p>
            <a:pPr algn="just"/>
            <a:r>
              <a:rPr lang="en-US" sz="2400" dirty="0" smtClean="0">
                <a:solidFill>
                  <a:srgbClr val="FF0000"/>
                </a:solidFill>
              </a:rPr>
              <a:t>Gram-positive</a:t>
            </a:r>
            <a:r>
              <a:rPr lang="en-US" sz="2400" dirty="0" smtClean="0"/>
              <a:t> including </a:t>
            </a:r>
            <a:r>
              <a:rPr lang="en-US" sz="2400" dirty="0" smtClean="0">
                <a:solidFill>
                  <a:srgbClr val="FF0000"/>
                </a:solidFill>
              </a:rPr>
              <a:t>Streptomyces</a:t>
            </a:r>
            <a:r>
              <a:rPr lang="en-US" sz="2400" dirty="0" smtClean="0"/>
              <a:t> species, which are involved</a:t>
            </a:r>
            <a:r>
              <a:rPr lang="en-US" sz="2400" dirty="0"/>
              <a:t> </a:t>
            </a:r>
            <a:r>
              <a:rPr lang="en-US" sz="2400" dirty="0" smtClean="0">
                <a:solidFill>
                  <a:srgbClr val="FF0000"/>
                </a:solidFill>
              </a:rPr>
              <a:t>antibiotics production</a:t>
            </a:r>
            <a:r>
              <a:rPr lang="en-US" sz="2400" dirty="0" smtClean="0"/>
              <a:t>, </a:t>
            </a:r>
            <a:r>
              <a:rPr lang="en-US" sz="2400" dirty="0">
                <a:solidFill>
                  <a:srgbClr val="0070C0"/>
                </a:solidFill>
              </a:rPr>
              <a:t>the lactic streptococci</a:t>
            </a:r>
            <a:r>
              <a:rPr lang="en-US" sz="2400" dirty="0"/>
              <a:t>, </a:t>
            </a:r>
            <a:r>
              <a:rPr lang="en-US" sz="2400" dirty="0" smtClean="0"/>
              <a:t>which </a:t>
            </a:r>
            <a:r>
              <a:rPr lang="en-US" sz="2400" dirty="0"/>
              <a:t>are </a:t>
            </a:r>
            <a:r>
              <a:rPr lang="en-US" sz="2400" dirty="0" smtClean="0"/>
              <a:t>applied </a:t>
            </a:r>
            <a:r>
              <a:rPr lang="en-US" sz="2400" dirty="0"/>
              <a:t>to </a:t>
            </a:r>
            <a:r>
              <a:rPr lang="en-US" sz="2400" dirty="0" smtClean="0"/>
              <a:t>the </a:t>
            </a:r>
            <a:r>
              <a:rPr lang="en-US" sz="2400" dirty="0">
                <a:solidFill>
                  <a:srgbClr val="0070C0"/>
                </a:solidFill>
              </a:rPr>
              <a:t>dairy products </a:t>
            </a:r>
            <a:r>
              <a:rPr lang="en-US" sz="2400" dirty="0" smtClean="0"/>
              <a:t>industry</a:t>
            </a:r>
            <a:r>
              <a:rPr lang="en-US" sz="2400" dirty="0"/>
              <a:t>.</a:t>
            </a:r>
          </a:p>
          <a:p>
            <a:pPr marL="342900" indent="-342900" algn="just">
              <a:buFont typeface="Arial" panose="020B0604020202020204" pitchFamily="34" charset="0"/>
              <a:buChar char="•"/>
            </a:pPr>
            <a:r>
              <a:rPr lang="en-US" sz="2400" dirty="0" smtClean="0"/>
              <a:t>One </a:t>
            </a:r>
            <a:r>
              <a:rPr lang="en-US" sz="2400" dirty="0"/>
              <a:t>practical consequence is that plasmids that are present in the </a:t>
            </a:r>
            <a:r>
              <a:rPr lang="en-US" sz="2400" dirty="0">
                <a:solidFill>
                  <a:srgbClr val="0070C0"/>
                </a:solidFill>
              </a:rPr>
              <a:t>normal gut flora </a:t>
            </a:r>
            <a:r>
              <a:rPr lang="en-US" sz="2400" dirty="0"/>
              <a:t>can be </a:t>
            </a:r>
            <a:r>
              <a:rPr lang="en-US" sz="2400" dirty="0">
                <a:solidFill>
                  <a:srgbClr val="0070C0"/>
                </a:solidFill>
              </a:rPr>
              <a:t>transmitted to infecting pathogens</a:t>
            </a:r>
            <a:r>
              <a:rPr lang="en-US" sz="2400" dirty="0"/>
              <a:t>, which then become resistant to a range of different antibiotics.</a:t>
            </a:r>
          </a:p>
          <a:p>
            <a:endParaRPr lang="en-US" sz="2400" dirty="0"/>
          </a:p>
        </p:txBody>
      </p:sp>
      <p:pic>
        <p:nvPicPr>
          <p:cNvPr id="4" name="Picture 3">
            <a:extLst>
              <a:ext uri="{FF2B5EF4-FFF2-40B4-BE49-F238E27FC236}">
                <a16:creationId xmlns:a16="http://schemas.microsoft.com/office/drawing/2014/main" id="{72973113-5BE1-834F-D583-E6B811E81A80}"/>
              </a:ext>
            </a:extLst>
          </p:cNvPr>
          <p:cNvPicPr>
            <a:picLocks noChangeAspect="1"/>
          </p:cNvPicPr>
          <p:nvPr/>
        </p:nvPicPr>
        <p:blipFill>
          <a:blip r:embed="rId2"/>
          <a:stretch>
            <a:fillRect/>
          </a:stretch>
        </p:blipFill>
        <p:spPr>
          <a:xfrm>
            <a:off x="5322628" y="2838735"/>
            <a:ext cx="6869372" cy="4019266"/>
          </a:xfrm>
          <a:prstGeom prst="rect">
            <a:avLst/>
          </a:prstGeom>
        </p:spPr>
      </p:pic>
    </p:spTree>
    <p:extLst>
      <p:ext uri="{BB962C8B-B14F-4D97-AF65-F5344CB8AC3E}">
        <p14:creationId xmlns:p14="http://schemas.microsoft.com/office/powerpoint/2010/main" val="417250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804C61-9E2A-4089-C9AE-D708C2907F7B}"/>
              </a:ext>
            </a:extLst>
          </p:cNvPr>
          <p:cNvSpPr txBox="1"/>
          <p:nvPr/>
        </p:nvSpPr>
        <p:spPr>
          <a:xfrm>
            <a:off x="257453" y="124288"/>
            <a:ext cx="11798424" cy="5613845"/>
          </a:xfrm>
          <a:prstGeom prst="rect">
            <a:avLst/>
          </a:prstGeom>
          <a:noFill/>
        </p:spPr>
        <p:txBody>
          <a:bodyPr wrap="square">
            <a:spAutoFit/>
          </a:bodyPr>
          <a:lstStyle/>
          <a:p>
            <a:pPr marL="0" marR="0" algn="just">
              <a:lnSpc>
                <a:spcPct val="1150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 plasmid</a:t>
            </a:r>
            <a:endParaRPr lang="en-US" sz="2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indent="-342900" algn="just">
              <a:lnSpc>
                <a:spcPct val="115000"/>
              </a:lnSpc>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The F plasmid was originally discovered </a:t>
            </a: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in </a:t>
            </a:r>
            <a:r>
              <a:rPr lang="en-US" sz="2400" i="1" dirty="0">
                <a:effectLst/>
                <a:latin typeface="Times New Roman" panose="02020603050405020304" pitchFamily="18" charset="0"/>
                <a:ea typeface="Times New Roman" panose="02020603050405020304" pitchFamily="18" charset="0"/>
                <a:cs typeface="Arial" panose="020B0604020202020204" pitchFamily="34" charset="0"/>
              </a:rPr>
              <a:t>E. coli</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by mixed culture of two auxotrophic strains, so that plating onto </a:t>
            </a:r>
            <a:r>
              <a:rPr lang="en-US" sz="24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minimal medium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would only </a:t>
            </a:r>
            <a:r>
              <a:rPr lang="en-US" sz="24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permit recombinants to grow</a:t>
            </a: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a:t>
            </a:r>
          </a:p>
          <a:p>
            <a:pPr marL="342900" marR="0" indent="-342900" algn="just">
              <a:lnSpc>
                <a:spcPct val="115000"/>
              </a:lnSpc>
              <a:spcBef>
                <a:spcPts val="0"/>
              </a:spcBef>
              <a:spcAft>
                <a:spcPts val="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 The information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was </a:t>
            </a: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transferred from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the </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donor (‘male’)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to the </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recipient (‘female’).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The donor strains carry the F plasmid (F</a:t>
            </a:r>
            <a:r>
              <a:rPr lang="ar-SA" sz="2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while the recipients are </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a:t>
            </a:r>
            <a:r>
              <a:rPr lang="en-US" sz="2400" b="1" baseline="30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indent="-342900" algn="just">
              <a:lnSpc>
                <a:spcPct val="115000"/>
              </a:lnSpc>
              <a:spcBef>
                <a:spcPts val="0"/>
              </a:spcBef>
              <a:spcAft>
                <a:spcPts val="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The co-cultivation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of an F</a:t>
            </a:r>
            <a:r>
              <a:rPr lang="ar-SA" sz="2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and an F </a:t>
            </a:r>
            <a:r>
              <a:rPr lang="en-US" sz="2400" baseline="30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strain resulted in the </a:t>
            </a:r>
            <a:r>
              <a:rPr lang="en-US" sz="2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‘females’ being converted into ‘males</a:t>
            </a:r>
            <a:r>
              <a:rPr lang="en-US" sz="2400"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due to the </a:t>
            </a:r>
            <a:r>
              <a:rPr lang="en-US" sz="2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transmission of the F plasmid itself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which occurs at a high </a:t>
            </a: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frequency. </a:t>
            </a:r>
          </a:p>
          <a:p>
            <a:pPr marL="342900" marR="0" indent="-342900" algn="just">
              <a:lnSpc>
                <a:spcPct val="115000"/>
              </a:lnSpc>
              <a:spcBef>
                <a:spcPts val="0"/>
              </a:spcBef>
              <a:spcAft>
                <a:spcPts val="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in contrast to the transfer of </a:t>
            </a:r>
            <a:r>
              <a:rPr lang="en-US" sz="2400"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chromosomal markers which is very inefficient with an F</a:t>
            </a:r>
            <a:r>
              <a:rPr lang="ar-SA" sz="2400"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donor</a:t>
            </a:r>
            <a:r>
              <a:rPr lang="en-US" sz="2400"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 </a:t>
            </a: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since </a:t>
            </a:r>
            <a:r>
              <a:rPr lang="en-US" sz="24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transfer does not start from a defined point on the chromosome</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indent="-342900" algn="just">
              <a:lnSpc>
                <a:spcPct val="115000"/>
              </a:lnSpc>
              <a:spcBef>
                <a:spcPts val="0"/>
              </a:spcBef>
              <a:spcAft>
                <a:spcPts val="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The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combination of the </a:t>
            </a:r>
            <a:r>
              <a:rPr lang="en-US" sz="24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partial transfer of chromosomal DNA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with the ordered transfer of genes </a:t>
            </a:r>
            <a:r>
              <a:rPr lang="en-US" sz="24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made conjugation</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an </a:t>
            </a:r>
            <a:r>
              <a:rPr lang="en-US" sz="24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important tool in the mapping of bacterial chromosomes</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Integration and excision of F: formation of F plasmids Integration of the F plasmid occurs by recombination between a </a:t>
            </a:r>
            <a:r>
              <a:rPr lang="en-US" sz="24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sequence on the plasmid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and </a:t>
            </a:r>
            <a:r>
              <a:rPr lang="en-US" sz="24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a</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chromosomal site</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16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98B680-26E4-D12E-DB97-18B0613EC71F}"/>
              </a:ext>
            </a:extLst>
          </p:cNvPr>
          <p:cNvSpPr txBox="1"/>
          <p:nvPr/>
        </p:nvSpPr>
        <p:spPr>
          <a:xfrm>
            <a:off x="310717" y="204186"/>
            <a:ext cx="11434439" cy="2677656"/>
          </a:xfrm>
          <a:prstGeom prst="rect">
            <a:avLst/>
          </a:prstGeom>
          <a:noFill/>
        </p:spPr>
        <p:txBody>
          <a:bodyPr wrap="square">
            <a:spAutoFit/>
          </a:bodyPr>
          <a:lstStyle/>
          <a:p>
            <a:r>
              <a:rPr lang="en-US" sz="2400" b="1" dirty="0">
                <a:solidFill>
                  <a:srgbClr val="FF0000"/>
                </a:solidFill>
              </a:rPr>
              <a:t>Mechanism of conjugation</a:t>
            </a:r>
          </a:p>
          <a:p>
            <a:r>
              <a:rPr lang="en-US" sz="2400" dirty="0" smtClean="0"/>
              <a:t>Formation of mating pairs</a:t>
            </a:r>
          </a:p>
          <a:p>
            <a:pPr marL="342900" indent="-342900" algn="just">
              <a:buFont typeface="Arial" panose="020B0604020202020204" pitchFamily="34" charset="0"/>
              <a:buChar char="•"/>
            </a:pPr>
            <a:r>
              <a:rPr lang="en-US" sz="2400" dirty="0" smtClean="0"/>
              <a:t>In </a:t>
            </a:r>
            <a:r>
              <a:rPr lang="en-US" sz="2400" dirty="0" smtClean="0">
                <a:solidFill>
                  <a:srgbClr val="0070C0"/>
                </a:solidFill>
              </a:rPr>
              <a:t>E. coli and other Gram-negative </a:t>
            </a:r>
            <a:r>
              <a:rPr lang="en-US" sz="2400" dirty="0" smtClean="0"/>
              <a:t>bacteria, the donor cell carries </a:t>
            </a:r>
            <a:r>
              <a:rPr lang="en-US" sz="2400" dirty="0" smtClean="0">
                <a:solidFill>
                  <a:srgbClr val="0070C0"/>
                </a:solidFill>
              </a:rPr>
              <a:t>appendages on the cell </a:t>
            </a:r>
            <a:r>
              <a:rPr lang="en-US" sz="2400" dirty="0" smtClean="0"/>
              <a:t>surface known as </a:t>
            </a:r>
            <a:r>
              <a:rPr lang="en-US" sz="2400" b="1" dirty="0" smtClean="0">
                <a:solidFill>
                  <a:srgbClr val="FF0000"/>
                </a:solidFill>
              </a:rPr>
              <a:t>pili</a:t>
            </a:r>
            <a:r>
              <a:rPr lang="en-US" sz="2400" dirty="0" smtClean="0"/>
              <a:t>. These vary in structure – for example the pilus specified by the </a:t>
            </a:r>
            <a:r>
              <a:rPr lang="en-US" sz="2400" dirty="0" smtClean="0">
                <a:solidFill>
                  <a:srgbClr val="0070C0"/>
                </a:solidFill>
              </a:rPr>
              <a:t>F plasmid </a:t>
            </a:r>
            <a:r>
              <a:rPr lang="en-US" sz="2400" dirty="0" smtClean="0"/>
              <a:t>is </a:t>
            </a:r>
            <a:r>
              <a:rPr lang="en-US" sz="2400" dirty="0" smtClean="0">
                <a:solidFill>
                  <a:srgbClr val="FF0000"/>
                </a:solidFill>
              </a:rPr>
              <a:t>long, thin and flexible</a:t>
            </a:r>
            <a:r>
              <a:rPr lang="en-US" sz="2400" dirty="0" smtClean="0"/>
              <a:t>, while the </a:t>
            </a:r>
            <a:r>
              <a:rPr lang="en-US" sz="2400" dirty="0" smtClean="0">
                <a:solidFill>
                  <a:srgbClr val="0070C0"/>
                </a:solidFill>
              </a:rPr>
              <a:t>RP4</a:t>
            </a:r>
            <a:r>
              <a:rPr lang="en-US" sz="2400" dirty="0" smtClean="0"/>
              <a:t> pilus is </a:t>
            </a:r>
            <a:r>
              <a:rPr lang="en-US" sz="2400" dirty="0" smtClean="0">
                <a:solidFill>
                  <a:srgbClr val="FF0000"/>
                </a:solidFill>
              </a:rPr>
              <a:t>short, thicker and rigid</a:t>
            </a:r>
            <a:r>
              <a:rPr lang="en-US" sz="2400" dirty="0" smtClean="0"/>
              <a:t>. The pili make contact with receptors on the surface of the recipient cell.</a:t>
            </a:r>
          </a:p>
          <a:p>
            <a:pPr marL="342900" indent="-342900" algn="just">
              <a:buFont typeface="Arial" panose="020B0604020202020204" pitchFamily="34" charset="0"/>
              <a:buChar char="•"/>
            </a:pPr>
            <a:r>
              <a:rPr lang="en-US" sz="2400" dirty="0" smtClean="0"/>
              <a:t>a </a:t>
            </a:r>
            <a:r>
              <a:rPr lang="en-US" sz="2400" dirty="0">
                <a:solidFill>
                  <a:srgbClr val="0070C0"/>
                </a:solidFill>
              </a:rPr>
              <a:t>channel or pore </a:t>
            </a:r>
            <a:r>
              <a:rPr lang="en-US" sz="2400" dirty="0"/>
              <a:t>is made through which the DNA passes from the donor to the </a:t>
            </a:r>
            <a:r>
              <a:rPr lang="en-US" sz="2400" dirty="0" smtClean="0"/>
              <a:t>recipient.</a:t>
            </a:r>
            <a:endParaRPr lang="en-US" sz="2400" dirty="0"/>
          </a:p>
        </p:txBody>
      </p:sp>
    </p:spTree>
    <p:extLst>
      <p:ext uri="{BB962C8B-B14F-4D97-AF65-F5344CB8AC3E}">
        <p14:creationId xmlns:p14="http://schemas.microsoft.com/office/powerpoint/2010/main" val="3510445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97C345-C5DC-6295-9DB1-EA70D9D2226A}"/>
              </a:ext>
            </a:extLst>
          </p:cNvPr>
          <p:cNvSpPr txBox="1"/>
          <p:nvPr/>
        </p:nvSpPr>
        <p:spPr>
          <a:xfrm>
            <a:off x="150920" y="338065"/>
            <a:ext cx="11745158" cy="3785652"/>
          </a:xfrm>
          <a:prstGeom prst="rect">
            <a:avLst/>
          </a:prstGeom>
          <a:noFill/>
        </p:spPr>
        <p:txBody>
          <a:bodyPr wrap="square">
            <a:spAutoFit/>
          </a:bodyPr>
          <a:lstStyle/>
          <a:p>
            <a:r>
              <a:rPr lang="en-US" sz="2400" b="1" smtClean="0">
                <a:solidFill>
                  <a:srgbClr val="FF0000"/>
                </a:solidFill>
              </a:rPr>
              <a:t>Transfer of DNA</a:t>
            </a:r>
          </a:p>
          <a:p>
            <a:pPr marL="342900" indent="-342900" algn="just">
              <a:buFont typeface="Arial" panose="020B0604020202020204" pitchFamily="34" charset="0"/>
              <a:buChar char="•"/>
            </a:pPr>
            <a:r>
              <a:rPr lang="en-US" sz="2400" smtClean="0"/>
              <a:t>The transfer of plasmid DNA is initiated by a protein which makes </a:t>
            </a:r>
            <a:r>
              <a:rPr lang="en-US" sz="2400" b="1" smtClean="0">
                <a:solidFill>
                  <a:srgbClr val="FF0000"/>
                </a:solidFill>
              </a:rPr>
              <a:t>a single-strand break (nick) </a:t>
            </a:r>
            <a:r>
              <a:rPr lang="en-US" sz="2400" smtClean="0"/>
              <a:t>at a specific site in the DNA, known as </a:t>
            </a:r>
            <a:r>
              <a:rPr lang="en-US" sz="2400" smtClean="0">
                <a:solidFill>
                  <a:srgbClr val="0070C0"/>
                </a:solidFill>
              </a:rPr>
              <a:t>the origin of transfer</a:t>
            </a:r>
            <a:r>
              <a:rPr lang="en-US" sz="2400" smtClean="0"/>
              <a:t> </a:t>
            </a:r>
            <a:r>
              <a:rPr lang="en-US" sz="2400" b="1" smtClean="0">
                <a:solidFill>
                  <a:srgbClr val="FF0000"/>
                </a:solidFill>
              </a:rPr>
              <a:t>(oriT)</a:t>
            </a:r>
            <a:r>
              <a:rPr lang="en-US" sz="2400" smtClean="0"/>
              <a:t>.</a:t>
            </a:r>
            <a:r>
              <a:rPr lang="en-US" sz="2400" b="1" smtClean="0">
                <a:solidFill>
                  <a:srgbClr val="FF0000"/>
                </a:solidFill>
              </a:rPr>
              <a:t> </a:t>
            </a:r>
          </a:p>
          <a:p>
            <a:pPr marL="342900" indent="-342900" algn="just">
              <a:buFont typeface="Arial" panose="020B0604020202020204" pitchFamily="34" charset="0"/>
              <a:buChar char="•"/>
            </a:pPr>
            <a:r>
              <a:rPr lang="en-US" sz="2400" smtClean="0"/>
              <a:t>A plasmid-encoded </a:t>
            </a:r>
            <a:r>
              <a:rPr lang="en-US" sz="2400" smtClean="0">
                <a:solidFill>
                  <a:srgbClr val="0070C0"/>
                </a:solidFill>
              </a:rPr>
              <a:t>helicase</a:t>
            </a:r>
            <a:r>
              <a:rPr lang="en-US" sz="2400" smtClean="0"/>
              <a:t> unwinds the plasmid DNA and the </a:t>
            </a:r>
            <a:r>
              <a:rPr lang="en-US" sz="2400" smtClean="0">
                <a:solidFill>
                  <a:srgbClr val="0070C0"/>
                </a:solidFill>
              </a:rPr>
              <a:t>single nicked strand </a:t>
            </a:r>
            <a:r>
              <a:rPr lang="en-US" sz="2400" smtClean="0"/>
              <a:t>is transferred to the recipient starting with the </a:t>
            </a:r>
            <a:r>
              <a:rPr lang="en-US" sz="2400" smtClean="0">
                <a:solidFill>
                  <a:srgbClr val="0070C0"/>
                </a:solidFill>
              </a:rPr>
              <a:t>5- end </a:t>
            </a:r>
            <a:r>
              <a:rPr lang="en-US" sz="2400" smtClean="0"/>
              <a:t>generated by the nick. </a:t>
            </a:r>
          </a:p>
          <a:p>
            <a:pPr marL="342900" indent="-342900" algn="just">
              <a:buFont typeface="Arial" panose="020B0604020202020204" pitchFamily="34" charset="0"/>
              <a:buChar char="•"/>
            </a:pPr>
            <a:r>
              <a:rPr lang="en-US" sz="2400" smtClean="0"/>
              <a:t>Concurrently, the </a:t>
            </a:r>
            <a:r>
              <a:rPr lang="en-US" sz="2400" smtClean="0">
                <a:solidFill>
                  <a:srgbClr val="0070C0"/>
                </a:solidFill>
              </a:rPr>
              <a:t>free 3- end of the nicked strand is extended to replace the DNA transferred</a:t>
            </a:r>
            <a:r>
              <a:rPr lang="en-US" sz="2400" smtClean="0"/>
              <a:t>, by a process known </a:t>
            </a:r>
            <a:r>
              <a:rPr lang="en-US" sz="2400" b="1" smtClean="0">
                <a:solidFill>
                  <a:srgbClr val="FF0000"/>
                </a:solidFill>
              </a:rPr>
              <a:t>as rolling circle replication</a:t>
            </a:r>
            <a:r>
              <a:rPr lang="en-US" sz="2400" smtClean="0"/>
              <a:t>. </a:t>
            </a:r>
          </a:p>
          <a:p>
            <a:pPr marL="342900" indent="-342900" algn="just">
              <a:buFont typeface="Arial" panose="020B0604020202020204" pitchFamily="34" charset="0"/>
              <a:buChar char="•"/>
            </a:pPr>
            <a:r>
              <a:rPr lang="en-US" sz="2400" smtClean="0"/>
              <a:t>The </a:t>
            </a:r>
            <a:r>
              <a:rPr lang="en-US" sz="2400" smtClean="0">
                <a:solidFill>
                  <a:srgbClr val="0070C0"/>
                </a:solidFill>
              </a:rPr>
              <a:t>nicking protein </a:t>
            </a:r>
            <a:r>
              <a:rPr lang="en-US" sz="2400" smtClean="0"/>
              <a:t>remains attached to the 5- end of the transferred DNA. DNA synthesis in the recipient </a:t>
            </a:r>
            <a:r>
              <a:rPr lang="en-US" sz="2400" smtClean="0">
                <a:solidFill>
                  <a:srgbClr val="FF0000"/>
                </a:solidFill>
              </a:rPr>
              <a:t>converts the transferred single strand into a double stranded molecule</a:t>
            </a:r>
            <a:r>
              <a:rPr lang="en-US" sz="2400" smtClean="0"/>
              <a:t>. </a:t>
            </a:r>
          </a:p>
          <a:p>
            <a:pPr marL="342900" indent="-342900" algn="just">
              <a:buFont typeface="Arial" panose="020B0604020202020204" pitchFamily="34" charset="0"/>
              <a:buChar char="•"/>
            </a:pPr>
            <a:r>
              <a:rPr lang="en-US" sz="2400" smtClean="0"/>
              <a:t>The consequence can be spread of the plasmid through the mixed population.</a:t>
            </a:r>
            <a:endParaRPr lang="en-US" sz="2400" dirty="0"/>
          </a:p>
        </p:txBody>
      </p:sp>
      <p:pic>
        <p:nvPicPr>
          <p:cNvPr id="2" name="Picture 1"/>
          <p:cNvPicPr>
            <a:picLocks noChangeAspect="1"/>
          </p:cNvPicPr>
          <p:nvPr/>
        </p:nvPicPr>
        <p:blipFill>
          <a:blip r:embed="rId2"/>
          <a:stretch>
            <a:fillRect/>
          </a:stretch>
        </p:blipFill>
        <p:spPr>
          <a:xfrm>
            <a:off x="8993875" y="4094328"/>
            <a:ext cx="3036642" cy="2881474"/>
          </a:xfrm>
          <a:prstGeom prst="rect">
            <a:avLst/>
          </a:prstGeom>
        </p:spPr>
      </p:pic>
    </p:spTree>
    <p:extLst>
      <p:ext uri="{BB962C8B-B14F-4D97-AF65-F5344CB8AC3E}">
        <p14:creationId xmlns:p14="http://schemas.microsoft.com/office/powerpoint/2010/main" val="307363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04E29F-B071-6D40-2665-79DE851B54E1}"/>
              </a:ext>
            </a:extLst>
          </p:cNvPr>
          <p:cNvSpPr txBox="1"/>
          <p:nvPr/>
        </p:nvSpPr>
        <p:spPr>
          <a:xfrm>
            <a:off x="275207" y="124287"/>
            <a:ext cx="11594237" cy="4893647"/>
          </a:xfrm>
          <a:prstGeom prst="rect">
            <a:avLst/>
          </a:prstGeom>
          <a:noFill/>
        </p:spPr>
        <p:txBody>
          <a:bodyPr wrap="square">
            <a:spAutoFit/>
          </a:bodyPr>
          <a:lstStyle/>
          <a:p>
            <a:r>
              <a:rPr lang="en-US" sz="2400" b="1" dirty="0">
                <a:solidFill>
                  <a:srgbClr val="FF0000"/>
                </a:solidFill>
              </a:rPr>
              <a:t>Mobilization and chromosomal transfer</a:t>
            </a:r>
          </a:p>
          <a:p>
            <a:pPr marL="342900" indent="-342900" algn="just">
              <a:buFont typeface="Arial" panose="020B0604020202020204" pitchFamily="34" charset="0"/>
              <a:buChar char="•"/>
            </a:pPr>
            <a:r>
              <a:rPr lang="en-US" sz="2400" dirty="0">
                <a:solidFill>
                  <a:srgbClr val="FF0000"/>
                </a:solidFill>
              </a:rPr>
              <a:t>Not all plasmids </a:t>
            </a:r>
            <a:r>
              <a:rPr lang="en-US" sz="2400" dirty="0"/>
              <a:t>are capable of </a:t>
            </a:r>
            <a:r>
              <a:rPr lang="en-US" sz="2400" dirty="0">
                <a:solidFill>
                  <a:srgbClr val="FF0000"/>
                </a:solidFill>
              </a:rPr>
              <a:t>achieving this transfer </a:t>
            </a:r>
            <a:r>
              <a:rPr lang="en-US" sz="2400" dirty="0"/>
              <a:t>to another cell unaided; those that can are known as </a:t>
            </a:r>
            <a:r>
              <a:rPr lang="en-US" sz="2400" dirty="0">
                <a:solidFill>
                  <a:srgbClr val="FF0000"/>
                </a:solidFill>
              </a:rPr>
              <a:t>conjugative plasmids</a:t>
            </a:r>
            <a:r>
              <a:rPr lang="en-US" sz="2400" dirty="0"/>
              <a:t>. </a:t>
            </a:r>
            <a:endParaRPr lang="en-US" sz="2400" dirty="0" smtClean="0"/>
          </a:p>
          <a:p>
            <a:pPr marL="342900" indent="-342900" algn="just">
              <a:buFont typeface="Arial" panose="020B0604020202020204" pitchFamily="34" charset="0"/>
              <a:buChar char="•"/>
            </a:pPr>
            <a:r>
              <a:rPr lang="en-US" sz="2400" dirty="0" smtClean="0"/>
              <a:t>In </a:t>
            </a:r>
            <a:r>
              <a:rPr lang="en-US" sz="2400" dirty="0"/>
              <a:t>some cases a conjugative plasmid is able to promote the transfer </a:t>
            </a:r>
            <a:r>
              <a:rPr lang="en-US" sz="2400" dirty="0" smtClean="0"/>
              <a:t>of </a:t>
            </a:r>
            <a:r>
              <a:rPr lang="en-US" sz="2400" dirty="0"/>
              <a:t>a second otherwise nonconjugative plasmid from the same donor cell. This does not happen by chance and not all non-conjugative plasmids can be mobilized.</a:t>
            </a:r>
          </a:p>
          <a:p>
            <a:pPr marL="342900" indent="-342900" algn="just">
              <a:buFont typeface="Arial" panose="020B0604020202020204" pitchFamily="34" charset="0"/>
              <a:buChar char="•"/>
            </a:pPr>
            <a:r>
              <a:rPr lang="en-US" sz="2400" dirty="0"/>
              <a:t>In </a:t>
            </a:r>
            <a:r>
              <a:rPr lang="en-US" sz="2400" dirty="0" smtClean="0">
                <a:solidFill>
                  <a:srgbClr val="0070C0"/>
                </a:solidFill>
              </a:rPr>
              <a:t>plasmid </a:t>
            </a:r>
            <a:r>
              <a:rPr lang="en-US" sz="2400" dirty="0" err="1">
                <a:solidFill>
                  <a:srgbClr val="0070C0"/>
                </a:solidFill>
              </a:rPr>
              <a:t>ColEI</a:t>
            </a:r>
            <a:r>
              <a:rPr lang="en-US" sz="2400" dirty="0">
                <a:solidFill>
                  <a:srgbClr val="0070C0"/>
                </a:solidFill>
              </a:rPr>
              <a:t> </a:t>
            </a:r>
            <a:r>
              <a:rPr lang="en-US" sz="2400" dirty="0" smtClean="0"/>
              <a:t>Mobilization </a:t>
            </a:r>
            <a:r>
              <a:rPr lang="en-US" sz="2400" dirty="0"/>
              <a:t>involves the </a:t>
            </a:r>
            <a:r>
              <a:rPr lang="en-US" sz="2400" b="1" i="1" dirty="0">
                <a:solidFill>
                  <a:srgbClr val="FF0000"/>
                </a:solidFill>
              </a:rPr>
              <a:t>mob </a:t>
            </a:r>
            <a:r>
              <a:rPr lang="en-US" sz="2400" b="1" dirty="0">
                <a:solidFill>
                  <a:srgbClr val="FF0000"/>
                </a:solidFill>
              </a:rPr>
              <a:t>gene</a:t>
            </a:r>
            <a:r>
              <a:rPr lang="en-US" sz="2400" dirty="0"/>
              <a:t>, which encodes a specific </a:t>
            </a:r>
            <a:r>
              <a:rPr lang="en-US" sz="2400" b="1" dirty="0">
                <a:solidFill>
                  <a:srgbClr val="FF0000"/>
                </a:solidFill>
              </a:rPr>
              <a:t>nuclease</a:t>
            </a:r>
            <a:r>
              <a:rPr lang="en-US" sz="2400" dirty="0"/>
              <a:t>, and the </a:t>
            </a:r>
            <a:r>
              <a:rPr lang="en-US" sz="2400" dirty="0" err="1">
                <a:solidFill>
                  <a:srgbClr val="0070C0"/>
                </a:solidFill>
              </a:rPr>
              <a:t>bom</a:t>
            </a:r>
            <a:r>
              <a:rPr lang="en-US" sz="2400" dirty="0">
                <a:solidFill>
                  <a:srgbClr val="0070C0"/>
                </a:solidFill>
              </a:rPr>
              <a:t> site </a:t>
            </a:r>
            <a:r>
              <a:rPr lang="en-US" sz="2400" dirty="0" smtClean="0"/>
              <a:t>(¼ </a:t>
            </a:r>
            <a:r>
              <a:rPr lang="en-US" sz="2400" dirty="0" err="1" smtClean="0"/>
              <a:t>oriT</a:t>
            </a:r>
            <a:r>
              <a:rPr lang="en-US" sz="2400" dirty="0"/>
              <a:t>, the origin of transfer), where the </a:t>
            </a:r>
            <a:r>
              <a:rPr lang="en-US" sz="2400" dirty="0">
                <a:solidFill>
                  <a:srgbClr val="0070C0"/>
                </a:solidFill>
              </a:rPr>
              <a:t>Mob nuclease </a:t>
            </a:r>
            <a:r>
              <a:rPr lang="en-US" sz="2400" dirty="0"/>
              <a:t>makes a </a:t>
            </a:r>
            <a:r>
              <a:rPr lang="en-US" sz="2400" dirty="0">
                <a:solidFill>
                  <a:srgbClr val="0070C0"/>
                </a:solidFill>
              </a:rPr>
              <a:t>nick in the DNA</a:t>
            </a:r>
            <a:r>
              <a:rPr lang="en-US" sz="2400" dirty="0"/>
              <a:t>. </a:t>
            </a:r>
            <a:endParaRPr lang="en-US" sz="2400" dirty="0" smtClean="0"/>
          </a:p>
          <a:p>
            <a:pPr marL="342900" indent="-342900" algn="just">
              <a:buFont typeface="Arial" panose="020B0604020202020204" pitchFamily="34" charset="0"/>
              <a:buChar char="•"/>
            </a:pPr>
            <a:r>
              <a:rPr lang="en-US" sz="2400" dirty="0" smtClean="0">
                <a:solidFill>
                  <a:srgbClr val="0070C0"/>
                </a:solidFill>
              </a:rPr>
              <a:t>ColE1</a:t>
            </a:r>
            <a:r>
              <a:rPr lang="en-US" sz="2400" dirty="0" smtClean="0"/>
              <a:t> </a:t>
            </a:r>
            <a:r>
              <a:rPr lang="en-US" sz="2400" dirty="0">
                <a:solidFill>
                  <a:srgbClr val="0070C0"/>
                </a:solidFill>
              </a:rPr>
              <a:t>plasmid </a:t>
            </a:r>
            <a:r>
              <a:rPr lang="en-US" sz="2400" dirty="0" smtClean="0"/>
              <a:t>has </a:t>
            </a:r>
            <a:r>
              <a:rPr lang="en-US" sz="2400" dirty="0"/>
              <a:t>the </a:t>
            </a:r>
            <a:r>
              <a:rPr lang="en-US" sz="2400" dirty="0">
                <a:solidFill>
                  <a:srgbClr val="0070C0"/>
                </a:solidFill>
              </a:rPr>
              <a:t>genes needed for DNA transfer </a:t>
            </a:r>
            <a:r>
              <a:rPr lang="en-US" sz="2400" dirty="0"/>
              <a:t>but it </a:t>
            </a:r>
            <a:r>
              <a:rPr lang="en-US" sz="2400" dirty="0">
                <a:solidFill>
                  <a:srgbClr val="FF0000"/>
                </a:solidFill>
              </a:rPr>
              <a:t>does not carry the genes required for mating-pair formation</a:t>
            </a:r>
            <a:r>
              <a:rPr lang="en-US" sz="2400" dirty="0"/>
              <a:t>. </a:t>
            </a:r>
            <a:endParaRPr lang="en-US" sz="2400" dirty="0" smtClean="0"/>
          </a:p>
          <a:p>
            <a:pPr marL="342900" indent="-342900" algn="just">
              <a:buFont typeface="Arial" panose="020B0604020202020204" pitchFamily="34" charset="0"/>
              <a:buChar char="•"/>
            </a:pPr>
            <a:r>
              <a:rPr lang="en-US" sz="2400" dirty="0" smtClean="0"/>
              <a:t>The </a:t>
            </a:r>
            <a:r>
              <a:rPr lang="en-US" sz="2400" dirty="0"/>
              <a:t>presence of </a:t>
            </a:r>
            <a:r>
              <a:rPr lang="en-US" sz="2400" dirty="0">
                <a:solidFill>
                  <a:srgbClr val="FF0000"/>
                </a:solidFill>
              </a:rPr>
              <a:t>another (conjugative) plasmid </a:t>
            </a:r>
            <a:r>
              <a:rPr lang="en-US" sz="2400" dirty="0">
                <a:solidFill>
                  <a:srgbClr val="00B050"/>
                </a:solidFill>
              </a:rPr>
              <a:t>enables the donor to form mating pairs </a:t>
            </a:r>
            <a:r>
              <a:rPr lang="en-US" sz="2400" dirty="0"/>
              <a:t>with the recipient cell and ColE1 can then use its own machinery to carry out the DNA transfer.</a:t>
            </a:r>
          </a:p>
        </p:txBody>
      </p:sp>
    </p:spTree>
    <p:extLst>
      <p:ext uri="{BB962C8B-B14F-4D97-AF65-F5344CB8AC3E}">
        <p14:creationId xmlns:p14="http://schemas.microsoft.com/office/powerpoint/2010/main" val="113287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680</TotalTime>
  <Words>2031</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Tw Cen MT</vt:lpstr>
      <vt:lpstr>Droplet</vt:lpstr>
      <vt:lpstr>Microbial genetics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genetics </dc:title>
  <dc:creator>user</dc:creator>
  <cp:lastModifiedBy>hp</cp:lastModifiedBy>
  <cp:revision>56</cp:revision>
  <dcterms:created xsi:type="dcterms:W3CDTF">2022-11-05T16:10:22Z</dcterms:created>
  <dcterms:modified xsi:type="dcterms:W3CDTF">2025-03-17T16:30:17Z</dcterms:modified>
</cp:coreProperties>
</file>