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67" r:id="rId2"/>
    <p:sldId id="268" r:id="rId3"/>
    <p:sldId id="283" r:id="rId4"/>
    <p:sldId id="271" r:id="rId5"/>
    <p:sldId id="284" r:id="rId6"/>
    <p:sldId id="273" r:id="rId7"/>
    <p:sldId id="276" r:id="rId8"/>
    <p:sldId id="277" r:id="rId9"/>
    <p:sldId id="28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653" autoAdjust="0"/>
    <p:restoredTop sz="94220" autoAdjust="0"/>
  </p:normalViewPr>
  <p:slideViewPr>
    <p:cSldViewPr>
      <p:cViewPr varScale="1">
        <p:scale>
          <a:sx n="69" d="100"/>
          <a:sy n="69" d="100"/>
        </p:scale>
        <p:origin x="-133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A9BA48-AC17-4E54-93A8-518FC01BB7A2}" type="datetimeFigureOut">
              <a:rPr lang="en-US" smtClean="0"/>
              <a:pPr/>
              <a:t>10/17/2023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466A38-1832-496D-98BD-A20CEC51B385}" type="slidenum">
              <a:rPr lang="en-US" smtClean="0"/>
              <a:pPr/>
              <a:t>‹#›</a:t>
            </a:fld>
            <a:endParaRPr lang="en-US"/>
          </a:p>
        </p:txBody>
      </p:sp>
    </p:spTree>
    <p:extLst>
      <p:ext uri="{BB962C8B-B14F-4D97-AF65-F5344CB8AC3E}">
        <p14:creationId xmlns="" xmlns:p14="http://schemas.microsoft.com/office/powerpoint/2010/main" val="970574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dBZ</a:t>
            </a:r>
            <a:r>
              <a:rPr lang="en-US" sz="1200" b="0" i="0" kern="1200" dirty="0" smtClean="0">
                <a:solidFill>
                  <a:schemeClr val="tx1"/>
                </a:solidFill>
                <a:effectLst/>
                <a:latin typeface="+mn-lt"/>
                <a:ea typeface="+mn-ea"/>
                <a:cs typeface="+mn-cs"/>
              </a:rPr>
              <a:t> stands for </a:t>
            </a:r>
            <a:r>
              <a:rPr lang="en-US" sz="1200" b="1" i="0" kern="1200" dirty="0" smtClean="0">
                <a:solidFill>
                  <a:schemeClr val="tx1"/>
                </a:solidFill>
                <a:effectLst/>
                <a:latin typeface="+mn-lt"/>
                <a:ea typeface="+mn-ea"/>
                <a:cs typeface="+mn-cs"/>
              </a:rPr>
              <a:t>decibel</a:t>
            </a:r>
            <a:r>
              <a:rPr lang="en-US" sz="1200" b="0" i="0" kern="1200" dirty="0" smtClean="0">
                <a:solidFill>
                  <a:schemeClr val="tx1"/>
                </a:solidFill>
                <a:effectLst/>
                <a:latin typeface="+mn-lt"/>
                <a:ea typeface="+mn-ea"/>
                <a:cs typeface="+mn-cs"/>
              </a:rPr>
              <a:t> relative to Z. It is a logarithmic </a:t>
            </a:r>
            <a:r>
              <a:rPr lang="en-US" sz="1200" b="1" i="0" kern="1200" dirty="0" smtClean="0">
                <a:solidFill>
                  <a:schemeClr val="tx1"/>
                </a:solidFill>
                <a:effectLst/>
                <a:latin typeface="+mn-lt"/>
                <a:ea typeface="+mn-ea"/>
                <a:cs typeface="+mn-cs"/>
              </a:rPr>
              <a:t>dimensionless</a:t>
            </a:r>
            <a:r>
              <a:rPr lang="en-US" sz="1200" b="0" i="0" kern="1200" dirty="0" smtClean="0">
                <a:solidFill>
                  <a:schemeClr val="tx1"/>
                </a:solidFill>
                <a:effectLst/>
                <a:latin typeface="+mn-lt"/>
                <a:ea typeface="+mn-ea"/>
                <a:cs typeface="+mn-cs"/>
              </a:rPr>
              <a:t> technical unit used in radar, mostly in weather radar, to compare the equivalent </a:t>
            </a:r>
            <a:r>
              <a:rPr lang="en-US" sz="1200" b="1" i="0" kern="1200" dirty="0" smtClean="0">
                <a:solidFill>
                  <a:schemeClr val="tx1"/>
                </a:solidFill>
                <a:effectLst/>
                <a:latin typeface="+mn-lt"/>
                <a:ea typeface="+mn-ea"/>
                <a:cs typeface="+mn-cs"/>
              </a:rPr>
              <a:t>reflectivity</a:t>
            </a:r>
            <a:r>
              <a:rPr lang="en-US" sz="1200" b="0" i="0" kern="1200" dirty="0" smtClean="0">
                <a:solidFill>
                  <a:schemeClr val="tx1"/>
                </a:solidFill>
                <a:effectLst/>
                <a:latin typeface="+mn-lt"/>
                <a:ea typeface="+mn-ea"/>
                <a:cs typeface="+mn-cs"/>
              </a:rPr>
              <a:t> factor (Z) of a radar signal reflected off a remote object (in mm</a:t>
            </a:r>
            <a:r>
              <a:rPr lang="en-US" sz="1200" b="0" i="0" kern="1200" baseline="30000" dirty="0" smtClean="0">
                <a:solidFill>
                  <a:schemeClr val="tx1"/>
                </a:solidFill>
                <a:effectLst/>
                <a:latin typeface="+mn-lt"/>
                <a:ea typeface="+mn-ea"/>
                <a:cs typeface="+mn-cs"/>
              </a:rPr>
              <a:t>6</a:t>
            </a:r>
            <a:r>
              <a:rPr lang="en-US" sz="1200" b="0" i="0" kern="1200" dirty="0" smtClean="0">
                <a:solidFill>
                  <a:schemeClr val="tx1"/>
                </a:solidFill>
                <a:effectLst/>
                <a:latin typeface="+mn-lt"/>
                <a:ea typeface="+mn-ea"/>
                <a:cs typeface="+mn-cs"/>
              </a:rPr>
              <a:t> per m</a:t>
            </a:r>
            <a:r>
              <a:rPr lang="en-US" sz="1200" b="0" i="0" kern="1200" baseline="300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to the return of a droplet of rain with a diameter of 1 mm (1 mm</a:t>
            </a:r>
            <a:r>
              <a:rPr lang="en-US" sz="1200" b="0" i="0" kern="1200" baseline="30000" dirty="0" smtClean="0">
                <a:solidFill>
                  <a:schemeClr val="tx1"/>
                </a:solidFill>
                <a:effectLst/>
                <a:latin typeface="+mn-lt"/>
                <a:ea typeface="+mn-ea"/>
                <a:cs typeface="+mn-cs"/>
              </a:rPr>
              <a:t>6</a:t>
            </a:r>
            <a:r>
              <a:rPr lang="en-US" sz="1200" b="0" i="0" kern="1200" dirty="0" smtClean="0">
                <a:solidFill>
                  <a:schemeClr val="tx1"/>
                </a:solidFill>
                <a:effectLst/>
                <a:latin typeface="+mn-lt"/>
                <a:ea typeface="+mn-ea"/>
                <a:cs typeface="+mn-cs"/>
              </a:rPr>
              <a:t> per m</a:t>
            </a:r>
            <a:r>
              <a:rPr lang="en-US" sz="1200" b="0" i="0" kern="1200" baseline="300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BE466A38-1832-496D-98BD-A20CEC51B385}" type="slidenum">
              <a:rPr lang="en-US" smtClean="0"/>
              <a:pPr/>
              <a:t>4</a:t>
            </a:fld>
            <a:endParaRPr lang="en-US"/>
          </a:p>
        </p:txBody>
      </p:sp>
    </p:spTree>
    <p:extLst>
      <p:ext uri="{BB962C8B-B14F-4D97-AF65-F5344CB8AC3E}">
        <p14:creationId xmlns="" xmlns:p14="http://schemas.microsoft.com/office/powerpoint/2010/main" val="378913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EC5C14-D268-4439-BB30-90DE4E929F81}" type="slidenum">
              <a:rPr lang="en-US" smtClean="0"/>
              <a:pPr>
                <a:defRPr/>
              </a:pPr>
              <a:t>‹#›</a:t>
            </a:fld>
            <a:endParaRPr lang="en-US"/>
          </a:p>
        </p:txBody>
      </p:sp>
    </p:spTree>
    <p:extLst>
      <p:ext uri="{BB962C8B-B14F-4D97-AF65-F5344CB8AC3E}">
        <p14:creationId xmlns="" xmlns:p14="http://schemas.microsoft.com/office/powerpoint/2010/main" val="1131384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794937-BD48-4921-AA71-99930BB8B430}" type="slidenum">
              <a:rPr lang="en-US" smtClean="0"/>
              <a:pPr>
                <a:defRPr/>
              </a:pPr>
              <a:t>‹#›</a:t>
            </a:fld>
            <a:endParaRPr lang="en-US"/>
          </a:p>
        </p:txBody>
      </p:sp>
    </p:spTree>
    <p:extLst>
      <p:ext uri="{BB962C8B-B14F-4D97-AF65-F5344CB8AC3E}">
        <p14:creationId xmlns="" xmlns:p14="http://schemas.microsoft.com/office/powerpoint/2010/main" val="1961167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8FECA0-ED07-482D-8167-10B77F2FC04A}" type="slidenum">
              <a:rPr lang="en-US" smtClean="0"/>
              <a:pPr>
                <a:defRPr/>
              </a:pPr>
              <a:t>‹#›</a:t>
            </a:fld>
            <a:endParaRPr lang="en-US"/>
          </a:p>
        </p:txBody>
      </p:sp>
    </p:spTree>
    <p:extLst>
      <p:ext uri="{BB962C8B-B14F-4D97-AF65-F5344CB8AC3E}">
        <p14:creationId xmlns="" xmlns:p14="http://schemas.microsoft.com/office/powerpoint/2010/main" val="532943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5D1A02-AD03-4B99-AC65-C2F132D3C6A0}" type="slidenum">
              <a:rPr lang="en-US" smtClean="0"/>
              <a:pPr>
                <a:defRPr/>
              </a:pPr>
              <a:t>‹#›</a:t>
            </a:fld>
            <a:endParaRPr lang="en-US"/>
          </a:p>
        </p:txBody>
      </p:sp>
    </p:spTree>
    <p:extLst>
      <p:ext uri="{BB962C8B-B14F-4D97-AF65-F5344CB8AC3E}">
        <p14:creationId xmlns="" xmlns:p14="http://schemas.microsoft.com/office/powerpoint/2010/main" val="422117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1522C9-10A6-4355-B84A-7DEA84EBAF7E}" type="slidenum">
              <a:rPr lang="en-US" smtClean="0"/>
              <a:pPr>
                <a:defRPr/>
              </a:pPr>
              <a:t>‹#›</a:t>
            </a:fld>
            <a:endParaRPr lang="en-US"/>
          </a:p>
        </p:txBody>
      </p:sp>
    </p:spTree>
    <p:extLst>
      <p:ext uri="{BB962C8B-B14F-4D97-AF65-F5344CB8AC3E}">
        <p14:creationId xmlns="" xmlns:p14="http://schemas.microsoft.com/office/powerpoint/2010/main" val="72406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9AFD28-3211-4F4D-BA34-5B89BE74E282}" type="slidenum">
              <a:rPr lang="en-US" smtClean="0"/>
              <a:pPr>
                <a:defRPr/>
              </a:pPr>
              <a:t>‹#›</a:t>
            </a:fld>
            <a:endParaRPr lang="en-US"/>
          </a:p>
        </p:txBody>
      </p:sp>
    </p:spTree>
    <p:extLst>
      <p:ext uri="{BB962C8B-B14F-4D97-AF65-F5344CB8AC3E}">
        <p14:creationId xmlns="" xmlns:p14="http://schemas.microsoft.com/office/powerpoint/2010/main" val="1418799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7646E08-9120-4599-836D-43F7A4C2842F}" type="slidenum">
              <a:rPr lang="en-US" smtClean="0"/>
              <a:pPr>
                <a:defRPr/>
              </a:pPr>
              <a:t>‹#›</a:t>
            </a:fld>
            <a:endParaRPr lang="en-US"/>
          </a:p>
        </p:txBody>
      </p:sp>
    </p:spTree>
    <p:extLst>
      <p:ext uri="{BB962C8B-B14F-4D97-AF65-F5344CB8AC3E}">
        <p14:creationId xmlns="" xmlns:p14="http://schemas.microsoft.com/office/powerpoint/2010/main" val="2732019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699F9D8-545D-42E6-B2DC-CCC89666A363}" type="slidenum">
              <a:rPr lang="en-US" smtClean="0"/>
              <a:pPr>
                <a:defRPr/>
              </a:pPr>
              <a:t>‹#›</a:t>
            </a:fld>
            <a:endParaRPr lang="en-US"/>
          </a:p>
        </p:txBody>
      </p:sp>
    </p:spTree>
    <p:extLst>
      <p:ext uri="{BB962C8B-B14F-4D97-AF65-F5344CB8AC3E}">
        <p14:creationId xmlns="" xmlns:p14="http://schemas.microsoft.com/office/powerpoint/2010/main" val="3515860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01828DF-9994-4017-9AF7-06989C5D4869}" type="slidenum">
              <a:rPr lang="en-US" smtClean="0"/>
              <a:pPr>
                <a:defRPr/>
              </a:pPr>
              <a:t>‹#›</a:t>
            </a:fld>
            <a:endParaRPr lang="en-US"/>
          </a:p>
        </p:txBody>
      </p:sp>
    </p:spTree>
    <p:extLst>
      <p:ext uri="{BB962C8B-B14F-4D97-AF65-F5344CB8AC3E}">
        <p14:creationId xmlns="" xmlns:p14="http://schemas.microsoft.com/office/powerpoint/2010/main" val="1203299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solidFill>
                <a:srgbClr val="434342"/>
              </a:solidFill>
            </a:endParaRPr>
          </a:p>
        </p:txBody>
      </p:sp>
      <p:sp>
        <p:nvSpPr>
          <p:cNvPr id="7" name="Slide Number Placeholder 6"/>
          <p:cNvSpPr>
            <a:spLocks noGrp="1"/>
          </p:cNvSpPr>
          <p:nvPr>
            <p:ph type="sldNum" sz="quarter" idx="12"/>
          </p:nvPr>
        </p:nvSpPr>
        <p:spPr/>
        <p:txBody>
          <a:bodyPr/>
          <a:lstStyle/>
          <a:p>
            <a:pPr>
              <a:defRPr/>
            </a:pPr>
            <a:fld id="{89C31AD0-6879-4451-BAEF-3D4113E21AEA}" type="slidenum">
              <a:rPr lang="en-US" smtClean="0">
                <a:solidFill>
                  <a:srgbClr val="434342"/>
                </a:solidFill>
              </a:rPr>
              <a:pPr>
                <a:defRPr/>
              </a:pPr>
              <a:t>‹#›</a:t>
            </a:fld>
            <a:endParaRPr lang="en-US">
              <a:solidFill>
                <a:srgbClr val="434342"/>
              </a:solidFill>
            </a:endParaRPr>
          </a:p>
        </p:txBody>
      </p:sp>
    </p:spTree>
    <p:extLst>
      <p:ext uri="{BB962C8B-B14F-4D97-AF65-F5344CB8AC3E}">
        <p14:creationId xmlns="" xmlns:p14="http://schemas.microsoft.com/office/powerpoint/2010/main" val="17902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F3021F0-341A-4A40-A56E-16E5EFA33E22}" type="slidenum">
              <a:rPr lang="en-US" smtClean="0"/>
              <a:pPr>
                <a:defRPr/>
              </a:pPr>
              <a:t>‹#›</a:t>
            </a:fld>
            <a:endParaRPr lang="en-US"/>
          </a:p>
        </p:txBody>
      </p:sp>
    </p:spTree>
    <p:extLst>
      <p:ext uri="{BB962C8B-B14F-4D97-AF65-F5344CB8AC3E}">
        <p14:creationId xmlns="" xmlns:p14="http://schemas.microsoft.com/office/powerpoint/2010/main" val="4214025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F58930B3-0993-4DE3-9E65-452B9BD676A5}" type="slidenum">
              <a:rPr lang="en-US" smtClean="0">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 xmlns:p14="http://schemas.microsoft.com/office/powerpoint/2010/main" val="1055503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9"/>
          <p:cNvSpPr>
            <a:spLocks noChangeArrowheads="1"/>
          </p:cNvSpPr>
          <p:nvPr/>
        </p:nvSpPr>
        <p:spPr bwMode="auto">
          <a:xfrm>
            <a:off x="0" y="0"/>
            <a:ext cx="9144000"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just"/>
            <a:r>
              <a:rPr lang="en-US" altLang="en-US" sz="2400" b="1" dirty="0" err="1" smtClean="0">
                <a:latin typeface="Times New Roman" pitchFamily="18" charset="0"/>
              </a:rPr>
              <a:t>FYI:</a:t>
            </a:r>
            <a:r>
              <a:rPr lang="en-US" altLang="en-US" sz="2400" dirty="0" err="1" smtClean="0">
                <a:latin typeface="Times New Roman" pitchFamily="18" charset="0"/>
              </a:rPr>
              <a:t>Vertical</a:t>
            </a:r>
            <a:r>
              <a:rPr lang="en-US" altLang="en-US" sz="2400" dirty="0" smtClean="0">
                <a:latin typeface="Times New Roman" pitchFamily="18" charset="0"/>
              </a:rPr>
              <a:t> </a:t>
            </a:r>
            <a:r>
              <a:rPr lang="en-US" altLang="en-US" sz="2400" dirty="0">
                <a:latin typeface="Times New Roman" pitchFamily="18" charset="0"/>
              </a:rPr>
              <a:t>momentum of an impacting raindrop can be transformed </a:t>
            </a:r>
            <a:r>
              <a:rPr lang="en-US" altLang="en-US" sz="2400" dirty="0" smtClean="0">
                <a:latin typeface="Times New Roman" pitchFamily="18" charset="0"/>
              </a:rPr>
              <a:t>into </a:t>
            </a:r>
            <a:r>
              <a:rPr lang="en-US" altLang="en-US" sz="2400" dirty="0">
                <a:latin typeface="Times New Roman" pitchFamily="18" charset="0"/>
              </a:rPr>
              <a:t>an electric pulse whose amplitude is a function of drop diameter </a:t>
            </a:r>
          </a:p>
        </p:txBody>
      </p:sp>
      <p:graphicFrame>
        <p:nvGraphicFramePr>
          <p:cNvPr id="44035" name="Object 10"/>
          <p:cNvGraphicFramePr>
            <a:graphicFrameLocks noChangeAspect="1"/>
          </p:cNvGraphicFramePr>
          <p:nvPr>
            <p:extLst>
              <p:ext uri="{D42A27DB-BD31-4B8C-83A1-F6EECF244321}">
                <p14:modId xmlns="" xmlns:p14="http://schemas.microsoft.com/office/powerpoint/2010/main" val="1791912414"/>
              </p:ext>
            </p:extLst>
          </p:nvPr>
        </p:nvGraphicFramePr>
        <p:xfrm>
          <a:off x="3200400" y="914400"/>
          <a:ext cx="2063750" cy="639763"/>
        </p:xfrm>
        <a:graphic>
          <a:graphicData uri="http://schemas.openxmlformats.org/presentationml/2006/ole">
            <p:oleObj spid="_x0000_s5138" name="Equation" r:id="rId3" imgW="1079280" imgH="330120" progId="Equation.3">
              <p:embed/>
            </p:oleObj>
          </a:graphicData>
        </a:graphic>
      </p:graphicFrame>
      <p:pic>
        <p:nvPicPr>
          <p:cNvPr id="44036" name="Picture 12" descr="distrometer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524000" y="2362200"/>
            <a:ext cx="5791200"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37" name="Rectangle 2"/>
          <p:cNvSpPr>
            <a:spLocks noChangeArrowheads="1"/>
          </p:cNvSpPr>
          <p:nvPr/>
        </p:nvSpPr>
        <p:spPr bwMode="auto">
          <a:xfrm>
            <a:off x="0" y="1608138"/>
            <a:ext cx="9144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r>
              <a:rPr lang="en-US" sz="2400" dirty="0">
                <a:latin typeface="Times New Roman" pitchFamily="18" charset="0"/>
              </a:rPr>
              <a:t>The pulse height analysis will yield the size distribution of raindrops. </a:t>
            </a:r>
            <a:endParaRPr lang="en-GB" sz="2400" dirty="0">
              <a:latin typeface="Times New Roman" pitchFamily="18" charset="0"/>
            </a:endParaRPr>
          </a:p>
        </p:txBody>
      </p:sp>
    </p:spTree>
    <p:extLst>
      <p:ext uri="{BB962C8B-B14F-4D97-AF65-F5344CB8AC3E}">
        <p14:creationId xmlns="" xmlns:p14="http://schemas.microsoft.com/office/powerpoint/2010/main" val="3769451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9"/>
          <p:cNvSpPr>
            <a:spLocks noChangeArrowheads="1"/>
          </p:cNvSpPr>
          <p:nvPr/>
        </p:nvSpPr>
        <p:spPr bwMode="auto">
          <a:xfrm>
            <a:off x="19334" y="18871"/>
            <a:ext cx="9124666"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just"/>
            <a:r>
              <a:rPr lang="en-US" altLang="en-US" sz="2400" dirty="0">
                <a:latin typeface="Times New Roman" pitchFamily="18" charset="0"/>
                <a:cs typeface="Times New Roman" pitchFamily="18" charset="0"/>
              </a:rPr>
              <a:t>Another type of </a:t>
            </a:r>
            <a:r>
              <a:rPr lang="en-US" altLang="en-US" sz="2400" dirty="0" err="1">
                <a:latin typeface="Times New Roman" pitchFamily="18" charset="0"/>
                <a:cs typeface="Times New Roman" pitchFamily="18" charset="0"/>
              </a:rPr>
              <a:t>disdrometers</a:t>
            </a:r>
            <a:r>
              <a:rPr lang="en-US" altLang="en-US" sz="2400" dirty="0">
                <a:latin typeface="Times New Roman" pitchFamily="18" charset="0"/>
                <a:cs typeface="Times New Roman" pitchFamily="18" charset="0"/>
              </a:rPr>
              <a:t> uses a video camera to directly </a:t>
            </a:r>
            <a:r>
              <a:rPr lang="en-US" altLang="en-US" sz="2400" dirty="0" smtClean="0">
                <a:latin typeface="Times New Roman" pitchFamily="18" charset="0"/>
                <a:cs typeface="Times New Roman" pitchFamily="18" charset="0"/>
              </a:rPr>
              <a:t>count drops </a:t>
            </a:r>
            <a:r>
              <a:rPr lang="en-US" altLang="en-US" sz="2400" dirty="0">
                <a:latin typeface="Times New Roman" pitchFamily="18" charset="0"/>
                <a:cs typeface="Times New Roman" pitchFamily="18" charset="0"/>
              </a:rPr>
              <a:t>to give distribution of rain droplets </a:t>
            </a:r>
            <a:r>
              <a:rPr lang="en-US" altLang="en-US" sz="2400" i="1" dirty="0">
                <a:latin typeface="Times New Roman" pitchFamily="18" charset="0"/>
                <a:cs typeface="Times New Roman" pitchFamily="18" charset="0"/>
              </a:rPr>
              <a:t>N </a:t>
            </a:r>
            <a:r>
              <a:rPr lang="en-US" altLang="en-US" sz="2400" dirty="0">
                <a:latin typeface="Times New Roman" pitchFamily="18" charset="0"/>
                <a:cs typeface="Times New Roman" pitchFamily="18" charset="0"/>
              </a:rPr>
              <a:t>(</a:t>
            </a:r>
            <a:r>
              <a:rPr lang="en-US" altLang="en-US" sz="2400" i="1" dirty="0">
                <a:latin typeface="Times New Roman" pitchFamily="18" charset="0"/>
                <a:cs typeface="Times New Roman" pitchFamily="18" charset="0"/>
              </a:rPr>
              <a:t>D</a:t>
            </a:r>
            <a:r>
              <a:rPr lang="en-US" altLang="en-US" sz="2400" dirty="0">
                <a:latin typeface="Times New Roman" pitchFamily="18" charset="0"/>
                <a:cs typeface="Times New Roman" pitchFamily="18" charset="0"/>
              </a:rPr>
              <a:t>) or number density </a:t>
            </a:r>
            <a:r>
              <a:rPr lang="en-US" altLang="en-US" sz="2400" dirty="0" smtClean="0">
                <a:latin typeface="Times New Roman" pitchFamily="18" charset="0"/>
                <a:cs typeface="Times New Roman" pitchFamily="18" charset="0"/>
              </a:rPr>
              <a:t> of </a:t>
            </a:r>
            <a:r>
              <a:rPr lang="en-US" altLang="en-US" sz="2400" dirty="0">
                <a:latin typeface="Times New Roman" pitchFamily="18" charset="0"/>
                <a:cs typeface="Times New Roman" pitchFamily="18" charset="0"/>
              </a:rPr>
              <a:t>the </a:t>
            </a:r>
            <a:r>
              <a:rPr lang="en-US" altLang="en-US" sz="2400" dirty="0" smtClean="0">
                <a:latin typeface="Times New Roman" pitchFamily="18" charset="0"/>
                <a:cs typeface="Times New Roman" pitchFamily="18" charset="0"/>
              </a:rPr>
              <a:t>drops</a:t>
            </a:r>
            <a:r>
              <a:rPr lang="en-US" altLang="en-US" sz="2400" dirty="0">
                <a:latin typeface="Times New Roman" pitchFamily="18" charset="0"/>
                <a:cs typeface="Times New Roman" pitchFamily="18" charset="0"/>
              </a:rPr>
              <a:t>, </a:t>
            </a:r>
            <a:r>
              <a:rPr lang="en-US" sz="2400" u="sng" dirty="0">
                <a:latin typeface="Times New Roman" pitchFamily="18" charset="0"/>
                <a:cs typeface="Times New Roman" pitchFamily="18" charset="0"/>
              </a:rPr>
              <a:t>so that rain droplets can be sized</a:t>
            </a:r>
            <a:r>
              <a:rPr lang="en-US" sz="2400" dirty="0">
                <a:latin typeface="Times New Roman" pitchFamily="18" charset="0"/>
                <a:cs typeface="Times New Roman" pitchFamily="18" charset="0"/>
              </a:rPr>
              <a:t>.</a:t>
            </a:r>
            <a:r>
              <a:rPr lang="en-US" altLang="en-US" sz="2400" dirty="0">
                <a:latin typeface="Times New Roman" pitchFamily="18" charset="0"/>
                <a:cs typeface="Times New Roman" pitchFamily="18" charset="0"/>
              </a:rPr>
              <a:t> </a:t>
            </a:r>
          </a:p>
        </p:txBody>
      </p:sp>
      <p:pic>
        <p:nvPicPr>
          <p:cNvPr id="45059" name="Picture 10" descr="img00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62000" y="1524000"/>
            <a:ext cx="3505200"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0" name="Picture 11" descr="img00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419600" y="1524000"/>
            <a:ext cx="3429000"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61" name="Rectangle 12"/>
          <p:cNvSpPr>
            <a:spLocks noChangeArrowheads="1"/>
          </p:cNvSpPr>
          <p:nvPr/>
        </p:nvSpPr>
        <p:spPr bwMode="auto">
          <a:xfrm>
            <a:off x="0" y="5715000"/>
            <a:ext cx="91440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altLang="en-US" sz="2400" dirty="0">
                <a:latin typeface="Times New Roman" pitchFamily="18" charset="0"/>
              </a:rPr>
              <a:t>This </a:t>
            </a:r>
            <a:r>
              <a:rPr lang="en-US" altLang="en-US" sz="2400" dirty="0" err="1">
                <a:latin typeface="Times New Roman" pitchFamily="18" charset="0"/>
              </a:rPr>
              <a:t>disdrometer</a:t>
            </a:r>
            <a:r>
              <a:rPr lang="en-US" altLang="en-US" sz="2400" dirty="0">
                <a:latin typeface="Times New Roman" pitchFamily="18" charset="0"/>
              </a:rPr>
              <a:t> uses two, side video to record optical images of </a:t>
            </a:r>
            <a:r>
              <a:rPr lang="en-US" altLang="en-US" sz="2400" dirty="0" smtClean="0">
                <a:latin typeface="Times New Roman" pitchFamily="18" charset="0"/>
              </a:rPr>
              <a:t> each </a:t>
            </a:r>
            <a:r>
              <a:rPr lang="en-US" altLang="en-US" sz="2400" dirty="0">
                <a:latin typeface="Times New Roman" pitchFamily="18" charset="0"/>
              </a:rPr>
              <a:t>raindrop.</a:t>
            </a:r>
          </a:p>
        </p:txBody>
      </p:sp>
    </p:spTree>
    <p:extLst>
      <p:ext uri="{BB962C8B-B14F-4D97-AF65-F5344CB8AC3E}">
        <p14:creationId xmlns="" xmlns:p14="http://schemas.microsoft.com/office/powerpoint/2010/main" val="663058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266"/>
            <a:ext cx="9144000" cy="2708434"/>
          </a:xfrm>
          <a:prstGeom prst="rect">
            <a:avLst/>
          </a:prstGeom>
        </p:spPr>
        <p:txBody>
          <a:bodyPr wrap="square">
            <a:spAutoFit/>
          </a:bodyPr>
          <a:lstStyle/>
          <a:p>
            <a:r>
              <a:rPr lang="en-US" sz="2600" b="1" dirty="0">
                <a:latin typeface="Times New Roman" pitchFamily="18" charset="0"/>
                <a:cs typeface="Times New Roman" pitchFamily="18" charset="0"/>
              </a:rPr>
              <a:t>Remote Sensing of QPE</a:t>
            </a:r>
          </a:p>
          <a:p>
            <a:pPr algn="just"/>
            <a:r>
              <a:rPr lang="en-US" sz="2400" dirty="0">
                <a:latin typeface="Times New Roman" pitchFamily="18" charset="0"/>
                <a:cs typeface="Times New Roman" pitchFamily="18" charset="0"/>
              </a:rPr>
              <a:t>Precipitation accumulation is routinely derived from radar and satellite observations. Despite the </a:t>
            </a:r>
            <a:r>
              <a:rPr lang="en-US" sz="2400" dirty="0" smtClean="0">
                <a:latin typeface="Times New Roman" pitchFamily="18" charset="0"/>
                <a:cs typeface="Times New Roman" pitchFamily="18" charset="0"/>
              </a:rPr>
              <a:t>inconsistencies (conflicts) </a:t>
            </a:r>
            <a:r>
              <a:rPr lang="en-US" sz="2400" dirty="0">
                <a:latin typeface="Times New Roman" pitchFamily="18" charset="0"/>
                <a:cs typeface="Times New Roman" pitchFamily="18" charset="0"/>
              </a:rPr>
              <a:t>in radar-derived precipitation from location to location and from season to season, radar guidance is considered superior to satellite guidance of QPE in many areas. This is mainly due to the superior resolution in both space and time and often better quantitative guidance.</a:t>
            </a:r>
          </a:p>
        </p:txBody>
      </p:sp>
      <p:sp>
        <p:nvSpPr>
          <p:cNvPr id="3" name="Content Placeholder 2"/>
          <p:cNvSpPr txBox="1">
            <a:spLocks/>
          </p:cNvSpPr>
          <p:nvPr/>
        </p:nvSpPr>
        <p:spPr>
          <a:xfrm>
            <a:off x="0" y="3775713"/>
            <a:ext cx="9144000" cy="120782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dirty="0" smtClean="0">
                <a:latin typeface="Times New Roman" pitchFamily="18" charset="0"/>
              </a:rPr>
              <a:t>Weather radars are both transmitters and receivers, transmit a microwave beam and then "listen" for echoes that bounce back from precipitation-sized particles (or "targets") within or falling from clouds.</a:t>
            </a:r>
            <a:endParaRPr lang="en-US" sz="2400" dirty="0">
              <a:latin typeface="Times New Roman" pitchFamily="18" charset="0"/>
            </a:endParaRPr>
          </a:p>
        </p:txBody>
      </p:sp>
      <p:sp>
        <p:nvSpPr>
          <p:cNvPr id="4" name="Rectangle 10"/>
          <p:cNvSpPr>
            <a:spLocks noChangeArrowheads="1"/>
          </p:cNvSpPr>
          <p:nvPr/>
        </p:nvSpPr>
        <p:spPr bwMode="auto">
          <a:xfrm>
            <a:off x="0" y="2784157"/>
            <a:ext cx="3005118"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en-US" altLang="en-US" sz="2600" b="1" dirty="0">
                <a:latin typeface="Times New Roman" pitchFamily="18" charset="0"/>
              </a:rPr>
              <a:t>Precipitation radar </a:t>
            </a:r>
          </a:p>
        </p:txBody>
      </p:sp>
      <p:pic>
        <p:nvPicPr>
          <p:cNvPr id="5" name="Picture 11" descr="Radarops"/>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3886200" y="2743200"/>
            <a:ext cx="3505200" cy="1021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4953000"/>
            <a:ext cx="9144000" cy="1938992"/>
          </a:xfrm>
          <a:prstGeom prst="rect">
            <a:avLst/>
          </a:prstGeom>
        </p:spPr>
        <p:txBody>
          <a:bodyPr wrap="square">
            <a:spAutoFit/>
          </a:bodyPr>
          <a:lstStyle/>
          <a:p>
            <a:pPr algn="just"/>
            <a:r>
              <a:rPr lang="en-US" sz="2400" dirty="0" smtClean="0">
                <a:latin typeface="Times New Roman" pitchFamily="18" charset="0"/>
              </a:rPr>
              <a:t>Since we know both the direction in which the radar transmitter is pointing and the speed at which microwaves travel (close to the speed of light), the direction and distance from the transmitter to the precipitation can be determined. This permits mapping of precipitation over the region surrounding the radar site.</a:t>
            </a:r>
            <a:endParaRPr lang="en-US" sz="2400" dirty="0"/>
          </a:p>
        </p:txBody>
      </p:sp>
    </p:spTree>
    <p:extLst>
      <p:ext uri="{BB962C8B-B14F-4D97-AF65-F5344CB8AC3E}">
        <p14:creationId xmlns="" xmlns:p14="http://schemas.microsoft.com/office/powerpoint/2010/main" val="2549156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7886" name="Object 14"/>
          <p:cNvGraphicFramePr>
            <a:graphicFrameLocks noChangeAspect="1"/>
          </p:cNvGraphicFramePr>
          <p:nvPr>
            <p:extLst>
              <p:ext uri="{D42A27DB-BD31-4B8C-83A1-F6EECF244321}">
                <p14:modId xmlns="" xmlns:p14="http://schemas.microsoft.com/office/powerpoint/2010/main" val="754683630"/>
              </p:ext>
            </p:extLst>
          </p:nvPr>
        </p:nvGraphicFramePr>
        <p:xfrm>
          <a:off x="32982" y="4138612"/>
          <a:ext cx="3933231" cy="433388"/>
        </p:xfrm>
        <a:graphic>
          <a:graphicData uri="http://schemas.openxmlformats.org/presentationml/2006/ole">
            <p:oleObj spid="_x0000_s6162" name="Equation" r:id="rId4" imgW="2273040" imgH="253800" progId="Equation.3">
              <p:embed/>
            </p:oleObj>
          </a:graphicData>
        </a:graphic>
      </p:graphicFrame>
      <p:sp>
        <p:nvSpPr>
          <p:cNvPr id="48136" name="Rectangle 1"/>
          <p:cNvSpPr>
            <a:spLocks noChangeArrowheads="1"/>
          </p:cNvSpPr>
          <p:nvPr/>
        </p:nvSpPr>
        <p:spPr bwMode="auto">
          <a:xfrm>
            <a:off x="-1" y="0"/>
            <a:ext cx="9110663"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r>
              <a:rPr lang="en-US" sz="2400" dirty="0">
                <a:latin typeface="Times New Roman" pitchFamily="18" charset="0"/>
              </a:rPr>
              <a:t>Precipitation intensity can be determined by measuring the strength of the echoes received by the radar antenna. </a:t>
            </a:r>
          </a:p>
          <a:p>
            <a:pPr algn="just"/>
            <a:r>
              <a:rPr lang="en-US" sz="2400" dirty="0">
                <a:latin typeface="Times New Roman" pitchFamily="18" charset="0"/>
              </a:rPr>
              <a:t>The amount of energy reflected back to the radar is proportional to the precipitation </a:t>
            </a:r>
            <a:r>
              <a:rPr lang="en-US" sz="2400" dirty="0" smtClean="0">
                <a:latin typeface="Times New Roman" pitchFamily="18" charset="0"/>
              </a:rPr>
              <a:t>intensity ”</a:t>
            </a:r>
            <a:r>
              <a:rPr lang="en-US" sz="2400" b="1" dirty="0" smtClean="0">
                <a:latin typeface="Times New Roman" pitchFamily="18" charset="0"/>
              </a:rPr>
              <a:t>the </a:t>
            </a:r>
            <a:r>
              <a:rPr lang="en-US" sz="2400" b="1" dirty="0">
                <a:latin typeface="Times New Roman" pitchFamily="18" charset="0"/>
              </a:rPr>
              <a:t>greater the energy reflected back to the radar, the greater the precipitation </a:t>
            </a:r>
            <a:r>
              <a:rPr lang="en-US" sz="2400" b="1" dirty="0" smtClean="0">
                <a:latin typeface="Times New Roman" pitchFamily="18" charset="0"/>
              </a:rPr>
              <a:t>intensity”. </a:t>
            </a:r>
            <a:endParaRPr lang="en-GB" sz="2400" b="1" dirty="0">
              <a:latin typeface="Times New Roman" pitchFamily="18" charset="0"/>
            </a:endParaRPr>
          </a:p>
        </p:txBody>
      </p:sp>
      <p:sp>
        <p:nvSpPr>
          <p:cNvPr id="48137" name="Rectangle 2"/>
          <p:cNvSpPr>
            <a:spLocks noChangeArrowheads="1"/>
          </p:cNvSpPr>
          <p:nvPr/>
        </p:nvSpPr>
        <p:spPr bwMode="auto">
          <a:xfrm>
            <a:off x="32982" y="4919008"/>
            <a:ext cx="9077680"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r>
              <a:rPr lang="en-US" sz="2400" dirty="0">
                <a:latin typeface="Times New Roman" pitchFamily="18" charset="0"/>
              </a:rPr>
              <a:t>This gives us a </a:t>
            </a:r>
            <a:r>
              <a:rPr lang="en-US" sz="2400" b="1" dirty="0">
                <a:latin typeface="Times New Roman" pitchFamily="18" charset="0"/>
              </a:rPr>
              <a:t>Z-R relationship</a:t>
            </a:r>
            <a:r>
              <a:rPr lang="en-US" sz="2400" dirty="0" smtClean="0">
                <a:latin typeface="Times New Roman" pitchFamily="18" charset="0"/>
              </a:rPr>
              <a:t>; </a:t>
            </a:r>
            <a:r>
              <a:rPr lang="en-US" sz="2400" dirty="0" smtClean="0">
                <a:latin typeface="Times New Roman" pitchFamily="18" charset="0"/>
                <a:cs typeface="Times New Roman" pitchFamily="18" charset="0"/>
              </a:rPr>
              <a:t>and it is presented to explain the sensitivity of reflectivity factor, Z, to drop diameter. Because the drop diameter is raised to the 6th power, small changes in drop diameter result in very large changes to Z. And large changes to Z result in large changes to derived rainfall rates.</a:t>
            </a:r>
            <a:endParaRPr lang="en-GB" sz="2400" dirty="0">
              <a:latin typeface="Times New Roman" pitchFamily="18" charset="0"/>
            </a:endParaRPr>
          </a:p>
        </p:txBody>
      </p:sp>
      <p:sp>
        <p:nvSpPr>
          <p:cNvPr id="2" name="Rectangle 1"/>
          <p:cNvSpPr/>
          <p:nvPr/>
        </p:nvSpPr>
        <p:spPr>
          <a:xfrm>
            <a:off x="4191000" y="3694093"/>
            <a:ext cx="4572000" cy="1323439"/>
          </a:xfrm>
          <a:prstGeom prst="rect">
            <a:avLst/>
          </a:prstGeom>
        </p:spPr>
        <p:txBody>
          <a:bodyPr>
            <a:spAutoFit/>
          </a:bodyPr>
          <a:lstStyle/>
          <a:p>
            <a:r>
              <a:rPr lang="en-US" sz="2000" b="1" dirty="0">
                <a:latin typeface="Times New Roman" pitchFamily="18" charset="0"/>
                <a:cs typeface="Times New Roman" pitchFamily="18" charset="0"/>
              </a:rPr>
              <a:t>Z</a:t>
            </a:r>
            <a:r>
              <a:rPr lang="en-US" sz="2000" dirty="0">
                <a:latin typeface="Times New Roman" pitchFamily="18" charset="0"/>
                <a:cs typeface="Times New Roman" pitchFamily="18" charset="0"/>
              </a:rPr>
              <a:t> = reflectivity factor</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b="1" dirty="0">
                <a:latin typeface="Times New Roman" pitchFamily="18" charset="0"/>
                <a:cs typeface="Times New Roman" pitchFamily="18" charset="0"/>
              </a:rPr>
              <a:t>D</a:t>
            </a:r>
            <a:r>
              <a:rPr lang="en-US" sz="2000" dirty="0">
                <a:latin typeface="Times New Roman" pitchFamily="18" charset="0"/>
                <a:cs typeface="Times New Roman" pitchFamily="18" charset="0"/>
              </a:rPr>
              <a:t> = drop diameter</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b="1" dirty="0">
                <a:latin typeface="Times New Roman" pitchFamily="18" charset="0"/>
                <a:cs typeface="Times New Roman" pitchFamily="18" charset="0"/>
              </a:rPr>
              <a:t>N(D)</a:t>
            </a:r>
            <a:r>
              <a:rPr lang="en-US" sz="2000" dirty="0">
                <a:latin typeface="Times New Roman" pitchFamily="18" charset="0"/>
                <a:cs typeface="Times New Roman" pitchFamily="18" charset="0"/>
              </a:rPr>
              <a:t> = number of drops of given diameter per cubic meter</a:t>
            </a:r>
          </a:p>
        </p:txBody>
      </p:sp>
      <p:sp>
        <p:nvSpPr>
          <p:cNvPr id="3" name="Rectangle 2"/>
          <p:cNvSpPr/>
          <p:nvPr/>
        </p:nvSpPr>
        <p:spPr>
          <a:xfrm>
            <a:off x="32982" y="2057400"/>
            <a:ext cx="9111018" cy="1569660"/>
          </a:xfrm>
          <a:prstGeom prst="rect">
            <a:avLst/>
          </a:prstGeom>
        </p:spPr>
        <p:txBody>
          <a:bodyPr wrap="square">
            <a:spAutoFit/>
          </a:bodyPr>
          <a:lstStyle/>
          <a:p>
            <a:pPr algn="just"/>
            <a:r>
              <a:rPr lang="en-US" sz="2400" dirty="0" smtClean="0">
                <a:latin typeface="Times New Roman" pitchFamily="18" charset="0"/>
                <a:cs typeface="Times New Roman" pitchFamily="18" charset="0"/>
              </a:rPr>
              <a:t>Radar reflectivity (Z), expressed in units of </a:t>
            </a:r>
            <a:r>
              <a:rPr lang="en-US" sz="2400" dirty="0" err="1" smtClean="0">
                <a:latin typeface="Times New Roman" pitchFamily="18" charset="0"/>
                <a:cs typeface="Times New Roman" pitchFamily="18" charset="0"/>
              </a:rPr>
              <a:t>dBZ</a:t>
            </a:r>
            <a:r>
              <a:rPr lang="en-US" sz="2400" dirty="0" smtClean="0">
                <a:latin typeface="Times New Roman" pitchFamily="18" charset="0"/>
                <a:cs typeface="Times New Roman" pitchFamily="18" charset="0"/>
              </a:rPr>
              <a:t>, is used to compute rainfall rates (R) in mm/h using a reflectivity to rainfall rate relationship. This is known as the Z-R relationship. Rainfall rates then get integrated over time to produce accumulation for various time periods.</a:t>
            </a:r>
          </a:p>
        </p:txBody>
      </p:sp>
    </p:spTree>
    <p:extLst>
      <p:ext uri="{BB962C8B-B14F-4D97-AF65-F5344CB8AC3E}">
        <p14:creationId xmlns="" xmlns:p14="http://schemas.microsoft.com/office/powerpoint/2010/main" val="2729909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078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73476"/>
            <a:ext cx="9144000" cy="2308324"/>
          </a:xfrm>
          <a:prstGeom prst="rect">
            <a:avLst/>
          </a:prstGeom>
        </p:spPr>
        <p:txBody>
          <a:bodyPr wrap="square">
            <a:spAutoFit/>
          </a:bodyPr>
          <a:lstStyle/>
          <a:p>
            <a:pPr algn="ju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relationship between reflectivity and rainfall rate, and thus the Z-R relationship, varies with time, location, and season. Hydrometeor properties that influence the Z-R relationship include size, concentration, and phase. Accuracy of derived rainfall rates is further impacted by the presence of non-hydrometeors, and whether the radar is sampling a region that is representative of precipitation reaching the ground.</a:t>
            </a:r>
          </a:p>
        </p:txBody>
      </p:sp>
      <p:sp>
        <p:nvSpPr>
          <p:cNvPr id="7" name="Rectangle 6"/>
          <p:cNvSpPr/>
          <p:nvPr/>
        </p:nvSpPr>
        <p:spPr>
          <a:xfrm>
            <a:off x="13648" y="1137"/>
            <a:ext cx="9130352" cy="830997"/>
          </a:xfrm>
          <a:prstGeom prst="rect">
            <a:avLst/>
          </a:prstGeom>
        </p:spPr>
        <p:txBody>
          <a:bodyPr wrap="square">
            <a:spAutoFit/>
          </a:bodyPr>
          <a:lstStyle/>
          <a:p>
            <a:pPr lvl="0" algn="just"/>
            <a:r>
              <a:rPr lang="en-US" sz="2400" dirty="0">
                <a:solidFill>
                  <a:prstClr val="black"/>
                </a:solidFill>
                <a:latin typeface="Times New Roman" pitchFamily="18" charset="0"/>
              </a:rPr>
              <a:t>Z-R varies with type of rain.  There were 69 Z-R relationships, and the average Z-R relationship of all of them is</a:t>
            </a:r>
            <a:endParaRPr lang="en-GB" sz="2400" dirty="0">
              <a:solidFill>
                <a:prstClr val="black"/>
              </a:solidFill>
              <a:latin typeface="Times New Roman" pitchFamily="18" charset="0"/>
            </a:endParaRPr>
          </a:p>
        </p:txBody>
      </p:sp>
      <p:pic>
        <p:nvPicPr>
          <p:cNvPr id="3075" name="Picture 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t="12263"/>
          <a:stretch/>
        </p:blipFill>
        <p:spPr bwMode="auto">
          <a:xfrm>
            <a:off x="1447800" y="942481"/>
            <a:ext cx="6480175" cy="3477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8" name="Object 7"/>
          <p:cNvGraphicFramePr>
            <a:graphicFrameLocks noChangeAspect="1"/>
          </p:cNvGraphicFramePr>
          <p:nvPr>
            <p:extLst>
              <p:ext uri="{D42A27DB-BD31-4B8C-83A1-F6EECF244321}">
                <p14:modId xmlns="" xmlns:p14="http://schemas.microsoft.com/office/powerpoint/2010/main" val="4027631675"/>
              </p:ext>
            </p:extLst>
          </p:nvPr>
        </p:nvGraphicFramePr>
        <p:xfrm>
          <a:off x="5638800" y="416635"/>
          <a:ext cx="1552575" cy="414337"/>
        </p:xfrm>
        <a:graphic>
          <a:graphicData uri="http://schemas.openxmlformats.org/presentationml/2006/ole">
            <p:oleObj spid="_x0000_s3092" name="Equation" r:id="rId4" imgW="749160" imgH="203040" progId="Equation.3">
              <p:embed/>
            </p:oleObj>
          </a:graphicData>
        </a:graphic>
      </p:graphicFrame>
    </p:spTree>
    <p:extLst>
      <p:ext uri="{BB962C8B-B14F-4D97-AF65-F5344CB8AC3E}">
        <p14:creationId xmlns="" xmlns:p14="http://schemas.microsoft.com/office/powerpoint/2010/main" val="3345959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ChangeArrowheads="1"/>
          </p:cNvSpPr>
          <p:nvPr/>
        </p:nvSpPr>
        <p:spPr bwMode="auto">
          <a:xfrm>
            <a:off x="-12700" y="0"/>
            <a:ext cx="38227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en-US" altLang="en-US" sz="2400" b="1" dirty="0">
                <a:latin typeface="Times New Roman" pitchFamily="18" charset="0"/>
              </a:rPr>
              <a:t>Doppler precipitation radar</a:t>
            </a:r>
          </a:p>
        </p:txBody>
      </p:sp>
      <p:sp>
        <p:nvSpPr>
          <p:cNvPr id="50179" name="Rectangle 5"/>
          <p:cNvSpPr>
            <a:spLocks noChangeArrowheads="1"/>
          </p:cNvSpPr>
          <p:nvPr/>
        </p:nvSpPr>
        <p:spPr bwMode="auto">
          <a:xfrm>
            <a:off x="0" y="457200"/>
            <a:ext cx="91440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r>
              <a:rPr lang="en-US" sz="2400" dirty="0">
                <a:latin typeface="Times New Roman" pitchFamily="18" charset="0"/>
              </a:rPr>
              <a:t>Doppler radar is radar that makes use of the Doppler Effect</a:t>
            </a:r>
            <a:r>
              <a:rPr lang="en-US" sz="2400" dirty="0" smtClean="0">
                <a:latin typeface="Times New Roman" pitchFamily="18" charset="0"/>
              </a:rPr>
              <a:t>, </a:t>
            </a:r>
            <a:r>
              <a:rPr lang="en-US" sz="2400" dirty="0">
                <a:latin typeface="Times New Roman" pitchFamily="18" charset="0"/>
              </a:rPr>
              <a:t>is the change in frequency of a wave for an observer moving relative to the source of the waves. </a:t>
            </a:r>
            <a:endParaRPr lang="en-GB" sz="2400" dirty="0">
              <a:latin typeface="Times New Roman" pitchFamily="18" charset="0"/>
            </a:endParaRPr>
          </a:p>
        </p:txBody>
      </p:sp>
      <p:sp>
        <p:nvSpPr>
          <p:cNvPr id="50180" name="Rectangle 6"/>
          <p:cNvSpPr>
            <a:spLocks noChangeArrowheads="1"/>
          </p:cNvSpPr>
          <p:nvPr/>
        </p:nvSpPr>
        <p:spPr bwMode="auto">
          <a:xfrm>
            <a:off x="-69850" y="1566863"/>
            <a:ext cx="9213850" cy="1938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r>
              <a:rPr lang="en-US" sz="2400" dirty="0">
                <a:latin typeface="Times New Roman" pitchFamily="18" charset="0"/>
              </a:rPr>
              <a:t>The same effect takes place in the atmosphere as a pulse of energy (a microwave signal) from a radar strikes an object and is reflected back toward the radar. The radar measures the phase change of the reflected pulse of energy, which is then converted to the velocity of the object, either toward or from the radar. </a:t>
            </a:r>
            <a:endParaRPr lang="en-GB" sz="2400" dirty="0">
              <a:latin typeface="Times New Roman" pitchFamily="18" charset="0"/>
            </a:endParaRPr>
          </a:p>
        </p:txBody>
      </p:sp>
      <p:pic>
        <p:nvPicPr>
          <p:cNvPr id="11" name="Picture 23" descr="Katrina_miami radar loop"/>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4724400" y="3124200"/>
            <a:ext cx="4305300" cy="3649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29244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ChangeArrowheads="1"/>
          </p:cNvSpPr>
          <p:nvPr/>
        </p:nvSpPr>
        <p:spPr bwMode="auto">
          <a:xfrm>
            <a:off x="76200" y="228600"/>
            <a:ext cx="5273367"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en-US" altLang="en-US" sz="2600" b="1" dirty="0">
                <a:latin typeface="Times New Roman" pitchFamily="18" charset="0"/>
              </a:rPr>
              <a:t>Measuring precipitation from space</a:t>
            </a:r>
          </a:p>
        </p:txBody>
      </p:sp>
      <p:pic>
        <p:nvPicPr>
          <p:cNvPr id="53251" name="Picture 5" descr="trmmsatellit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21300" y="1524000"/>
            <a:ext cx="3657600"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52" name="Rectangle 7"/>
          <p:cNvSpPr>
            <a:spLocks noChangeArrowheads="1"/>
          </p:cNvSpPr>
          <p:nvPr/>
        </p:nvSpPr>
        <p:spPr bwMode="auto">
          <a:xfrm>
            <a:off x="75063" y="1131361"/>
            <a:ext cx="5182737"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just"/>
            <a:r>
              <a:rPr lang="en-US" altLang="en-US" sz="2400" dirty="0">
                <a:latin typeface="Times New Roman" pitchFamily="18" charset="0"/>
              </a:rPr>
              <a:t>Rainfall can be inferred from </a:t>
            </a:r>
            <a:r>
              <a:rPr lang="en-US" altLang="en-US" sz="2400" dirty="0" smtClean="0">
                <a:latin typeface="Times New Roman" pitchFamily="18" charset="0"/>
              </a:rPr>
              <a:t>the temperature </a:t>
            </a:r>
            <a:r>
              <a:rPr lang="en-US" altLang="en-US" sz="2400" dirty="0">
                <a:latin typeface="Times New Roman" pitchFamily="18" charset="0"/>
              </a:rPr>
              <a:t>of </a:t>
            </a:r>
            <a:r>
              <a:rPr lang="en-US" altLang="en-US" sz="2400" b="1" dirty="0">
                <a:latin typeface="Times New Roman" pitchFamily="18" charset="0"/>
              </a:rPr>
              <a:t>cloud tops</a:t>
            </a:r>
            <a:r>
              <a:rPr lang="en-US" altLang="en-US" sz="2400" dirty="0">
                <a:latin typeface="Times New Roman" pitchFamily="18" charset="0"/>
              </a:rPr>
              <a:t>. </a:t>
            </a:r>
            <a:r>
              <a:rPr lang="en-US" altLang="en-US" sz="2400" dirty="0" smtClean="0">
                <a:latin typeface="Times New Roman" pitchFamily="18" charset="0"/>
              </a:rPr>
              <a:t>Microwave </a:t>
            </a:r>
            <a:r>
              <a:rPr lang="en-US" altLang="en-US" sz="2400" dirty="0">
                <a:latin typeface="Times New Roman" pitchFamily="18" charset="0"/>
              </a:rPr>
              <a:t>radiation emitted by </a:t>
            </a:r>
            <a:r>
              <a:rPr lang="en-US" altLang="en-US" sz="2400" dirty="0" smtClean="0">
                <a:latin typeface="Times New Roman" pitchFamily="18" charset="0"/>
              </a:rPr>
              <a:t>clouds </a:t>
            </a:r>
            <a:r>
              <a:rPr lang="en-US" altLang="en-US" sz="2400" dirty="0">
                <a:latin typeface="Times New Roman" pitchFamily="18" charset="0"/>
              </a:rPr>
              <a:t>can be used to discern </a:t>
            </a:r>
            <a:r>
              <a:rPr lang="en-US" altLang="en-US" sz="2400" dirty="0" smtClean="0">
                <a:latin typeface="Times New Roman" pitchFamily="18" charset="0"/>
              </a:rPr>
              <a:t>rainfall </a:t>
            </a:r>
            <a:r>
              <a:rPr lang="en-US" altLang="en-US" sz="2400" dirty="0">
                <a:latin typeface="Times New Roman" pitchFamily="18" charset="0"/>
              </a:rPr>
              <a:t>intensity. For TRMM, a </a:t>
            </a:r>
            <a:r>
              <a:rPr lang="en-US" altLang="en-US" sz="2400" dirty="0" smtClean="0">
                <a:latin typeface="Times New Roman" pitchFamily="18" charset="0"/>
              </a:rPr>
              <a:t>weather </a:t>
            </a:r>
            <a:r>
              <a:rPr lang="en-US" altLang="en-US" sz="2400" dirty="0">
                <a:latin typeface="Times New Roman" pitchFamily="18" charset="0"/>
              </a:rPr>
              <a:t>radar can transmit a beam </a:t>
            </a:r>
            <a:r>
              <a:rPr lang="en-US" altLang="en-US" sz="2400" dirty="0" smtClean="0">
                <a:latin typeface="Times New Roman" pitchFamily="18" charset="0"/>
              </a:rPr>
              <a:t>of </a:t>
            </a:r>
            <a:r>
              <a:rPr lang="en-US" altLang="en-US" sz="2400" dirty="0">
                <a:latin typeface="Times New Roman" pitchFamily="18" charset="0"/>
              </a:rPr>
              <a:t>microwave energy </a:t>
            </a:r>
            <a:r>
              <a:rPr lang="en-US" altLang="en-US" sz="2400" dirty="0" smtClean="0">
                <a:latin typeface="Times New Roman" pitchFamily="18" charset="0"/>
              </a:rPr>
              <a:t>downward inside </a:t>
            </a:r>
            <a:r>
              <a:rPr lang="en-US" altLang="en-US" sz="2400" dirty="0">
                <a:latin typeface="Times New Roman" pitchFamily="18" charset="0"/>
              </a:rPr>
              <a:t>clouds; the energy scattered </a:t>
            </a:r>
            <a:r>
              <a:rPr lang="en-US" altLang="en-US" sz="2400" dirty="0" smtClean="0">
                <a:latin typeface="Times New Roman" pitchFamily="18" charset="0"/>
              </a:rPr>
              <a:t>back </a:t>
            </a:r>
            <a:r>
              <a:rPr lang="en-US" altLang="en-US" sz="2400" dirty="0">
                <a:latin typeface="Times New Roman" pitchFamily="18" charset="0"/>
              </a:rPr>
              <a:t>to the radar by raindrops </a:t>
            </a:r>
            <a:r>
              <a:rPr lang="en-US" altLang="en-US" sz="2400" dirty="0" smtClean="0">
                <a:latin typeface="Times New Roman" pitchFamily="18" charset="0"/>
              </a:rPr>
              <a:t>provides </a:t>
            </a:r>
            <a:r>
              <a:rPr lang="en-US" altLang="en-US" sz="2400" dirty="0">
                <a:latin typeface="Times New Roman" pitchFamily="18" charset="0"/>
              </a:rPr>
              <a:t>information on rain </a:t>
            </a:r>
            <a:r>
              <a:rPr lang="en-US" altLang="en-US" sz="2400" dirty="0" smtClean="0">
                <a:latin typeface="Times New Roman" pitchFamily="18" charset="0"/>
              </a:rPr>
              <a:t>intensity </a:t>
            </a:r>
            <a:r>
              <a:rPr lang="en-US" altLang="en-US" sz="2400" dirty="0">
                <a:latin typeface="Times New Roman" pitchFamily="18" charset="0"/>
              </a:rPr>
              <a:t>and its vertical </a:t>
            </a:r>
            <a:r>
              <a:rPr lang="en-US" altLang="en-US" sz="2400" dirty="0" smtClean="0">
                <a:latin typeface="Times New Roman" pitchFamily="18" charset="0"/>
              </a:rPr>
              <a:t>distribution </a:t>
            </a:r>
            <a:endParaRPr lang="en-US" altLang="en-US" sz="2400" dirty="0">
              <a:latin typeface="Times New Roman" pitchFamily="18" charset="0"/>
            </a:endParaRPr>
          </a:p>
        </p:txBody>
      </p:sp>
      <p:sp>
        <p:nvSpPr>
          <p:cNvPr id="53253" name="Rectangle 1"/>
          <p:cNvSpPr>
            <a:spLocks noChangeArrowheads="1"/>
          </p:cNvSpPr>
          <p:nvPr/>
        </p:nvSpPr>
        <p:spPr bwMode="auto">
          <a:xfrm>
            <a:off x="-30163" y="5903913"/>
            <a:ext cx="9174163" cy="95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400" dirty="0"/>
              <a:t>Tropical Rainfall Measuring Mission (TRMM) was launched by the National Aeronautics and Space Administration (NASA) and the National Space Development Agency of Japan (NASDA). TRMM was the first satellite dedicated to rainfall measurement, and is the only satellite that carries a weather radar until recently launched </a:t>
            </a:r>
            <a:r>
              <a:rPr lang="en-US" sz="1400" dirty="0" err="1"/>
              <a:t>CloudSat</a:t>
            </a:r>
            <a:r>
              <a:rPr lang="en-US" sz="1400" dirty="0"/>
              <a:t>/CALIPSO (the Cloud-Aerosol </a:t>
            </a:r>
            <a:r>
              <a:rPr lang="en-US" sz="1400" dirty="0" err="1"/>
              <a:t>Lidar</a:t>
            </a:r>
            <a:r>
              <a:rPr lang="en-US" sz="1400" dirty="0"/>
              <a:t> and Infrared Pathfinder Satellite Observation). </a:t>
            </a:r>
            <a:endParaRPr lang="en-GB" sz="1400" dirty="0"/>
          </a:p>
        </p:txBody>
      </p:sp>
    </p:spTree>
    <p:extLst>
      <p:ext uri="{BB962C8B-B14F-4D97-AF65-F5344CB8AC3E}">
        <p14:creationId xmlns="" xmlns:p14="http://schemas.microsoft.com/office/powerpoint/2010/main" val="3227892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rainfallestimate"/>
          <p:cNvPicPr>
            <a:picLocks noChangeAspect="1" noChangeArrowheads="1"/>
          </p:cNvPicPr>
          <p:nvPr/>
        </p:nvPicPr>
        <p:blipFill>
          <a:blip r:embed="rId2">
            <a:extLst>
              <a:ext uri="{28A0092B-C50C-407E-A947-70E740481C1C}">
                <a14:useLocalDpi xmlns="" xmlns:a14="http://schemas.microsoft.com/office/drawing/2010/main" val="0"/>
              </a:ext>
            </a:extLst>
          </a:blip>
          <a:srcRect b="1125"/>
          <a:stretch>
            <a:fillRect/>
          </a:stretch>
        </p:blipFill>
        <p:spPr bwMode="auto">
          <a:xfrm>
            <a:off x="381000" y="688975"/>
            <a:ext cx="8229600"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275" name="Rectangle 6"/>
          <p:cNvSpPr>
            <a:spLocks noChangeArrowheads="1"/>
          </p:cNvSpPr>
          <p:nvPr/>
        </p:nvSpPr>
        <p:spPr bwMode="auto">
          <a:xfrm>
            <a:off x="0" y="4165826"/>
            <a:ext cx="9144000"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just"/>
            <a:r>
              <a:rPr lang="en-US" altLang="en-US" sz="2400" dirty="0">
                <a:latin typeface="Times New Roman" pitchFamily="18" charset="0"/>
              </a:rPr>
              <a:t>TRMM has a </a:t>
            </a:r>
            <a:r>
              <a:rPr lang="en-US" altLang="en-US" sz="2400" b="1" dirty="0">
                <a:latin typeface="Times New Roman" pitchFamily="18" charset="0"/>
              </a:rPr>
              <a:t>limited view of the Earth</a:t>
            </a:r>
            <a:r>
              <a:rPr lang="en-US" altLang="en-US" sz="2400" dirty="0">
                <a:latin typeface="Times New Roman" pitchFamily="18" charset="0"/>
              </a:rPr>
              <a:t>, ranging from 36 N to 36 S, </a:t>
            </a:r>
            <a:r>
              <a:rPr lang="en-US" altLang="en-US" sz="2400" dirty="0" smtClean="0">
                <a:latin typeface="Times New Roman" pitchFamily="18" charset="0"/>
              </a:rPr>
              <a:t>and </a:t>
            </a:r>
            <a:r>
              <a:rPr lang="en-US" altLang="en-US" sz="2400" dirty="0">
                <a:latin typeface="Times New Roman" pitchFamily="18" charset="0"/>
              </a:rPr>
              <a:t>samples rain relatively infrequently, passing over the same </a:t>
            </a:r>
            <a:r>
              <a:rPr lang="en-US" altLang="en-US" sz="2400" dirty="0" smtClean="0">
                <a:latin typeface="Times New Roman" pitchFamily="18" charset="0"/>
              </a:rPr>
              <a:t>location </a:t>
            </a:r>
            <a:r>
              <a:rPr lang="en-US" altLang="en-US" sz="2400" dirty="0">
                <a:latin typeface="Times New Roman" pitchFamily="18" charset="0"/>
              </a:rPr>
              <a:t>about once a day. TRMM is </a:t>
            </a:r>
            <a:r>
              <a:rPr lang="en-US" altLang="en-US" sz="2400" b="1" dirty="0">
                <a:latin typeface="Times New Roman" pitchFamily="18" charset="0"/>
              </a:rPr>
              <a:t>insensitive to light rainfall</a:t>
            </a:r>
            <a:r>
              <a:rPr lang="en-US" altLang="en-US" sz="2400" dirty="0">
                <a:latin typeface="Times New Roman" pitchFamily="18" charset="0"/>
              </a:rPr>
              <a:t>. </a:t>
            </a:r>
            <a:r>
              <a:rPr lang="en-US" altLang="en-US" sz="2400" dirty="0" smtClean="0">
                <a:latin typeface="Times New Roman" pitchFamily="18" charset="0"/>
              </a:rPr>
              <a:t>Also</a:t>
            </a:r>
            <a:r>
              <a:rPr lang="en-US" altLang="en-US" sz="2400" dirty="0">
                <a:latin typeface="Times New Roman" pitchFamily="18" charset="0"/>
              </a:rPr>
              <a:t>, cloud top temperatures are </a:t>
            </a:r>
            <a:r>
              <a:rPr lang="en-US" altLang="en-US" sz="2400" b="1" dirty="0">
                <a:latin typeface="Times New Roman" pitchFamily="18" charset="0"/>
              </a:rPr>
              <a:t>imperfectly correlated </a:t>
            </a:r>
            <a:r>
              <a:rPr lang="en-US" altLang="en-US" sz="2400" dirty="0">
                <a:latin typeface="Times New Roman" pitchFamily="18" charset="0"/>
              </a:rPr>
              <a:t>with actual </a:t>
            </a:r>
            <a:r>
              <a:rPr lang="en-US" altLang="en-US" sz="2400" dirty="0" smtClean="0">
                <a:latin typeface="Times New Roman" pitchFamily="18" charset="0"/>
              </a:rPr>
              <a:t>rainfall </a:t>
            </a:r>
            <a:r>
              <a:rPr lang="en-US" altLang="en-US" sz="2400" dirty="0">
                <a:latin typeface="Times New Roman" pitchFamily="18" charset="0"/>
              </a:rPr>
              <a:t>reaching the surface. </a:t>
            </a:r>
          </a:p>
        </p:txBody>
      </p:sp>
    </p:spTree>
    <p:extLst>
      <p:ext uri="{BB962C8B-B14F-4D97-AF65-F5344CB8AC3E}">
        <p14:creationId xmlns="" xmlns:p14="http://schemas.microsoft.com/office/powerpoint/2010/main" val="60871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708434"/>
          </a:xfrm>
          <a:prstGeom prst="rect">
            <a:avLst/>
          </a:prstGeom>
        </p:spPr>
        <p:txBody>
          <a:bodyPr wrap="square">
            <a:spAutoFit/>
          </a:bodyPr>
          <a:lstStyle/>
          <a:p>
            <a:r>
              <a:rPr lang="en-US" sz="2600" b="1" dirty="0">
                <a:latin typeface="Times New Roman" pitchFamily="18" charset="0"/>
                <a:cs typeface="Times New Roman" pitchFamily="18" charset="0"/>
              </a:rPr>
              <a:t>Satellite QPE</a:t>
            </a:r>
          </a:p>
          <a:p>
            <a:pPr algn="just"/>
            <a:r>
              <a:rPr lang="en-US" sz="2400" dirty="0">
                <a:latin typeface="Times New Roman" pitchFamily="18" charset="0"/>
                <a:cs typeface="Times New Roman" pitchFamily="18" charset="0"/>
              </a:rPr>
              <a:t>Satellite estimation of precipitation is potentially useful in areas with poor coverage from radars and rain gauges. Although satellite sampling is more consistent from place to place than radar sampling, satellite-derived precipitation is lower resolution and generally less accurate than radar-derived precipitation. It is therefore considered a supplement, not a replacement for the radar products.</a:t>
            </a: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891637" y="2678864"/>
            <a:ext cx="5524500" cy="4191000"/>
          </a:xfrm>
          <a:prstGeom prst="rect">
            <a:avLst/>
          </a:prstGeom>
        </p:spPr>
      </p:pic>
    </p:spTree>
    <p:extLst>
      <p:ext uri="{BB962C8B-B14F-4D97-AF65-F5344CB8AC3E}">
        <p14:creationId xmlns="" xmlns:p14="http://schemas.microsoft.com/office/powerpoint/2010/main" val="1602788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425</TotalTime>
  <Words>850</Words>
  <Application>Microsoft Office PowerPoint</Application>
  <PresentationFormat>On-screen Show (4:3)</PresentationFormat>
  <Paragraphs>27</Paragraphs>
  <Slides>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Office Theme</vt:lpstr>
      <vt:lpstr>Equation</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dc:creator>
  <cp:lastModifiedBy>husain</cp:lastModifiedBy>
  <cp:revision>19</cp:revision>
  <dcterms:created xsi:type="dcterms:W3CDTF">2017-12-11T15:45:37Z</dcterms:created>
  <dcterms:modified xsi:type="dcterms:W3CDTF">2023-10-17T11:24:09Z</dcterms:modified>
</cp:coreProperties>
</file>