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2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B8F7AC-E8AC-4A52-ACEB-572751DA1C85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1069D3-5D6C-4E08-B082-9569F5A6B0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999994"/>
            <a:ext cx="7772400" cy="449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Practical Network </a:t>
            </a:r>
            <a:br>
              <a:rPr lang="en-US" dirty="0" smtClean="0"/>
            </a:br>
            <a:r>
              <a:rPr lang="en-US" dirty="0" smtClean="0"/>
              <a:t>Computer Science </a:t>
            </a:r>
            <a:r>
              <a:rPr lang="en-US" dirty="0" smtClean="0"/>
              <a:t>IT&amp;CS&amp;CY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Third </a:t>
            </a:r>
            <a:r>
              <a:rPr lang="en-US" dirty="0"/>
              <a:t>Class </a:t>
            </a:r>
            <a:r>
              <a:rPr lang="en-US" dirty="0" smtClean="0"/>
              <a:t>part 3</a:t>
            </a:r>
            <a:br>
              <a:rPr lang="en-US" dirty="0" smtClean="0"/>
            </a:br>
            <a:r>
              <a:rPr lang="en-US" dirty="0" smtClean="0"/>
              <a:t>A.P </a:t>
            </a:r>
            <a:r>
              <a:rPr lang="en-US" dirty="0" err="1" smtClean="0"/>
              <a:t>Mohanad</a:t>
            </a:r>
            <a:r>
              <a:rPr lang="en-US" dirty="0" smtClean="0"/>
              <a:t> Ali</a:t>
            </a:r>
            <a:br>
              <a:rPr lang="en-US" dirty="0" smtClean="0"/>
            </a:br>
            <a:r>
              <a:rPr lang="en-US" dirty="0" smtClean="0"/>
              <a:t>2025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57288"/>
            <a:ext cx="80295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36015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00113"/>
            <a:ext cx="83248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1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00075"/>
            <a:ext cx="803910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8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53974"/>
            <a:ext cx="83473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Coaxial Cable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Coaxial </a:t>
            </a:r>
            <a:r>
              <a:rPr lang="en-US" dirty="0"/>
              <a:t>cable supports 10 to 100 Mbps and is relatively inexpensive, although it </a:t>
            </a:r>
            <a:r>
              <a:rPr lang="en-US" dirty="0" smtClean="0"/>
              <a:t>is more </a:t>
            </a:r>
            <a:r>
              <a:rPr lang="en-US" dirty="0"/>
              <a:t>costly than UTP on a per-unit length. However, coaxial cable can be </a:t>
            </a:r>
            <a:r>
              <a:rPr lang="en-US" dirty="0" smtClean="0"/>
              <a:t>cheaper  for </a:t>
            </a:r>
            <a:r>
              <a:rPr lang="en-US" dirty="0"/>
              <a:t>a physical bus topology because less cable will be needed. . Using coaxial </a:t>
            </a:r>
            <a:r>
              <a:rPr lang="en-US" dirty="0" smtClean="0"/>
              <a:t>cable increases </a:t>
            </a:r>
            <a:r>
              <a:rPr lang="en-US" dirty="0"/>
              <a:t>this distance to 500 m (1640.4 feet</a:t>
            </a:r>
            <a:r>
              <a:rPr lang="en-US" dirty="0" smtClean="0"/>
              <a:t>).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32861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8957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533400"/>
            <a:ext cx="3276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Thin </a:t>
            </a:r>
            <a:r>
              <a:rPr lang="en-US" b="1" dirty="0" smtClean="0"/>
              <a:t>Coaxial Cable</a:t>
            </a:r>
          </a:p>
        </p:txBody>
      </p:sp>
    </p:spTree>
    <p:extLst>
      <p:ext uri="{BB962C8B-B14F-4D97-AF65-F5344CB8AC3E}">
        <p14:creationId xmlns:p14="http://schemas.microsoft.com/office/powerpoint/2010/main" val="33484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3479" y="381000"/>
            <a:ext cx="6400800" cy="67887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Connectors Type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596879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25" y="386491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67436"/>
            <a:ext cx="1676400" cy="194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5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CONNECTERS TYPE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03148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0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59155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2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685800"/>
            <a:ext cx="822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56864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443841"/>
            <a:ext cx="8305800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A: Twisted-Pair </a:t>
            </a:r>
            <a:r>
              <a:rPr lang="en-US" sz="2800" b="1" dirty="0"/>
              <a:t>Cable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B: Coaxial Cable</a:t>
            </a:r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C: Optical </a:t>
            </a:r>
            <a:r>
              <a:rPr lang="en-US" sz="2800" b="1" dirty="0"/>
              <a:t>Fiber </a:t>
            </a:r>
            <a:r>
              <a:rPr lang="en-US" sz="2800" b="1" dirty="0" smtClean="0"/>
              <a:t>Cable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72623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6400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42043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204913"/>
            <a:ext cx="706755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Tester for cable </a:t>
            </a:r>
            <a:r>
              <a:rPr lang="en-US" dirty="0" err="1" smtClean="0"/>
              <a:t>utp</a:t>
            </a:r>
            <a:r>
              <a:rPr lang="en-US" dirty="0" smtClean="0"/>
              <a:t> &amp;</a:t>
            </a:r>
            <a:r>
              <a:rPr lang="en-US" dirty="0" err="1" smtClean="0"/>
              <a:t>stp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411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30024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type foe tester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5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18665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33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Pee wheel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0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58" y="1828800"/>
            <a:ext cx="5300662" cy="474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33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Crimping tool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15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77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Twisted-Pair Cable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Twisted-pair </a:t>
            </a:r>
            <a:r>
              <a:rPr lang="en-US" sz="2000" dirty="0"/>
              <a:t>cable is a type of cabling that is used for </a:t>
            </a:r>
            <a:r>
              <a:rPr lang="en-US" sz="2000" dirty="0" smtClean="0"/>
              <a:t>telephone communications </a:t>
            </a:r>
            <a:r>
              <a:rPr lang="en-US" sz="2000" dirty="0"/>
              <a:t>and most modern Ethernet networks. A pair of </a:t>
            </a:r>
            <a:r>
              <a:rPr lang="en-US" sz="2000" dirty="0" smtClean="0"/>
              <a:t>wires forms </a:t>
            </a:r>
            <a:r>
              <a:rPr lang="en-US" sz="2000" dirty="0"/>
              <a:t>a circuit that can transmit data. The pairs are twisted to </a:t>
            </a:r>
            <a:r>
              <a:rPr lang="en-US" sz="2000" dirty="0" smtClean="0"/>
              <a:t>provide protection </a:t>
            </a:r>
            <a:r>
              <a:rPr lang="en-US" sz="2000" dirty="0"/>
              <a:t>against </a:t>
            </a:r>
            <a:r>
              <a:rPr lang="en-US" sz="2000" i="1" dirty="0"/>
              <a:t>crosstalk</a:t>
            </a:r>
            <a:r>
              <a:rPr lang="en-US" sz="2000" dirty="0"/>
              <a:t>, the noise generated by adjacent pairs. </a:t>
            </a:r>
            <a:r>
              <a:rPr lang="en-US" sz="2000" dirty="0" smtClean="0"/>
              <a:t>When electrical </a:t>
            </a:r>
            <a:r>
              <a:rPr lang="en-US" sz="2000" dirty="0"/>
              <a:t>current flows through a wire, it creates a small, </a:t>
            </a:r>
            <a:r>
              <a:rPr lang="en-US" sz="2000" dirty="0" smtClean="0"/>
              <a:t>circular magnetic </a:t>
            </a:r>
            <a:r>
              <a:rPr lang="en-US" sz="2000" dirty="0"/>
              <a:t>field around the wire. Two basic types of twisted-pair cable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exist: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Unshielded </a:t>
            </a:r>
            <a:r>
              <a:rPr lang="en-US" sz="2000" b="1" dirty="0"/>
              <a:t>Twisted Pair (UTP</a:t>
            </a:r>
            <a:r>
              <a:rPr lang="en-US" sz="2000" b="1" dirty="0" smtClean="0"/>
              <a:t>).</a:t>
            </a:r>
            <a:endParaRPr lang="en-US" sz="2000" b="1" dirty="0"/>
          </a:p>
          <a:p>
            <a:pPr>
              <a:lnSpc>
                <a:spcPct val="150000"/>
              </a:lnSpc>
            </a:pPr>
            <a:r>
              <a:rPr lang="en-US" sz="2000" b="1" dirty="0" smtClean="0"/>
              <a:t>Shielded </a:t>
            </a:r>
            <a:r>
              <a:rPr lang="en-US" sz="2000" b="1" dirty="0"/>
              <a:t>Twisted Pair (STP).</a:t>
            </a:r>
          </a:p>
        </p:txBody>
      </p:sp>
    </p:spTree>
    <p:extLst>
      <p:ext uri="{BB962C8B-B14F-4D97-AF65-F5344CB8AC3E}">
        <p14:creationId xmlns:p14="http://schemas.microsoft.com/office/powerpoint/2010/main" val="299978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33400"/>
            <a:ext cx="75438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UTP Cable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UTP</a:t>
            </a:r>
            <a:r>
              <a:rPr lang="en-US" sz="2000" dirty="0" smtClean="0"/>
              <a:t> </a:t>
            </a:r>
            <a:r>
              <a:rPr lang="en-US" sz="2000" dirty="0"/>
              <a:t>cable is a medium that is composed of pairs </a:t>
            </a:r>
            <a:r>
              <a:rPr lang="en-US" sz="2000" dirty="0" smtClean="0"/>
              <a:t>of wires</a:t>
            </a:r>
            <a:r>
              <a:rPr lang="en-US" sz="2000" dirty="0"/>
              <a:t>. UTP cable is used in a variety of networks. </a:t>
            </a:r>
            <a:r>
              <a:rPr lang="en-US" sz="2000" dirty="0" smtClean="0"/>
              <a:t>Each of </a:t>
            </a:r>
            <a:r>
              <a:rPr lang="en-US" sz="2000" dirty="0"/>
              <a:t>the eight individual copper wires in UTP cable </a:t>
            </a:r>
            <a:r>
              <a:rPr lang="en-US" sz="2000" dirty="0" smtClean="0"/>
              <a:t>is</a:t>
            </a:r>
            <a:r>
              <a:rPr lang="en-US" sz="2000" dirty="0"/>
              <a:t> </a:t>
            </a:r>
            <a:r>
              <a:rPr lang="en-US" sz="2000" dirty="0" smtClean="0"/>
              <a:t>covered </a:t>
            </a:r>
            <a:r>
              <a:rPr lang="en-US" sz="2000" dirty="0"/>
              <a:t>by an insulating material. In addition, the </a:t>
            </a:r>
            <a:r>
              <a:rPr lang="en-US" sz="2000" dirty="0" smtClean="0"/>
              <a:t>wires in </a:t>
            </a:r>
            <a:r>
              <a:rPr lang="en-US" sz="2000" dirty="0"/>
              <a:t>each pair are twisted around each other.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Speed </a:t>
            </a:r>
            <a:r>
              <a:rPr lang="en-US" sz="2000" dirty="0"/>
              <a:t>and throughput—10 to 1000 Mbps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Maximum </a:t>
            </a:r>
            <a:r>
              <a:rPr lang="en-US" sz="2000" dirty="0"/>
              <a:t>cable length—100 m (short)</a:t>
            </a:r>
          </a:p>
        </p:txBody>
      </p:sp>
      <p:pic>
        <p:nvPicPr>
          <p:cNvPr id="6148" name="Picture 4" descr="نتيجة بحث الصور عن ‪UTP Categor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1385"/>
            <a:ext cx="2971800" cy="21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1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89844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41" y="828189"/>
            <a:ext cx="8545159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97346"/>
            <a:ext cx="83058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en-US" sz="2000" b="1" dirty="0" smtClean="0"/>
              <a:t>Advantages &amp; Disadvantages  of UTP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Advantages</a:t>
            </a:r>
            <a:endParaRPr lang="en-US" b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1600" dirty="0"/>
              <a:t>Small size can be advantageous during installation.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A </a:t>
            </a:r>
            <a:r>
              <a:rPr lang="en-US" sz="1600" dirty="0"/>
              <a:t>small external diameter, UTP does not fill up wiring ducts as rapidly </a:t>
            </a:r>
            <a:r>
              <a:rPr lang="en-US" sz="1600" dirty="0" smtClean="0"/>
              <a:t>as other </a:t>
            </a:r>
            <a:r>
              <a:rPr lang="en-US" sz="1600" dirty="0"/>
              <a:t>types of cable.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UTP cable is easy to install.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UTP </a:t>
            </a:r>
            <a:r>
              <a:rPr lang="en-US" sz="1600" dirty="0"/>
              <a:t>is less expensive than other types of networking media. In fact, </a:t>
            </a:r>
            <a:r>
              <a:rPr lang="en-US" sz="1600" dirty="0" smtClean="0"/>
              <a:t>UTP costs </a:t>
            </a:r>
            <a:r>
              <a:rPr lang="en-US" sz="1600" dirty="0"/>
              <a:t>less per meter than any other type of LAN cabling.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/>
              <a:t>UTP can be used with most of the major networking architectures, </a:t>
            </a:r>
            <a:r>
              <a:rPr lang="en-US" sz="1600" dirty="0" smtClean="0"/>
              <a:t>it continues </a:t>
            </a:r>
            <a:r>
              <a:rPr lang="en-US" sz="1600" dirty="0"/>
              <a:t>to grow in popularity.</a:t>
            </a:r>
          </a:p>
          <a:p>
            <a:pPr>
              <a:lnSpc>
                <a:spcPct val="150000"/>
              </a:lnSpc>
            </a:pPr>
            <a:r>
              <a:rPr lang="en-US" sz="1600" b="1" dirty="0"/>
              <a:t>Disadvantages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UTP cable is more prone to electrical noise and interference than other </a:t>
            </a:r>
            <a:r>
              <a:rPr lang="en-US" sz="1600" dirty="0" smtClean="0"/>
              <a:t>types of </a:t>
            </a:r>
            <a:r>
              <a:rPr lang="en-US" sz="1600" dirty="0"/>
              <a:t>networking media.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dirty="0" smtClean="0"/>
              <a:t> </a:t>
            </a:r>
            <a:r>
              <a:rPr lang="en-US" sz="1600" dirty="0"/>
              <a:t>The distance between signal boosts is shorter for UTP than it is for </a:t>
            </a:r>
            <a:r>
              <a:rPr lang="en-US" sz="1600" dirty="0" smtClean="0"/>
              <a:t>coaxial and </a:t>
            </a:r>
            <a:r>
              <a:rPr lang="en-US" sz="1600" dirty="0"/>
              <a:t>fiber-optic </a:t>
            </a:r>
            <a:r>
              <a:rPr lang="en-US" sz="1600" dirty="0" smtClean="0"/>
              <a:t>cables. slower </a:t>
            </a:r>
            <a:r>
              <a:rPr lang="en-US" sz="1600" dirty="0"/>
              <a:t>at transmitting data than other types of cable.</a:t>
            </a:r>
          </a:p>
        </p:txBody>
      </p:sp>
    </p:spTree>
    <p:extLst>
      <p:ext uri="{BB962C8B-B14F-4D97-AF65-F5344CB8AC3E}">
        <p14:creationId xmlns:p14="http://schemas.microsoft.com/office/powerpoint/2010/main" val="15987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6582" y="304800"/>
            <a:ext cx="7696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STP Cabling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It is contain with  </a:t>
            </a:r>
            <a:r>
              <a:rPr lang="en-US" sz="2000" dirty="0"/>
              <a:t>four pairs </a:t>
            </a:r>
            <a:r>
              <a:rPr lang="en-US" sz="2000" dirty="0" smtClean="0"/>
              <a:t>wires </a:t>
            </a:r>
            <a:r>
              <a:rPr lang="en-US" sz="2000" dirty="0"/>
              <a:t>then are wrapped in an overall </a:t>
            </a:r>
            <a:r>
              <a:rPr lang="en-US" sz="2000" dirty="0" smtClean="0"/>
              <a:t>metallic braid </a:t>
            </a:r>
            <a:r>
              <a:rPr lang="en-US" sz="2000" dirty="0"/>
              <a:t>or foil. </a:t>
            </a:r>
            <a:endParaRPr lang="en-US" sz="20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Use </a:t>
            </a:r>
            <a:r>
              <a:rPr lang="en-US" sz="2000" dirty="0"/>
              <a:t>in Ethernet </a:t>
            </a:r>
            <a:r>
              <a:rPr lang="en-US" sz="2000" dirty="0" smtClean="0"/>
              <a:t>network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It </a:t>
            </a:r>
            <a:r>
              <a:rPr lang="en-US" sz="2000" dirty="0"/>
              <a:t>is more expensive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Difficult </a:t>
            </a:r>
            <a:r>
              <a:rPr lang="en-US" sz="2000" dirty="0"/>
              <a:t>to install. </a:t>
            </a:r>
            <a:r>
              <a:rPr lang="en-US" sz="2000" dirty="0" smtClean="0"/>
              <a:t>Speed </a:t>
            </a:r>
            <a:r>
              <a:rPr lang="en-US" sz="2000" dirty="0"/>
              <a:t>and throughput 10 to 100 Mbps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Average </a:t>
            </a:r>
            <a:r>
              <a:rPr lang="en-US" sz="2000" dirty="0"/>
              <a:t>cost is expensive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n-US" sz="2000" dirty="0"/>
              <a:t>Maximum cable length 100 m (short)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NOT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Because most buildings are already wired with UTP, </a:t>
            </a:r>
            <a:r>
              <a:rPr lang="en-US" sz="2000" dirty="0" smtClean="0"/>
              <a:t>many transmission </a:t>
            </a:r>
            <a:r>
              <a:rPr lang="en-US" sz="2000" dirty="0"/>
              <a:t>standards are adapted to use it, to avoid </a:t>
            </a:r>
            <a:r>
              <a:rPr lang="en-US" sz="2000" dirty="0" smtClean="0"/>
              <a:t>costly rewiring </a:t>
            </a:r>
            <a:r>
              <a:rPr lang="en-US" sz="2000" dirty="0"/>
              <a:t>with an alternative cable type.</a:t>
            </a:r>
          </a:p>
        </p:txBody>
      </p:sp>
    </p:spTree>
    <p:extLst>
      <p:ext uri="{BB962C8B-B14F-4D97-AF65-F5344CB8AC3E}">
        <p14:creationId xmlns:p14="http://schemas.microsoft.com/office/powerpoint/2010/main" val="59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41" y="1626634"/>
            <a:ext cx="3403217" cy="26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1295400"/>
            <a:ext cx="36512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3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90563"/>
            <a:ext cx="79914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8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1596</TotalTime>
  <Words>473</Words>
  <Application>Microsoft Office PowerPoint</Application>
  <PresentationFormat>On-screen Show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Practical Network  Computer Science IT&amp;CS&amp;CY Third Class part 3 A.P Mohanad Ali 2025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CONNECTERS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mohanad</dc:creator>
  <cp:lastModifiedBy>AL NARJS</cp:lastModifiedBy>
  <cp:revision>36</cp:revision>
  <dcterms:created xsi:type="dcterms:W3CDTF">2018-02-24T15:05:43Z</dcterms:created>
  <dcterms:modified xsi:type="dcterms:W3CDTF">2025-02-15T07:46:24Z</dcterms:modified>
</cp:coreProperties>
</file>