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6"/>
  </p:notesMasterIdLst>
  <p:sldIdLst>
    <p:sldId id="303" r:id="rId2"/>
    <p:sldId id="315" r:id="rId3"/>
    <p:sldId id="260" r:id="rId4"/>
    <p:sldId id="291" r:id="rId5"/>
    <p:sldId id="261" r:id="rId6"/>
    <p:sldId id="295" r:id="rId7"/>
    <p:sldId id="297" r:id="rId8"/>
    <p:sldId id="304" r:id="rId9"/>
    <p:sldId id="298" r:id="rId10"/>
    <p:sldId id="314" r:id="rId11"/>
    <p:sldId id="300" r:id="rId12"/>
    <p:sldId id="312" r:id="rId13"/>
    <p:sldId id="306" r:id="rId14"/>
    <p:sldId id="307" r:id="rId15"/>
    <p:sldId id="308" r:id="rId16"/>
    <p:sldId id="309" r:id="rId17"/>
    <p:sldId id="278" r:id="rId18"/>
    <p:sldId id="279" r:id="rId19"/>
    <p:sldId id="280" r:id="rId20"/>
    <p:sldId id="281" r:id="rId21"/>
    <p:sldId id="282" r:id="rId22"/>
    <p:sldId id="283" r:id="rId23"/>
    <p:sldId id="290" r:id="rId24"/>
    <p:sldId id="31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2C7407-8DCE-4999-B0DD-A2F3F77E3D4B}" type="datetimeFigureOut">
              <a:rPr lang="en-US" smtClean="0"/>
              <a:pPr/>
              <a:t>2/14/2025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CCED1B-41A0-43C1-9F4B-F93739714F19}" type="slidenum">
              <a:rPr lang="en-US" smtClean="0"/>
              <a:pPr/>
              <a:t>‹#›</a:t>
            </a:fld>
            <a:endParaRPr lang="en-US"/>
          </a:p>
        </p:txBody>
      </p:sp>
    </p:spTree>
    <p:extLst>
      <p:ext uri="{BB962C8B-B14F-4D97-AF65-F5344CB8AC3E}">
        <p14:creationId xmlns:p14="http://schemas.microsoft.com/office/powerpoint/2010/main" val="3063868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5C85FDF-8BA2-431A-9AFC-3CC56665C0C6}" type="slidenum">
              <a:rPr lang="en-US" altLang="en-US" sz="1200" smtClean="0"/>
              <a:pPr eaLnBrk="1" hangingPunct="1"/>
              <a:t>17</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5D1F09C-0BC1-4A4E-AF13-788482743FD9}" type="slidenum">
              <a:rPr lang="en-US" altLang="en-US" sz="1200" smtClean="0"/>
              <a:pPr eaLnBrk="1" hangingPunct="1"/>
              <a:t>18</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CC5DD1E-5CED-4E68-90CC-73C9B5EF99FA}" type="slidenum">
              <a:rPr lang="en-US" altLang="en-US" sz="1200" smtClean="0"/>
              <a:pPr eaLnBrk="1" hangingPunct="1"/>
              <a:t>19</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CA8CCE5-AD93-4913-907A-6E1B710F2D3C}" type="slidenum">
              <a:rPr lang="en-US" altLang="en-US" sz="1200" smtClean="0"/>
              <a:pPr eaLnBrk="1" hangingPunct="1"/>
              <a:t>20</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49E13AF-D5A4-4336-BC6E-052E71ABAB20}" type="slidenum">
              <a:rPr lang="en-US" altLang="en-US" sz="1200" smtClean="0"/>
              <a:pPr eaLnBrk="1" hangingPunct="1"/>
              <a:t>21</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9D9263F-E8E8-4F19-AC46-0AC7C3C15FEE}" type="slidenum">
              <a:rPr lang="en-US" altLang="en-US" sz="1200" smtClean="0"/>
              <a:pPr eaLnBrk="1" hangingPunct="1"/>
              <a:t>22</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F663558-3B05-47C6-9A30-4A2481177CA5}" type="slidenum">
              <a:rPr lang="en-US" altLang="en-US" sz="1200" smtClean="0"/>
              <a:pPr eaLnBrk="1" hangingPunct="1"/>
              <a:t>23</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4F3B969-049F-4587-B051-38EC03AE0547}" type="datetimeFigureOut">
              <a:rPr lang="en-US" smtClean="0"/>
              <a:pPr/>
              <a:t>2/14/2025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EBBEB72-D88D-4011-A999-3F72CF70AF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F3B969-049F-4587-B051-38EC03AE0547}" type="datetimeFigureOut">
              <a:rPr lang="en-US" smtClean="0"/>
              <a:pPr/>
              <a:t>2/14/2025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EBBEB72-D88D-4011-A999-3F72CF70AF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F3B969-049F-4587-B051-38EC03AE0547}" type="datetimeFigureOut">
              <a:rPr lang="en-US" smtClean="0"/>
              <a:pPr/>
              <a:t>2/14/2025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EBBEB72-D88D-4011-A999-3F72CF70AF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F3B969-049F-4587-B051-38EC03AE0547}" type="datetimeFigureOut">
              <a:rPr lang="en-US" smtClean="0"/>
              <a:pPr/>
              <a:t>2/14/2025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EBBEB72-D88D-4011-A999-3F72CF70AF6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F3B969-049F-4587-B051-38EC03AE0547}" type="datetimeFigureOut">
              <a:rPr lang="en-US" smtClean="0"/>
              <a:pPr/>
              <a:t>2/14/2025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EBBEB72-D88D-4011-A999-3F72CF70AF6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F3B969-049F-4587-B051-38EC03AE0547}" type="datetimeFigureOut">
              <a:rPr lang="en-US" smtClean="0"/>
              <a:pPr/>
              <a:t>2/14/2025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EBBEB72-D88D-4011-A999-3F72CF70AF6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F3B969-049F-4587-B051-38EC03AE0547}" type="datetimeFigureOut">
              <a:rPr lang="en-US" smtClean="0"/>
              <a:pPr/>
              <a:t>2/14/2025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EBBEB72-D88D-4011-A999-3F72CF70AF6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4F3B969-049F-4587-B051-38EC03AE0547}" type="datetimeFigureOut">
              <a:rPr lang="en-US" smtClean="0"/>
              <a:pPr/>
              <a:t>2/14/2025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EBBEB72-D88D-4011-A999-3F72CF70AF6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4F3B969-049F-4587-B051-38EC03AE0547}" type="datetimeFigureOut">
              <a:rPr lang="en-US" smtClean="0"/>
              <a:pPr/>
              <a:t>2/14/2025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EBBEB72-D88D-4011-A999-3F72CF70AF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4F3B969-049F-4587-B051-38EC03AE0547}" type="datetimeFigureOut">
              <a:rPr lang="en-US" smtClean="0"/>
              <a:pPr/>
              <a:t>2/14/2025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EBBEB72-D88D-4011-A999-3F72CF70AF6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4F3B969-049F-4587-B051-38EC03AE0547}" type="datetimeFigureOut">
              <a:rPr lang="en-US" smtClean="0"/>
              <a:pPr/>
              <a:t>2/14/2025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EBBEB72-D88D-4011-A999-3F72CF70AF6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4F3B969-049F-4587-B051-38EC03AE0547}" type="datetimeFigureOut">
              <a:rPr lang="en-US" smtClean="0"/>
              <a:pPr/>
              <a:t>2/14/2025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EBBEB72-D88D-4011-A999-3F72CF70AF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04800" y="609600"/>
            <a:ext cx="8229600" cy="4525963"/>
          </a:xfrm>
        </p:spPr>
        <p:txBody>
          <a:bodyPr>
            <a:noAutofit/>
          </a:bodyPr>
          <a:lstStyle/>
          <a:p>
            <a:pPr marL="0" indent="0" algn="ctr">
              <a:buNone/>
            </a:pPr>
            <a:r>
              <a:rPr lang="en-US" sz="6000" smtClean="0">
                <a:latin typeface="Times New Roman" panose="02020603050405020304" pitchFamily="18" charset="0"/>
                <a:cs typeface="Times New Roman" panose="02020603050405020304" pitchFamily="18" charset="0"/>
              </a:rPr>
              <a:t>Practical Network</a:t>
            </a:r>
            <a:endParaRPr lang="en-US" sz="6000" dirty="0" smtClean="0">
              <a:latin typeface="Times New Roman" panose="02020603050405020304" pitchFamily="18" charset="0"/>
              <a:cs typeface="Times New Roman" panose="02020603050405020304" pitchFamily="18" charset="0"/>
            </a:endParaRPr>
          </a:p>
          <a:p>
            <a:pPr marL="0" indent="0" algn="ctr">
              <a:buNone/>
            </a:pPr>
            <a:r>
              <a:rPr lang="en-US" sz="6000" dirty="0" smtClean="0">
                <a:latin typeface="Times New Roman" panose="02020603050405020304" pitchFamily="18" charset="0"/>
                <a:cs typeface="Times New Roman" panose="02020603050405020304" pitchFamily="18" charset="0"/>
              </a:rPr>
              <a:t>Third Class CY/IT/SC</a:t>
            </a:r>
            <a:endParaRPr lang="en-US" sz="6000" dirty="0">
              <a:latin typeface="Times New Roman" panose="02020603050405020304" pitchFamily="18" charset="0"/>
              <a:cs typeface="Times New Roman" panose="02020603050405020304" pitchFamily="18" charset="0"/>
            </a:endParaRPr>
          </a:p>
          <a:p>
            <a:pPr marL="0" indent="0" algn="ctr">
              <a:buNone/>
            </a:pPr>
            <a:r>
              <a:rPr lang="en-US" sz="6000" dirty="0" smtClean="0">
                <a:latin typeface="Times New Roman" panose="02020603050405020304" pitchFamily="18" charset="0"/>
                <a:cs typeface="Times New Roman" panose="02020603050405020304" pitchFamily="18" charset="0"/>
              </a:rPr>
              <a:t>L.2,2024-2025</a:t>
            </a:r>
            <a:endParaRPr lang="en-US" sz="6000" dirty="0">
              <a:latin typeface="Times New Roman" panose="02020603050405020304" pitchFamily="18" charset="0"/>
              <a:cs typeface="Times New Roman" panose="02020603050405020304" pitchFamily="18" charset="0"/>
            </a:endParaRPr>
          </a:p>
          <a:p>
            <a:pPr marL="0" indent="0" algn="ctr">
              <a:buNone/>
            </a:pPr>
            <a:r>
              <a:rPr lang="en-US" sz="6000" dirty="0" smtClean="0">
                <a:latin typeface="Times New Roman" panose="02020603050405020304" pitchFamily="18" charset="0"/>
                <a:cs typeface="Times New Roman" panose="02020603050405020304" pitchFamily="18" charset="0"/>
              </a:rPr>
              <a:t>A.P. </a:t>
            </a:r>
            <a:r>
              <a:rPr lang="en-US" sz="6000" dirty="0" err="1" smtClean="0">
                <a:latin typeface="Times New Roman" panose="02020603050405020304" pitchFamily="18" charset="0"/>
                <a:cs typeface="Times New Roman" panose="02020603050405020304" pitchFamily="18" charset="0"/>
              </a:rPr>
              <a:t>Mohanad</a:t>
            </a:r>
            <a:r>
              <a:rPr lang="en-US" sz="6000" dirty="0" smtClean="0">
                <a:latin typeface="Times New Roman" panose="02020603050405020304" pitchFamily="18" charset="0"/>
                <a:cs typeface="Times New Roman" panose="02020603050405020304" pitchFamily="18" charset="0"/>
              </a:rPr>
              <a:t> </a:t>
            </a:r>
            <a:r>
              <a:rPr lang="en-US" sz="6000" dirty="0">
                <a:latin typeface="Times New Roman" panose="02020603050405020304" pitchFamily="18" charset="0"/>
                <a:cs typeface="Times New Roman" panose="02020603050405020304" pitchFamily="18" charset="0"/>
              </a:rPr>
              <a:t>Ali</a:t>
            </a:r>
          </a:p>
          <a:p>
            <a:pPr marL="109728" indent="0">
              <a:buNone/>
            </a:pP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3055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8001000" cy="2862322"/>
          </a:xfrm>
          <a:prstGeom prst="rect">
            <a:avLst/>
          </a:prstGeom>
        </p:spPr>
        <p:txBody>
          <a:bodyPr wrap="square">
            <a:spAutoFit/>
          </a:bodyPr>
          <a:lstStyle/>
          <a:p>
            <a:pPr algn="just">
              <a:lnSpc>
                <a:spcPct val="150000"/>
              </a:lnSpc>
            </a:pPr>
            <a:r>
              <a:rPr lang="en-US" sz="2400" dirty="0">
                <a:latin typeface="Times New Roman" pitchFamily="18" charset="0"/>
                <a:cs typeface="Times New Roman" pitchFamily="18" charset="0"/>
              </a:rPr>
              <a:t>The most familiar type of IP routers are home and small office routers that forward IP packets between the home computers and the Internet. More sophisticated routers, such as enterprise routers, connect large business or ISP networks to powerful core routers that forward data at high speed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057" y="3471921"/>
            <a:ext cx="5504543" cy="313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108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normAutofit/>
          </a:bodyPr>
          <a:lstStyle/>
          <a:p>
            <a:r>
              <a:rPr lang="en-US" sz="3600" dirty="0" smtClean="0">
                <a:effectLst/>
                <a:latin typeface="Times New Roman" panose="02020603050405020304" pitchFamily="18" charset="0"/>
                <a:cs typeface="Times New Roman" panose="02020603050405020304" pitchFamily="18" charset="0"/>
              </a:rPr>
              <a:t>Bridge  Network</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1676" y="1062006"/>
            <a:ext cx="7468247" cy="511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42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381000"/>
            <a:ext cx="7772400" cy="1829761"/>
          </a:xfrm>
        </p:spPr>
        <p:txBody>
          <a:bodyPr anchor="t"/>
          <a:lstStyle/>
          <a:p>
            <a:pPr algn="ctr"/>
            <a:r>
              <a:rPr lang="en-US" dirty="0"/>
              <a:t>Different design for network types</a:t>
            </a:r>
          </a:p>
        </p:txBody>
      </p:sp>
    </p:spTree>
    <p:extLst>
      <p:ext uri="{BB962C8B-B14F-4D97-AF65-F5344CB8AC3E}">
        <p14:creationId xmlns:p14="http://schemas.microsoft.com/office/powerpoint/2010/main" val="2599190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205" y="838201"/>
            <a:ext cx="6489270" cy="487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459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152400"/>
            <a:ext cx="5714999" cy="6333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496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43000"/>
            <a:ext cx="4267200" cy="497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638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479107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19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E5BD7207-D483-4DA6-8BC0-4CB955457A5B}" type="slidenum">
              <a:rPr lang="en-US"/>
              <a:pPr>
                <a:defRPr/>
              </a:pPr>
              <a:t>17</a:t>
            </a:fld>
            <a:endParaRPr lang="en-US"/>
          </a:p>
        </p:txBody>
      </p:sp>
      <p:sp>
        <p:nvSpPr>
          <p:cNvPr id="26627" name="Rectangle 2"/>
          <p:cNvSpPr>
            <a:spLocks noChangeArrowheads="1"/>
          </p:cNvSpPr>
          <p:nvPr/>
        </p:nvSpPr>
        <p:spPr bwMode="auto">
          <a:xfrm>
            <a:off x="381000" y="395288"/>
            <a:ext cx="7499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b="1" dirty="0">
                <a:solidFill>
                  <a:srgbClr val="820288"/>
                </a:solidFill>
              </a:rPr>
              <a:t>Workstations connected to a shared segment of a LAN</a:t>
            </a:r>
            <a:r>
              <a:rPr lang="en-US" altLang="en-US" sz="2800" b="1" dirty="0">
                <a:solidFill>
                  <a:srgbClr val="A703AF"/>
                </a:solidFill>
              </a:rPr>
              <a:t>	</a:t>
            </a:r>
          </a:p>
        </p:txBody>
      </p:sp>
      <p:sp>
        <p:nvSpPr>
          <p:cNvPr id="26628" name="Rectangle 3"/>
          <p:cNvSpPr>
            <a:spLocks noChangeArrowheads="1"/>
          </p:cNvSpPr>
          <p:nvPr/>
        </p:nvSpPr>
        <p:spPr bwMode="auto">
          <a:xfrm>
            <a:off x="457200" y="1524000"/>
            <a:ext cx="8305800"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Wingdings" pitchFamily="2" charset="2"/>
              <a:buNone/>
            </a:pPr>
            <a:endParaRPr lang="en-US" altLang="en-US" sz="4000" b="1">
              <a:solidFill>
                <a:srgbClr val="76027C"/>
              </a:solidFill>
            </a:endParaRPr>
          </a:p>
          <a:p>
            <a:pPr eaLnBrk="1" hangingPunct="1">
              <a:spcBef>
                <a:spcPct val="50000"/>
              </a:spcBef>
              <a:buFont typeface="Wingdings" pitchFamily="2" charset="2"/>
              <a:buNone/>
            </a:pPr>
            <a:endParaRPr lang="en-US" altLang="en-US" sz="4000" b="1">
              <a:solidFill>
                <a:srgbClr val="76027C"/>
              </a:solidFill>
            </a:endParaRPr>
          </a:p>
          <a:p>
            <a:pPr eaLnBrk="1" hangingPunct="1">
              <a:spcBef>
                <a:spcPct val="50000"/>
              </a:spcBef>
              <a:buFont typeface="Wingdings" pitchFamily="2" charset="2"/>
              <a:buNone/>
            </a:pPr>
            <a:endParaRPr lang="en-US" altLang="en-US" sz="4000" b="1">
              <a:solidFill>
                <a:srgbClr val="76027C"/>
              </a:solidFill>
            </a:endParaRPr>
          </a:p>
          <a:p>
            <a:pPr eaLnBrk="1" hangingPunct="1">
              <a:spcBef>
                <a:spcPct val="50000"/>
              </a:spcBef>
              <a:buFont typeface="Wingdings" pitchFamily="2" charset="2"/>
              <a:buNone/>
            </a:pPr>
            <a:endParaRPr lang="en-US" altLang="en-US" sz="2200" b="1"/>
          </a:p>
        </p:txBody>
      </p:sp>
      <p:sp>
        <p:nvSpPr>
          <p:cNvPr id="26629" name="Text Box 6"/>
          <p:cNvSpPr txBox="1">
            <a:spLocks noChangeArrowheads="1"/>
          </p:cNvSpPr>
          <p:nvPr/>
        </p:nvSpPr>
        <p:spPr bwMode="auto">
          <a:xfrm>
            <a:off x="457200" y="15240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a:p>
        </p:txBody>
      </p:sp>
      <p:pic>
        <p:nvPicPr>
          <p:cNvPr id="26630" name="Picture 7" descr="FIG8-10"/>
          <p:cNvPicPr>
            <a:picLocks noChangeAspect="1" noChangeArrowheads="1"/>
          </p:cNvPicPr>
          <p:nvPr/>
        </p:nvPicPr>
        <p:blipFill>
          <a:blip r:embed="rId3">
            <a:extLst>
              <a:ext uri="{28A0092B-C50C-407E-A947-70E740481C1C}">
                <a14:useLocalDpi xmlns:a14="http://schemas.microsoft.com/office/drawing/2010/main" val="0"/>
              </a:ext>
            </a:extLst>
          </a:blip>
          <a:srcRect l="21562" t="9859" b="9859"/>
          <a:stretch>
            <a:fillRect/>
          </a:stretch>
        </p:blipFill>
        <p:spPr bwMode="auto">
          <a:xfrm>
            <a:off x="990600" y="1150938"/>
            <a:ext cx="7594600"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438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689E3526-8031-4B1A-A575-03E70618C310}" type="slidenum">
              <a:rPr lang="en-US"/>
              <a:pPr>
                <a:defRPr/>
              </a:pPr>
              <a:t>18</a:t>
            </a:fld>
            <a:endParaRPr lang="en-US"/>
          </a:p>
        </p:txBody>
      </p:sp>
      <p:sp>
        <p:nvSpPr>
          <p:cNvPr id="27651" name="Rectangle 2"/>
          <p:cNvSpPr>
            <a:spLocks noChangeArrowheads="1"/>
          </p:cNvSpPr>
          <p:nvPr/>
        </p:nvSpPr>
        <p:spPr bwMode="auto">
          <a:xfrm>
            <a:off x="381000" y="395288"/>
            <a:ext cx="8413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b="1">
                <a:solidFill>
                  <a:srgbClr val="820288"/>
                </a:solidFill>
              </a:rPr>
              <a:t>Workstations connected to a dedicated segment of a LAN</a:t>
            </a:r>
            <a:r>
              <a:rPr lang="en-US" altLang="en-US" sz="2800" b="1">
                <a:solidFill>
                  <a:srgbClr val="A703AF"/>
                </a:solidFill>
              </a:rPr>
              <a:t>	</a:t>
            </a:r>
          </a:p>
        </p:txBody>
      </p:sp>
      <p:sp>
        <p:nvSpPr>
          <p:cNvPr id="27652" name="Rectangle 3"/>
          <p:cNvSpPr>
            <a:spLocks noChangeArrowheads="1"/>
          </p:cNvSpPr>
          <p:nvPr/>
        </p:nvSpPr>
        <p:spPr bwMode="auto">
          <a:xfrm>
            <a:off x="457200" y="1524000"/>
            <a:ext cx="8305800"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Wingdings" pitchFamily="2" charset="2"/>
              <a:buNone/>
            </a:pPr>
            <a:endParaRPr lang="en-US" altLang="en-US" sz="4000" b="1">
              <a:solidFill>
                <a:srgbClr val="76027C"/>
              </a:solidFill>
            </a:endParaRPr>
          </a:p>
          <a:p>
            <a:pPr eaLnBrk="1" hangingPunct="1">
              <a:spcBef>
                <a:spcPct val="50000"/>
              </a:spcBef>
              <a:buFont typeface="Wingdings" pitchFamily="2" charset="2"/>
              <a:buNone/>
            </a:pPr>
            <a:endParaRPr lang="en-US" altLang="en-US" sz="4000" b="1">
              <a:solidFill>
                <a:srgbClr val="76027C"/>
              </a:solidFill>
            </a:endParaRPr>
          </a:p>
          <a:p>
            <a:pPr eaLnBrk="1" hangingPunct="1">
              <a:spcBef>
                <a:spcPct val="50000"/>
              </a:spcBef>
              <a:buFont typeface="Wingdings" pitchFamily="2" charset="2"/>
              <a:buNone/>
            </a:pPr>
            <a:endParaRPr lang="en-US" altLang="en-US" sz="4000" b="1">
              <a:solidFill>
                <a:srgbClr val="76027C"/>
              </a:solidFill>
            </a:endParaRPr>
          </a:p>
          <a:p>
            <a:pPr eaLnBrk="1" hangingPunct="1">
              <a:spcBef>
                <a:spcPct val="50000"/>
              </a:spcBef>
              <a:buFont typeface="Wingdings" pitchFamily="2" charset="2"/>
              <a:buNone/>
            </a:pPr>
            <a:endParaRPr lang="en-US" altLang="en-US" sz="2200" b="1"/>
          </a:p>
        </p:txBody>
      </p:sp>
      <p:sp>
        <p:nvSpPr>
          <p:cNvPr id="27653" name="Text Box 4"/>
          <p:cNvSpPr txBox="1">
            <a:spLocks noChangeArrowheads="1"/>
          </p:cNvSpPr>
          <p:nvPr/>
        </p:nvSpPr>
        <p:spPr bwMode="auto">
          <a:xfrm>
            <a:off x="457200" y="15240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a:p>
        </p:txBody>
      </p:sp>
      <p:pic>
        <p:nvPicPr>
          <p:cNvPr id="27654" name="Picture 5" descr="Fig08-11"/>
          <p:cNvPicPr>
            <a:picLocks noChangeAspect="1" noChangeArrowheads="1"/>
          </p:cNvPicPr>
          <p:nvPr/>
        </p:nvPicPr>
        <p:blipFill>
          <a:blip r:embed="rId3">
            <a:extLst>
              <a:ext uri="{28A0092B-C50C-407E-A947-70E740481C1C}">
                <a14:useLocalDpi xmlns:a14="http://schemas.microsoft.com/office/drawing/2010/main" val="0"/>
              </a:ext>
            </a:extLst>
          </a:blip>
          <a:srcRect l="21880" t="16251" b="16251"/>
          <a:stretch>
            <a:fillRect/>
          </a:stretch>
        </p:blipFill>
        <p:spPr bwMode="auto">
          <a:xfrm>
            <a:off x="685800" y="1143000"/>
            <a:ext cx="7848600"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824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E19D4CF5-264E-45B4-BD41-7677BBC383A6}" type="slidenum">
              <a:rPr lang="en-US"/>
              <a:pPr>
                <a:defRPr/>
              </a:pPr>
              <a:t>19</a:t>
            </a:fld>
            <a:endParaRPr lang="en-US"/>
          </a:p>
        </p:txBody>
      </p:sp>
      <p:sp>
        <p:nvSpPr>
          <p:cNvPr id="28675" name="Rectangle 3"/>
          <p:cNvSpPr>
            <a:spLocks noChangeArrowheads="1"/>
          </p:cNvSpPr>
          <p:nvPr/>
        </p:nvSpPr>
        <p:spPr bwMode="auto">
          <a:xfrm>
            <a:off x="457200" y="1524000"/>
            <a:ext cx="8305800"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Wingdings" pitchFamily="2" charset="2"/>
              <a:buNone/>
            </a:pPr>
            <a:endParaRPr lang="en-US" altLang="en-US" sz="4000" b="1">
              <a:solidFill>
                <a:srgbClr val="76027C"/>
              </a:solidFill>
            </a:endParaRPr>
          </a:p>
          <a:p>
            <a:pPr eaLnBrk="1" hangingPunct="1">
              <a:spcBef>
                <a:spcPct val="50000"/>
              </a:spcBef>
              <a:buFont typeface="Wingdings" pitchFamily="2" charset="2"/>
              <a:buNone/>
            </a:pPr>
            <a:endParaRPr lang="en-US" altLang="en-US" sz="4000" b="1">
              <a:solidFill>
                <a:srgbClr val="76027C"/>
              </a:solidFill>
            </a:endParaRPr>
          </a:p>
          <a:p>
            <a:pPr eaLnBrk="1" hangingPunct="1">
              <a:spcBef>
                <a:spcPct val="50000"/>
              </a:spcBef>
              <a:buFont typeface="Wingdings" pitchFamily="2" charset="2"/>
              <a:buNone/>
            </a:pPr>
            <a:endParaRPr lang="en-US" altLang="en-US" sz="4000" b="1">
              <a:solidFill>
                <a:srgbClr val="76027C"/>
              </a:solidFill>
            </a:endParaRPr>
          </a:p>
          <a:p>
            <a:pPr eaLnBrk="1" hangingPunct="1">
              <a:spcBef>
                <a:spcPct val="50000"/>
              </a:spcBef>
              <a:buFont typeface="Wingdings" pitchFamily="2" charset="2"/>
              <a:buNone/>
            </a:pPr>
            <a:endParaRPr lang="en-US" altLang="en-US" sz="2200" b="1"/>
          </a:p>
        </p:txBody>
      </p:sp>
      <p:sp>
        <p:nvSpPr>
          <p:cNvPr id="28676" name="Text Box 4"/>
          <p:cNvSpPr txBox="1">
            <a:spLocks noChangeArrowheads="1"/>
          </p:cNvSpPr>
          <p:nvPr/>
        </p:nvSpPr>
        <p:spPr bwMode="auto">
          <a:xfrm>
            <a:off x="457200" y="15240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a:p>
        </p:txBody>
      </p:sp>
      <p:pic>
        <p:nvPicPr>
          <p:cNvPr id="28677" name="Picture 5" descr="Fig08-12"/>
          <p:cNvPicPr>
            <a:picLocks noChangeAspect="1" noChangeArrowheads="1"/>
          </p:cNvPicPr>
          <p:nvPr/>
        </p:nvPicPr>
        <p:blipFill>
          <a:blip r:embed="rId3">
            <a:extLst>
              <a:ext uri="{28A0092B-C50C-407E-A947-70E740481C1C}">
                <a14:useLocalDpi xmlns:a14="http://schemas.microsoft.com/office/drawing/2010/main" val="0"/>
              </a:ext>
            </a:extLst>
          </a:blip>
          <a:srcRect l="21567" t="21251" b="20000"/>
          <a:stretch>
            <a:fillRect/>
          </a:stretch>
        </p:blipFill>
        <p:spPr bwMode="auto">
          <a:xfrm>
            <a:off x="685800" y="1524000"/>
            <a:ext cx="7974013"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6"/>
          <p:cNvSpPr txBox="1">
            <a:spLocks noChangeArrowheads="1"/>
          </p:cNvSpPr>
          <p:nvPr/>
        </p:nvSpPr>
        <p:spPr bwMode="auto">
          <a:xfrm>
            <a:off x="228600" y="457200"/>
            <a:ext cx="7859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A Switch with Two Servers Allowing Simultaneous Access to </a:t>
            </a:r>
          </a:p>
          <a:p>
            <a:pPr eaLnBrk="1" hangingPunct="1"/>
            <a:r>
              <a:rPr lang="en-US" altLang="en-US"/>
              <a:t>Each Server</a:t>
            </a:r>
          </a:p>
        </p:txBody>
      </p:sp>
    </p:spTree>
    <p:extLst>
      <p:ext uri="{BB962C8B-B14F-4D97-AF65-F5344CB8AC3E}">
        <p14:creationId xmlns:p14="http://schemas.microsoft.com/office/powerpoint/2010/main" val="2832436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304800"/>
            <a:ext cx="7772400" cy="5702300"/>
          </a:xfrm>
          <a:ln>
            <a:solidFill>
              <a:schemeClr val="bg1"/>
            </a:solidFill>
          </a:ln>
        </p:spPr>
        <p:txBody>
          <a:bodyPr>
            <a:normAutofit/>
          </a:bodyPr>
          <a:lstStyle/>
          <a:p>
            <a:pPr marL="0" indent="0" algn="ctr" eaLnBrk="1" fontAlgn="auto" hangingPunct="1">
              <a:spcAft>
                <a:spcPts val="0"/>
              </a:spcAft>
              <a:buFont typeface="Wingdings 3" pitchFamily="18" charset="2"/>
              <a:buNone/>
              <a:defRPr/>
            </a:pPr>
            <a:r>
              <a:rPr lang="en-US" b="1" dirty="0" smtClean="0"/>
              <a:t>Hubs, Switches, and Routers</a:t>
            </a:r>
            <a:endParaRPr lang="en-US" dirty="0" smtClean="0">
              <a:latin typeface="Times New Roman" pitchFamily="18" charset="0"/>
              <a:cs typeface="Times New Roman" pitchFamily="18" charset="0"/>
            </a:endParaRPr>
          </a:p>
          <a:p>
            <a:pPr marL="0" indent="0" algn="just">
              <a:lnSpc>
                <a:spcPct val="150000"/>
              </a:lnSpc>
              <a:buNone/>
              <a:defRPr/>
            </a:pPr>
            <a:r>
              <a:rPr lang="en-US" dirty="0">
                <a:latin typeface="Times New Roman" pitchFamily="18" charset="0"/>
                <a:cs typeface="Times New Roman" pitchFamily="18" charset="0"/>
              </a:rPr>
              <a:t>Hubs, switches, bridge, and routers are all devices that let you connect one or more computers to other computers, networked devices, or to other networks. Each has two or more connectors called ports into which you plug in the cables to make the connection.</a:t>
            </a:r>
            <a:endParaRPr lang="ar-IQ" dirty="0">
              <a:cs typeface="+mj-cs"/>
            </a:endParaRPr>
          </a:p>
        </p:txBody>
      </p:sp>
      <p:sp>
        <p:nvSpPr>
          <p:cNvPr id="38916"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eaLnBrk="1" fontAlgn="base" hangingPunct="1">
              <a:spcBef>
                <a:spcPct val="0"/>
              </a:spcBef>
              <a:spcAft>
                <a:spcPct val="0"/>
              </a:spcAft>
              <a:buClrTx/>
              <a:buSzTx/>
              <a:buFontTx/>
              <a:buNone/>
            </a:pPr>
            <a:fld id="{A50A41E3-6C3F-4F87-8B93-2CDFA25F8638}" type="datetime1">
              <a:rPr lang="en-US" altLang="en-US" sz="1000" smtClean="0"/>
              <a:pPr eaLnBrk="1" fontAlgn="base" hangingPunct="1">
                <a:spcBef>
                  <a:spcPct val="0"/>
                </a:spcBef>
                <a:spcAft>
                  <a:spcPct val="0"/>
                </a:spcAft>
                <a:buClrTx/>
                <a:buSzTx/>
                <a:buFontTx/>
                <a:buNone/>
              </a:pPr>
              <a:t>2/14/2025</a:t>
            </a:fld>
            <a:endParaRPr lang="ar-IQ" altLang="en-US" sz="1000" smtClean="0"/>
          </a:p>
        </p:txBody>
      </p:sp>
      <p:sp>
        <p:nvSpPr>
          <p:cNvPr id="389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eaLnBrk="1" fontAlgn="base" hangingPunct="1">
              <a:spcBef>
                <a:spcPct val="0"/>
              </a:spcBef>
              <a:spcAft>
                <a:spcPct val="0"/>
              </a:spcAft>
              <a:buClrTx/>
              <a:buSzTx/>
              <a:buFontTx/>
              <a:buNone/>
            </a:pPr>
            <a:fld id="{235C14C1-F67D-48C6-A62D-5896ABA1A28E}" type="slidenum">
              <a:rPr lang="ar-IQ" altLang="en-US" sz="1000" smtClean="0"/>
              <a:pPr eaLnBrk="1" fontAlgn="base" hangingPunct="1">
                <a:spcBef>
                  <a:spcPct val="0"/>
                </a:spcBef>
                <a:spcAft>
                  <a:spcPct val="0"/>
                </a:spcAft>
                <a:buClrTx/>
                <a:buSzTx/>
                <a:buFontTx/>
                <a:buNone/>
              </a:pPr>
              <a:t>2</a:t>
            </a:fld>
            <a:endParaRPr lang="ar-IQ" altLang="en-US" sz="1000" smtClean="0"/>
          </a:p>
        </p:txBody>
      </p:sp>
    </p:spTree>
    <p:extLst>
      <p:ext uri="{BB962C8B-B14F-4D97-AF65-F5344CB8AC3E}">
        <p14:creationId xmlns:p14="http://schemas.microsoft.com/office/powerpoint/2010/main" val="3479044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27F5BBD3-E3D5-43CB-B783-F1E05EDF47E0}" type="slidenum">
              <a:rPr lang="en-US"/>
              <a:pPr>
                <a:defRPr/>
              </a:pPr>
              <a:t>20</a:t>
            </a:fld>
            <a:endParaRPr lang="en-US"/>
          </a:p>
        </p:txBody>
      </p:sp>
      <p:sp>
        <p:nvSpPr>
          <p:cNvPr id="29699" name="Rectangle 2"/>
          <p:cNvSpPr>
            <a:spLocks noChangeArrowheads="1"/>
          </p:cNvSpPr>
          <p:nvPr/>
        </p:nvSpPr>
        <p:spPr bwMode="auto">
          <a:xfrm>
            <a:off x="381000" y="395288"/>
            <a:ext cx="8642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a:solidFill>
                  <a:srgbClr val="820288"/>
                </a:solidFill>
              </a:rPr>
              <a:t>A server with two NICs and two connections to a switch</a:t>
            </a:r>
            <a:endParaRPr lang="en-US" altLang="en-US" sz="2800" b="1">
              <a:solidFill>
                <a:srgbClr val="A703AF"/>
              </a:solidFill>
            </a:endParaRPr>
          </a:p>
        </p:txBody>
      </p:sp>
      <p:sp>
        <p:nvSpPr>
          <p:cNvPr id="29700" name="Rectangle 3"/>
          <p:cNvSpPr>
            <a:spLocks noChangeArrowheads="1"/>
          </p:cNvSpPr>
          <p:nvPr/>
        </p:nvSpPr>
        <p:spPr bwMode="auto">
          <a:xfrm>
            <a:off x="457200" y="1524000"/>
            <a:ext cx="8305800"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Wingdings" pitchFamily="2" charset="2"/>
              <a:buNone/>
            </a:pPr>
            <a:endParaRPr lang="en-US" altLang="en-US" sz="4000" b="1">
              <a:solidFill>
                <a:srgbClr val="76027C"/>
              </a:solidFill>
            </a:endParaRPr>
          </a:p>
          <a:p>
            <a:pPr eaLnBrk="1" hangingPunct="1">
              <a:spcBef>
                <a:spcPct val="50000"/>
              </a:spcBef>
              <a:buFont typeface="Wingdings" pitchFamily="2" charset="2"/>
              <a:buNone/>
            </a:pPr>
            <a:endParaRPr lang="en-US" altLang="en-US" sz="4000" b="1">
              <a:solidFill>
                <a:srgbClr val="76027C"/>
              </a:solidFill>
            </a:endParaRPr>
          </a:p>
          <a:p>
            <a:pPr eaLnBrk="1" hangingPunct="1">
              <a:spcBef>
                <a:spcPct val="50000"/>
              </a:spcBef>
              <a:buFont typeface="Wingdings" pitchFamily="2" charset="2"/>
              <a:buNone/>
            </a:pPr>
            <a:endParaRPr lang="en-US" altLang="en-US" sz="4000" b="1">
              <a:solidFill>
                <a:srgbClr val="76027C"/>
              </a:solidFill>
            </a:endParaRPr>
          </a:p>
          <a:p>
            <a:pPr eaLnBrk="1" hangingPunct="1">
              <a:spcBef>
                <a:spcPct val="50000"/>
              </a:spcBef>
              <a:buFont typeface="Wingdings" pitchFamily="2" charset="2"/>
              <a:buNone/>
            </a:pPr>
            <a:endParaRPr lang="en-US" altLang="en-US" sz="2200" b="1"/>
          </a:p>
        </p:txBody>
      </p:sp>
      <p:sp>
        <p:nvSpPr>
          <p:cNvPr id="29701" name="Text Box 4"/>
          <p:cNvSpPr txBox="1">
            <a:spLocks noChangeArrowheads="1"/>
          </p:cNvSpPr>
          <p:nvPr/>
        </p:nvSpPr>
        <p:spPr bwMode="auto">
          <a:xfrm>
            <a:off x="457200" y="15240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a:p>
        </p:txBody>
      </p:sp>
      <p:pic>
        <p:nvPicPr>
          <p:cNvPr id="29702" name="Picture 5" descr="Fig08-13"/>
          <p:cNvPicPr>
            <a:picLocks noChangeAspect="1" noChangeArrowheads="1"/>
          </p:cNvPicPr>
          <p:nvPr/>
        </p:nvPicPr>
        <p:blipFill>
          <a:blip r:embed="rId3">
            <a:extLst>
              <a:ext uri="{28A0092B-C50C-407E-A947-70E740481C1C}">
                <a14:useLocalDpi xmlns:a14="http://schemas.microsoft.com/office/drawing/2010/main" val="0"/>
              </a:ext>
            </a:extLst>
          </a:blip>
          <a:srcRect l="21880" t="14999" b="16251"/>
          <a:stretch>
            <a:fillRect/>
          </a:stretch>
        </p:blipFill>
        <p:spPr bwMode="auto">
          <a:xfrm>
            <a:off x="762000" y="1219200"/>
            <a:ext cx="7415213"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413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F1700E04-C47A-494B-930E-1468A8FAF956}" type="slidenum">
              <a:rPr lang="en-US"/>
              <a:pPr>
                <a:defRPr/>
              </a:pPr>
              <a:t>21</a:t>
            </a:fld>
            <a:endParaRPr lang="en-US"/>
          </a:p>
        </p:txBody>
      </p:sp>
      <p:sp>
        <p:nvSpPr>
          <p:cNvPr id="30723" name="Rectangle 2"/>
          <p:cNvSpPr>
            <a:spLocks noChangeArrowheads="1"/>
          </p:cNvSpPr>
          <p:nvPr/>
        </p:nvSpPr>
        <p:spPr bwMode="auto">
          <a:xfrm>
            <a:off x="304800" y="228600"/>
            <a:ext cx="7624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a:solidFill>
                  <a:srgbClr val="820288"/>
                </a:solidFill>
              </a:rPr>
              <a:t>A pair of remote bridges and switch combination</a:t>
            </a:r>
          </a:p>
          <a:p>
            <a:pPr eaLnBrk="1" hangingPunct="1"/>
            <a:r>
              <a:rPr lang="en-US" altLang="en-US" sz="2800" b="1">
                <a:solidFill>
                  <a:srgbClr val="820288"/>
                </a:solidFill>
              </a:rPr>
              <a:t>designed to isolate network traffic</a:t>
            </a:r>
            <a:endParaRPr lang="en-US" altLang="en-US" sz="2800" b="1">
              <a:solidFill>
                <a:srgbClr val="A703AF"/>
              </a:solidFill>
            </a:endParaRPr>
          </a:p>
        </p:txBody>
      </p:sp>
      <p:sp>
        <p:nvSpPr>
          <p:cNvPr id="30724" name="Rectangle 3"/>
          <p:cNvSpPr>
            <a:spLocks noChangeArrowheads="1"/>
          </p:cNvSpPr>
          <p:nvPr/>
        </p:nvSpPr>
        <p:spPr bwMode="auto">
          <a:xfrm>
            <a:off x="457200" y="1524000"/>
            <a:ext cx="8305800"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Wingdings" pitchFamily="2" charset="2"/>
              <a:buNone/>
            </a:pPr>
            <a:endParaRPr lang="en-US" altLang="en-US" sz="4000" b="1">
              <a:solidFill>
                <a:srgbClr val="76027C"/>
              </a:solidFill>
            </a:endParaRPr>
          </a:p>
          <a:p>
            <a:pPr eaLnBrk="1" hangingPunct="1">
              <a:spcBef>
                <a:spcPct val="50000"/>
              </a:spcBef>
              <a:buFont typeface="Wingdings" pitchFamily="2" charset="2"/>
              <a:buNone/>
            </a:pPr>
            <a:endParaRPr lang="en-US" altLang="en-US" sz="4000" b="1">
              <a:solidFill>
                <a:srgbClr val="76027C"/>
              </a:solidFill>
            </a:endParaRPr>
          </a:p>
          <a:p>
            <a:pPr eaLnBrk="1" hangingPunct="1">
              <a:spcBef>
                <a:spcPct val="50000"/>
              </a:spcBef>
              <a:buFont typeface="Wingdings" pitchFamily="2" charset="2"/>
              <a:buNone/>
            </a:pPr>
            <a:endParaRPr lang="en-US" altLang="en-US" sz="4000" b="1">
              <a:solidFill>
                <a:srgbClr val="76027C"/>
              </a:solidFill>
            </a:endParaRPr>
          </a:p>
          <a:p>
            <a:pPr eaLnBrk="1" hangingPunct="1">
              <a:spcBef>
                <a:spcPct val="50000"/>
              </a:spcBef>
              <a:buFont typeface="Wingdings" pitchFamily="2" charset="2"/>
              <a:buNone/>
            </a:pPr>
            <a:endParaRPr lang="en-US" altLang="en-US" sz="2200" b="1"/>
          </a:p>
        </p:txBody>
      </p:sp>
      <p:sp>
        <p:nvSpPr>
          <p:cNvPr id="30725" name="Text Box 4"/>
          <p:cNvSpPr txBox="1">
            <a:spLocks noChangeArrowheads="1"/>
          </p:cNvSpPr>
          <p:nvPr/>
        </p:nvSpPr>
        <p:spPr bwMode="auto">
          <a:xfrm>
            <a:off x="457200" y="15240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a:p>
        </p:txBody>
      </p:sp>
      <p:pic>
        <p:nvPicPr>
          <p:cNvPr id="30726" name="Picture 5" descr="Fig08-14"/>
          <p:cNvPicPr>
            <a:picLocks noChangeAspect="1" noChangeArrowheads="1"/>
          </p:cNvPicPr>
          <p:nvPr/>
        </p:nvPicPr>
        <p:blipFill>
          <a:blip r:embed="rId3">
            <a:extLst>
              <a:ext uri="{28A0092B-C50C-407E-A947-70E740481C1C}">
                <a14:useLocalDpi xmlns:a14="http://schemas.microsoft.com/office/drawing/2010/main" val="0"/>
              </a:ext>
            </a:extLst>
          </a:blip>
          <a:srcRect l="21880" t="12500" b="12500"/>
          <a:stretch>
            <a:fillRect/>
          </a:stretch>
        </p:blipFill>
        <p:spPr bwMode="auto">
          <a:xfrm>
            <a:off x="762000" y="1143000"/>
            <a:ext cx="7262813"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367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942529AA-5DBC-4BF4-AE76-F0446CBDA88A}" type="slidenum">
              <a:rPr lang="en-US"/>
              <a:pPr>
                <a:defRPr/>
              </a:pPr>
              <a:t>22</a:t>
            </a:fld>
            <a:endParaRPr lang="en-US"/>
          </a:p>
        </p:txBody>
      </p:sp>
      <p:sp>
        <p:nvSpPr>
          <p:cNvPr id="31747" name="Rectangle 2"/>
          <p:cNvSpPr>
            <a:spLocks noChangeArrowheads="1"/>
          </p:cNvSpPr>
          <p:nvPr/>
        </p:nvSpPr>
        <p:spPr bwMode="auto">
          <a:xfrm>
            <a:off x="381000" y="395288"/>
            <a:ext cx="8413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a:solidFill>
                  <a:srgbClr val="820288"/>
                </a:solidFill>
              </a:rPr>
              <a:t>Switch providing multiple access to an e-mail server</a:t>
            </a:r>
            <a:r>
              <a:rPr lang="en-US" altLang="en-US" sz="2800" b="1">
                <a:solidFill>
                  <a:srgbClr val="A703AF"/>
                </a:solidFill>
              </a:rPr>
              <a:t>	</a:t>
            </a:r>
          </a:p>
        </p:txBody>
      </p:sp>
      <p:sp>
        <p:nvSpPr>
          <p:cNvPr id="31748" name="Rectangle 3"/>
          <p:cNvSpPr>
            <a:spLocks noChangeArrowheads="1"/>
          </p:cNvSpPr>
          <p:nvPr/>
        </p:nvSpPr>
        <p:spPr bwMode="auto">
          <a:xfrm>
            <a:off x="457200" y="1524000"/>
            <a:ext cx="8305800"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Wingdings" pitchFamily="2" charset="2"/>
              <a:buNone/>
            </a:pPr>
            <a:endParaRPr lang="en-US" altLang="en-US" sz="4000" b="1">
              <a:solidFill>
                <a:srgbClr val="76027C"/>
              </a:solidFill>
            </a:endParaRPr>
          </a:p>
          <a:p>
            <a:pPr eaLnBrk="1" hangingPunct="1">
              <a:spcBef>
                <a:spcPct val="50000"/>
              </a:spcBef>
              <a:buFont typeface="Wingdings" pitchFamily="2" charset="2"/>
              <a:buNone/>
            </a:pPr>
            <a:endParaRPr lang="en-US" altLang="en-US" sz="4000" b="1">
              <a:solidFill>
                <a:srgbClr val="76027C"/>
              </a:solidFill>
            </a:endParaRPr>
          </a:p>
          <a:p>
            <a:pPr eaLnBrk="1" hangingPunct="1">
              <a:spcBef>
                <a:spcPct val="50000"/>
              </a:spcBef>
              <a:buFont typeface="Wingdings" pitchFamily="2" charset="2"/>
              <a:buNone/>
            </a:pPr>
            <a:endParaRPr lang="en-US" altLang="en-US" sz="4000" b="1">
              <a:solidFill>
                <a:srgbClr val="76027C"/>
              </a:solidFill>
            </a:endParaRPr>
          </a:p>
          <a:p>
            <a:pPr eaLnBrk="1" hangingPunct="1">
              <a:spcBef>
                <a:spcPct val="50000"/>
              </a:spcBef>
              <a:buFont typeface="Wingdings" pitchFamily="2" charset="2"/>
              <a:buNone/>
            </a:pPr>
            <a:endParaRPr lang="en-US" altLang="en-US" sz="2200" b="1"/>
          </a:p>
        </p:txBody>
      </p:sp>
      <p:sp>
        <p:nvSpPr>
          <p:cNvPr id="31749" name="Text Box 4"/>
          <p:cNvSpPr txBox="1">
            <a:spLocks noChangeArrowheads="1"/>
          </p:cNvSpPr>
          <p:nvPr/>
        </p:nvSpPr>
        <p:spPr bwMode="auto">
          <a:xfrm>
            <a:off x="457200" y="15240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a:p>
        </p:txBody>
      </p:sp>
      <p:pic>
        <p:nvPicPr>
          <p:cNvPr id="31750" name="Picture 5" descr="Fig08-15"/>
          <p:cNvPicPr>
            <a:picLocks noChangeAspect="1" noChangeArrowheads="1"/>
          </p:cNvPicPr>
          <p:nvPr/>
        </p:nvPicPr>
        <p:blipFill>
          <a:blip r:embed="rId3">
            <a:extLst>
              <a:ext uri="{28A0092B-C50C-407E-A947-70E740481C1C}">
                <a14:useLocalDpi xmlns:a14="http://schemas.microsoft.com/office/drawing/2010/main" val="0"/>
              </a:ext>
            </a:extLst>
          </a:blip>
          <a:srcRect l="21567" t="31250" b="31250"/>
          <a:stretch>
            <a:fillRect/>
          </a:stretch>
        </p:blipFill>
        <p:spPr bwMode="auto">
          <a:xfrm>
            <a:off x="228600" y="2209800"/>
            <a:ext cx="86868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809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0B554A17-5753-4DF3-B10F-B2544E7F420B}" type="slidenum">
              <a:rPr lang="en-US"/>
              <a:pPr>
                <a:defRPr/>
              </a:pPr>
              <a:t>23</a:t>
            </a:fld>
            <a:endParaRPr lang="en-US"/>
          </a:p>
        </p:txBody>
      </p:sp>
      <p:sp>
        <p:nvSpPr>
          <p:cNvPr id="38915" name="Rectangle 2"/>
          <p:cNvSpPr>
            <a:spLocks noChangeArrowheads="1"/>
          </p:cNvSpPr>
          <p:nvPr/>
        </p:nvSpPr>
        <p:spPr bwMode="auto">
          <a:xfrm>
            <a:off x="381000" y="296863"/>
            <a:ext cx="6140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a:solidFill>
                  <a:srgbClr val="820288"/>
                </a:solidFill>
              </a:rPr>
              <a:t>	   </a:t>
            </a:r>
            <a:r>
              <a:rPr lang="en-US" altLang="en-US" sz="3600" b="1">
                <a:solidFill>
                  <a:srgbClr val="820288"/>
                </a:solidFill>
              </a:rPr>
              <a:t>Connections (in general)</a:t>
            </a:r>
            <a:endParaRPr lang="en-US" altLang="en-US" sz="4000" b="1">
              <a:solidFill>
                <a:srgbClr val="A703AF"/>
              </a:solidFill>
            </a:endParaRPr>
          </a:p>
        </p:txBody>
      </p:sp>
      <p:sp>
        <p:nvSpPr>
          <p:cNvPr id="38916" name="Rectangle 3"/>
          <p:cNvSpPr>
            <a:spLocks noChangeArrowheads="1"/>
          </p:cNvSpPr>
          <p:nvPr/>
        </p:nvSpPr>
        <p:spPr bwMode="auto">
          <a:xfrm>
            <a:off x="457200" y="1524000"/>
            <a:ext cx="8305800"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Wingdings" pitchFamily="2" charset="2"/>
              <a:buNone/>
            </a:pPr>
            <a:endParaRPr lang="en-US" altLang="en-US" sz="4000" b="1">
              <a:solidFill>
                <a:srgbClr val="76027C"/>
              </a:solidFill>
            </a:endParaRPr>
          </a:p>
          <a:p>
            <a:pPr eaLnBrk="1" hangingPunct="1">
              <a:spcBef>
                <a:spcPct val="50000"/>
              </a:spcBef>
              <a:buFont typeface="Wingdings" pitchFamily="2" charset="2"/>
              <a:buNone/>
            </a:pPr>
            <a:endParaRPr lang="en-US" altLang="en-US" sz="4000" b="1">
              <a:solidFill>
                <a:srgbClr val="76027C"/>
              </a:solidFill>
            </a:endParaRPr>
          </a:p>
          <a:p>
            <a:pPr eaLnBrk="1" hangingPunct="1">
              <a:spcBef>
                <a:spcPct val="50000"/>
              </a:spcBef>
              <a:buFont typeface="Wingdings" pitchFamily="2" charset="2"/>
              <a:buNone/>
            </a:pPr>
            <a:endParaRPr lang="en-US" altLang="en-US" sz="4000" b="1">
              <a:solidFill>
                <a:srgbClr val="76027C"/>
              </a:solidFill>
            </a:endParaRPr>
          </a:p>
          <a:p>
            <a:pPr eaLnBrk="1" hangingPunct="1">
              <a:spcBef>
                <a:spcPct val="50000"/>
              </a:spcBef>
              <a:buFont typeface="Wingdings" pitchFamily="2" charset="2"/>
              <a:buNone/>
            </a:pPr>
            <a:endParaRPr lang="en-US" altLang="en-US" sz="2200" b="1"/>
          </a:p>
        </p:txBody>
      </p:sp>
      <p:sp>
        <p:nvSpPr>
          <p:cNvPr id="38917" name="Text Box 6"/>
          <p:cNvSpPr txBox="1">
            <a:spLocks noChangeArrowheads="1"/>
          </p:cNvSpPr>
          <p:nvPr/>
        </p:nvSpPr>
        <p:spPr bwMode="auto">
          <a:xfrm>
            <a:off x="457200" y="2057400"/>
            <a:ext cx="81534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2800"/>
              <a:t>Bridges for LANs and hubs.</a:t>
            </a:r>
          </a:p>
          <a:p>
            <a:pPr eaLnBrk="1" hangingPunct="1">
              <a:spcBef>
                <a:spcPct val="50000"/>
              </a:spcBef>
            </a:pPr>
            <a:r>
              <a:rPr lang="en-US" altLang="en-US" sz="2800"/>
              <a:t>Switches for LANs and workstations.</a:t>
            </a:r>
          </a:p>
          <a:p>
            <a:pPr eaLnBrk="1" hangingPunct="1">
              <a:spcBef>
                <a:spcPct val="50000"/>
              </a:spcBef>
            </a:pPr>
            <a:r>
              <a:rPr lang="en-US" altLang="en-US" sz="2800"/>
              <a:t>Routers for LANs and WANs (the Internet).</a:t>
            </a:r>
          </a:p>
        </p:txBody>
      </p:sp>
    </p:spTree>
    <p:extLst>
      <p:ext uri="{BB962C8B-B14F-4D97-AF65-F5344CB8AC3E}">
        <p14:creationId xmlns:p14="http://schemas.microsoft.com/office/powerpoint/2010/main" val="711879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marL="109728" indent="0">
              <a:buNone/>
            </a:pPr>
            <a:r>
              <a:rPr lang="en-US" smtClean="0"/>
              <a:t>Exercise </a:t>
            </a:r>
            <a:endParaRPr lang="en-US" dirty="0" smtClean="0"/>
          </a:p>
          <a:p>
            <a:r>
              <a:rPr lang="en-US" dirty="0" smtClean="0"/>
              <a:t>buildings </a:t>
            </a:r>
            <a:r>
              <a:rPr lang="en-US" dirty="0"/>
              <a:t>3 </a:t>
            </a:r>
            <a:r>
              <a:rPr lang="en-US" dirty="0" smtClean="0"/>
              <a:t> with </a:t>
            </a:r>
            <a:r>
              <a:rPr lang="en-US" dirty="0"/>
              <a:t>a distance of </a:t>
            </a:r>
            <a:r>
              <a:rPr lang="en-US" dirty="0" smtClean="0"/>
              <a:t>less than 50m </a:t>
            </a:r>
            <a:r>
              <a:rPr lang="en-US" dirty="0"/>
              <a:t>between each building.   </a:t>
            </a:r>
          </a:p>
          <a:p>
            <a:r>
              <a:rPr lang="en-US" dirty="0"/>
              <a:t>Each floor is occupied by the Finance Department, Administration Department and Computing Department.</a:t>
            </a:r>
          </a:p>
          <a:p>
            <a:r>
              <a:rPr lang="en-US" dirty="0"/>
              <a:t>Your report should have the following items. Anything extra is encouraged.</a:t>
            </a:r>
          </a:p>
          <a:p>
            <a:r>
              <a:rPr lang="en-US" dirty="0"/>
              <a:t>	</a:t>
            </a:r>
            <a:r>
              <a:rPr lang="en-US" dirty="0" smtClean="0"/>
              <a:t>Network </a:t>
            </a:r>
            <a:r>
              <a:rPr lang="en-US" dirty="0"/>
              <a:t>Diagrams </a:t>
            </a:r>
          </a:p>
          <a:p>
            <a:r>
              <a:rPr lang="en-US" dirty="0"/>
              <a:t>	</a:t>
            </a:r>
            <a:r>
              <a:rPr lang="en-US" dirty="0" smtClean="0"/>
              <a:t>Devices </a:t>
            </a:r>
            <a:r>
              <a:rPr lang="en-US" dirty="0"/>
              <a:t>that will be used.</a:t>
            </a:r>
          </a:p>
          <a:p>
            <a:r>
              <a:rPr lang="en-US" dirty="0" smtClean="0"/>
              <a:t>What is the require to </a:t>
            </a:r>
            <a:r>
              <a:rPr lang="en-US" dirty="0"/>
              <a:t>draw the Network </a:t>
            </a:r>
            <a:r>
              <a:rPr lang="en-US" dirty="0" smtClean="0"/>
              <a:t>Diagrams all cables and the devise uses</a:t>
            </a:r>
            <a:endParaRPr lang="en-US" dirty="0"/>
          </a:p>
          <a:p>
            <a:endParaRPr lang="en-US" dirty="0"/>
          </a:p>
        </p:txBody>
      </p:sp>
    </p:spTree>
    <p:extLst>
      <p:ext uri="{BB962C8B-B14F-4D97-AF65-F5344CB8AC3E}">
        <p14:creationId xmlns:p14="http://schemas.microsoft.com/office/powerpoint/2010/main" val="4201215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a:xfrm>
            <a:off x="228600" y="1295400"/>
            <a:ext cx="8763000" cy="4525962"/>
          </a:xfrm>
        </p:spPr>
        <p:txBody>
          <a:bodyPr>
            <a:normAutofit/>
          </a:bodyPr>
          <a:lstStyle/>
          <a:p>
            <a:pPr marL="0" indent="0">
              <a:buNone/>
            </a:pPr>
            <a:r>
              <a:rPr lang="en-US" altLang="en-US" dirty="0" smtClean="0">
                <a:latin typeface="Times New Roman" pitchFamily="18" charset="0"/>
                <a:cs typeface="Times New Roman" pitchFamily="18" charset="0"/>
              </a:rPr>
              <a:t>A </a:t>
            </a:r>
            <a:r>
              <a:rPr lang="en-US" altLang="en-US" b="1" dirty="0" smtClean="0">
                <a:latin typeface="Times New Roman" pitchFamily="18" charset="0"/>
                <a:cs typeface="Times New Roman" pitchFamily="18" charset="0"/>
              </a:rPr>
              <a:t>hub</a:t>
            </a:r>
            <a:r>
              <a:rPr lang="en-US" altLang="en-US" dirty="0" smtClean="0">
                <a:latin typeface="Times New Roman" pitchFamily="18" charset="0"/>
                <a:cs typeface="Times New Roman" pitchFamily="18" charset="0"/>
              </a:rPr>
              <a:t> is </a:t>
            </a:r>
            <a:r>
              <a:rPr lang="en-US" altLang="en-US" dirty="0">
                <a:latin typeface="Times New Roman" pitchFamily="18" charset="0"/>
                <a:cs typeface="Times New Roman" pitchFamily="18" charset="0"/>
              </a:rPr>
              <a:t>typically</a:t>
            </a:r>
            <a:r>
              <a:rPr lang="en-US" altLang="en-US" dirty="0" smtClean="0">
                <a:latin typeface="Times New Roman" pitchFamily="18" charset="0"/>
                <a:cs typeface="Times New Roman" pitchFamily="18" charset="0"/>
              </a:rPr>
              <a:t>:</a:t>
            </a:r>
          </a:p>
          <a:p>
            <a:pPr marL="0" indent="0">
              <a:buNone/>
            </a:pPr>
            <a:r>
              <a:rPr lang="en-US" altLang="en-US" dirty="0" smtClean="0">
                <a:latin typeface="Times New Roman" pitchFamily="18" charset="0"/>
                <a:cs typeface="Times New Roman" pitchFamily="18" charset="0"/>
              </a:rPr>
              <a:t>Its </a:t>
            </a:r>
            <a:r>
              <a:rPr lang="en-US" altLang="en-US" dirty="0">
                <a:latin typeface="Times New Roman" pitchFamily="18" charset="0"/>
                <a:cs typeface="Times New Roman" pitchFamily="18" charset="0"/>
              </a:rPr>
              <a:t>job is very simple: anything that comes in one port is sent out to the others. </a:t>
            </a:r>
            <a:endParaRPr lang="en-US" altLang="en-US" dirty="0" smtClean="0">
              <a:latin typeface="Times New Roman" pitchFamily="18" charset="0"/>
              <a:cs typeface="Times New Roman" pitchFamily="18" charset="0"/>
            </a:endParaRPr>
          </a:p>
          <a:p>
            <a:pPr marL="457200" indent="-457200" algn="l" eaLnBrk="1" hangingPunct="1">
              <a:buFont typeface="Wingdings" pitchFamily="2" charset="2"/>
              <a:buChar char="Ø"/>
            </a:pPr>
            <a:r>
              <a:rPr lang="en-US" altLang="en-US" dirty="0" smtClean="0">
                <a:latin typeface="Times New Roman" pitchFamily="18" charset="0"/>
                <a:cs typeface="Times New Roman" pitchFamily="18" charset="0"/>
              </a:rPr>
              <a:t>Least expensive.</a:t>
            </a:r>
          </a:p>
          <a:p>
            <a:pPr marL="457200" indent="-457200" algn="l" eaLnBrk="1" hangingPunct="1">
              <a:buFont typeface="Wingdings" pitchFamily="2" charset="2"/>
              <a:buChar char="Ø"/>
            </a:pPr>
            <a:r>
              <a:rPr lang="en-US" altLang="en-US" dirty="0" smtClean="0">
                <a:latin typeface="Times New Roman" pitchFamily="18" charset="0"/>
                <a:cs typeface="Times New Roman" pitchFamily="18" charset="0"/>
              </a:rPr>
              <a:t> Least intelligent.</a:t>
            </a:r>
          </a:p>
          <a:p>
            <a:pPr marL="457200" indent="-457200" algn="l" eaLnBrk="1" hangingPunct="1">
              <a:buFont typeface="Wingdings" pitchFamily="2" charset="2"/>
              <a:buChar char="Ø"/>
            </a:pPr>
            <a:r>
              <a:rPr lang="en-US" altLang="en-US" dirty="0" smtClean="0">
                <a:latin typeface="Times New Roman" pitchFamily="18" charset="0"/>
                <a:cs typeface="Times New Roman" pitchFamily="18" charset="0"/>
              </a:rPr>
              <a:t>Least complicated of the other three. </a:t>
            </a:r>
          </a:p>
          <a:p>
            <a:pPr marL="457200" indent="-457200" algn="l" eaLnBrk="1" hangingPunct="1">
              <a:buFont typeface="Wingdings" pitchFamily="2" charset="2"/>
              <a:buChar char="Ø"/>
            </a:pPr>
            <a:r>
              <a:rPr lang="en-US" altLang="en-US" dirty="0" smtClean="0">
                <a:latin typeface="Times New Roman" pitchFamily="18" charset="0"/>
                <a:cs typeface="Times New Roman" pitchFamily="18" charset="0"/>
              </a:rPr>
              <a:t>Every computer connected to the hub "sees" everything that every other computer on the hub sees. </a:t>
            </a:r>
          </a:p>
          <a:p>
            <a:pPr marL="0" indent="0" algn="l" eaLnBrk="1" hangingPunct="1">
              <a:buFont typeface="Wingdings 3" pitchFamily="18" charset="2"/>
              <a:buNone/>
            </a:pPr>
            <a:endParaRPr lang="ar-IQ" altLang="en-US" dirty="0" smtClean="0">
              <a:latin typeface="Times New Roman" pitchFamily="18" charset="0"/>
              <a:cs typeface="Times New Roman" pitchFamily="18" charset="0"/>
            </a:endParaRPr>
          </a:p>
          <a:p>
            <a:pPr marL="0" indent="0" algn="just" eaLnBrk="1" hangingPunct="1">
              <a:buFont typeface="Wingdings 3" pitchFamily="18" charset="2"/>
              <a:buNone/>
            </a:pPr>
            <a:endParaRPr lang="ar-IQ" altLang="en-US" dirty="0" smtClean="0">
              <a:latin typeface="Times New Roman" pitchFamily="18" charset="0"/>
              <a:cs typeface="Times New Roman" pitchFamily="18" charset="0"/>
            </a:endParaRPr>
          </a:p>
        </p:txBody>
      </p:sp>
      <p:sp>
        <p:nvSpPr>
          <p:cNvPr id="39941" name="Date Placeholder 5"/>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eaLnBrk="1" fontAlgn="base" hangingPunct="1">
              <a:spcBef>
                <a:spcPct val="0"/>
              </a:spcBef>
              <a:spcAft>
                <a:spcPct val="0"/>
              </a:spcAft>
              <a:buClrTx/>
              <a:buSzTx/>
              <a:buFontTx/>
              <a:buNone/>
            </a:pPr>
            <a:fld id="{640FFE85-4F67-4FF8-AA37-49BF4A93F5EF}" type="datetime1">
              <a:rPr lang="en-US" altLang="en-US" sz="1000" smtClean="0"/>
              <a:pPr eaLnBrk="1" fontAlgn="base" hangingPunct="1">
                <a:spcBef>
                  <a:spcPct val="0"/>
                </a:spcBef>
                <a:spcAft>
                  <a:spcPct val="0"/>
                </a:spcAft>
                <a:buClrTx/>
                <a:buSzTx/>
                <a:buFontTx/>
                <a:buNone/>
              </a:pPr>
              <a:t>2/14/2025</a:t>
            </a:fld>
            <a:endParaRPr lang="ar-IQ" altLang="en-US" sz="1000" smtClean="0"/>
          </a:p>
        </p:txBody>
      </p:sp>
      <p:sp>
        <p:nvSpPr>
          <p:cNvPr id="399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eaLnBrk="1" fontAlgn="base" hangingPunct="1">
              <a:spcBef>
                <a:spcPct val="0"/>
              </a:spcBef>
              <a:spcAft>
                <a:spcPct val="0"/>
              </a:spcAft>
              <a:buClrTx/>
              <a:buSzTx/>
              <a:buFontTx/>
              <a:buNone/>
            </a:pPr>
            <a:fld id="{854B4AAA-E2E5-4989-8B81-F45BFFD8FEA2}" type="slidenum">
              <a:rPr lang="ar-IQ" altLang="en-US" sz="1000" smtClean="0"/>
              <a:pPr eaLnBrk="1" fontAlgn="base" hangingPunct="1">
                <a:spcBef>
                  <a:spcPct val="0"/>
                </a:spcBef>
                <a:spcAft>
                  <a:spcPct val="0"/>
                </a:spcAft>
                <a:buClrTx/>
                <a:buSzTx/>
                <a:buFontTx/>
                <a:buNone/>
              </a:pPr>
              <a:t>3</a:t>
            </a:fld>
            <a:endParaRPr lang="ar-IQ" altLang="en-US" sz="1000" smtClean="0"/>
          </a:p>
        </p:txBody>
      </p:sp>
      <p:sp>
        <p:nvSpPr>
          <p:cNvPr id="5" name="Title 4"/>
          <p:cNvSpPr>
            <a:spLocks noGrp="1"/>
          </p:cNvSpPr>
          <p:nvPr>
            <p:ph type="title"/>
          </p:nvPr>
        </p:nvSpPr>
        <p:spPr>
          <a:xfrm>
            <a:off x="457200" y="274638"/>
            <a:ext cx="8229600" cy="639762"/>
          </a:xfrm>
        </p:spPr>
        <p:txBody>
          <a:bodyPr>
            <a:normAutofit fontScale="90000"/>
          </a:bodyPr>
          <a:lstStyle/>
          <a:p>
            <a:pPr algn="ctr" eaLnBrk="1" fontAlgn="auto" hangingPunct="1">
              <a:spcAft>
                <a:spcPts val="0"/>
              </a:spcAft>
              <a:defRPr/>
            </a:pPr>
            <a:r>
              <a:rPr lang="en-US" b="0" dirty="0" smtClean="0">
                <a:solidFill>
                  <a:schemeClr val="tx1"/>
                </a:solidFill>
                <a:effectLst/>
              </a:rPr>
              <a:t>Hub</a:t>
            </a:r>
            <a:endParaRPr lang="ar-IQ" b="0" dirty="0">
              <a:solidFill>
                <a:schemeClr val="tx1"/>
              </a:solidFill>
              <a:effectLst/>
            </a:endParaRPr>
          </a:p>
        </p:txBody>
      </p:sp>
    </p:spTree>
    <p:extLst>
      <p:ext uri="{BB962C8B-B14F-4D97-AF65-F5344CB8AC3E}">
        <p14:creationId xmlns:p14="http://schemas.microsoft.com/office/powerpoint/2010/main" val="1761300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52400" y="228600"/>
            <a:ext cx="7958137" cy="457200"/>
          </a:xfrm>
        </p:spPr>
        <p:txBody>
          <a:bodyPr anchor="t">
            <a:normAutofit fontScale="90000"/>
          </a:bodyPr>
          <a:lstStyle/>
          <a:p>
            <a:pPr algn="ctr"/>
            <a:r>
              <a:rPr lang="en-US" altLang="en-US" sz="3100" dirty="0" smtClean="0">
                <a:solidFill>
                  <a:schemeClr val="tx1"/>
                </a:solidFill>
                <a:effectLst/>
                <a:latin typeface="Times New Roman" panose="02020603050405020304" pitchFamily="18" charset="0"/>
                <a:cs typeface="Times New Roman" panose="02020603050405020304" pitchFamily="18" charset="0"/>
              </a:rPr>
              <a:t>Hubs</a:t>
            </a:r>
            <a:r>
              <a:rPr lang="en-US" altLang="en-US" sz="3100" dirty="0">
                <a:latin typeface="Times New Roman" panose="02020603050405020304" pitchFamily="18" charset="0"/>
                <a:cs typeface="Times New Roman" panose="02020603050405020304" pitchFamily="18" charset="0"/>
              </a:rPr>
              <a:t/>
            </a:r>
            <a:br>
              <a:rPr lang="en-US" altLang="en-US" sz="3100" dirty="0">
                <a:latin typeface="Times New Roman" panose="02020603050405020304" pitchFamily="18" charset="0"/>
                <a:cs typeface="Times New Roman" panose="02020603050405020304" pitchFamily="18" charset="0"/>
              </a:rPr>
            </a:br>
            <a:r>
              <a:rPr lang="en-US" altLang="en-US" sz="2400" dirty="0"/>
              <a:t/>
            </a:r>
            <a:br>
              <a:rPr lang="en-US" altLang="en-US" sz="2400" dirty="0"/>
            </a:br>
            <a:endParaRPr lang="en-US" altLang="en-US" sz="2400" dirty="0"/>
          </a:p>
        </p:txBody>
      </p:sp>
      <p:sp>
        <p:nvSpPr>
          <p:cNvPr id="73731" name="Rectangle 3"/>
          <p:cNvSpPr>
            <a:spLocks noGrp="1" noChangeArrowheads="1"/>
          </p:cNvSpPr>
          <p:nvPr>
            <p:ph type="body" idx="1"/>
          </p:nvPr>
        </p:nvSpPr>
        <p:spPr>
          <a:xfrm>
            <a:off x="152400" y="685800"/>
            <a:ext cx="8763000" cy="5791200"/>
          </a:xfrm>
        </p:spPr>
        <p:txBody>
          <a:bodyPr>
            <a:normAutofit lnSpcReduction="10000"/>
          </a:bodyPr>
          <a:lstStyle/>
          <a:p>
            <a:pPr marL="109728" indent="0">
              <a:lnSpc>
                <a:spcPct val="150000"/>
              </a:lnSpc>
              <a:buNone/>
            </a:pPr>
            <a:r>
              <a:rPr lang="en-US" altLang="en-US" sz="2400" dirty="0" smtClean="0">
                <a:latin typeface="Times New Roman" panose="02020603050405020304" pitchFamily="18" charset="0"/>
                <a:cs typeface="Times New Roman" panose="02020603050405020304" pitchFamily="18" charset="0"/>
              </a:rPr>
              <a:t>Hub is device </a:t>
            </a:r>
            <a:r>
              <a:rPr lang="en-US" altLang="en-US" sz="2400" dirty="0">
                <a:latin typeface="Times New Roman" panose="02020603050405020304" pitchFamily="18" charset="0"/>
                <a:cs typeface="Times New Roman" panose="02020603050405020304" pitchFamily="18" charset="0"/>
              </a:rPr>
              <a:t>that pass on anything received on one connection to all other </a:t>
            </a:r>
            <a:r>
              <a:rPr lang="en-US" altLang="en-US" sz="2400" dirty="0" smtClean="0">
                <a:latin typeface="Times New Roman" panose="02020603050405020304" pitchFamily="18" charset="0"/>
                <a:cs typeface="Times New Roman" panose="02020603050405020304" pitchFamily="18" charset="0"/>
              </a:rPr>
              <a:t>connections, </a:t>
            </a:r>
            <a:r>
              <a:rPr lang="en-US" altLang="en-US" sz="2400" dirty="0">
                <a:latin typeface="Times New Roman" panose="02020603050405020304" pitchFamily="18" charset="0"/>
                <a:cs typeface="Times New Roman" panose="02020603050405020304" pitchFamily="18" charset="0"/>
              </a:rPr>
              <a:t>a</a:t>
            </a:r>
            <a:r>
              <a:rPr lang="en-US" altLang="en-US" sz="2400" dirty="0" smtClean="0">
                <a:latin typeface="Times New Roman" panose="02020603050405020304" pitchFamily="18" charset="0"/>
                <a:cs typeface="Times New Roman" panose="02020603050405020304" pitchFamily="18" charset="0"/>
              </a:rPr>
              <a:t>nything </a:t>
            </a:r>
            <a:r>
              <a:rPr lang="en-US" altLang="en-US" sz="2400" dirty="0">
                <a:latin typeface="Times New Roman" panose="02020603050405020304" pitchFamily="18" charset="0"/>
                <a:cs typeface="Times New Roman" panose="02020603050405020304" pitchFamily="18" charset="0"/>
              </a:rPr>
              <a:t>that comes in one port is sent out to the </a:t>
            </a:r>
            <a:r>
              <a:rPr lang="en-US" altLang="en-US" sz="2400" dirty="0" smtClean="0">
                <a:latin typeface="Times New Roman" panose="02020603050405020304" pitchFamily="18" charset="0"/>
                <a:cs typeface="Times New Roman" panose="02020603050405020304" pitchFamily="18" charset="0"/>
              </a:rPr>
              <a:t>others(broadcast  by IP address). </a:t>
            </a:r>
            <a:endParaRPr lang="en-US" altLang="en-US" sz="2400" dirty="0">
              <a:latin typeface="Times New Roman" panose="02020603050405020304" pitchFamily="18" charset="0"/>
              <a:cs typeface="Times New Roman" panose="02020603050405020304" pitchFamily="18" charset="0"/>
            </a:endParaRPr>
          </a:p>
          <a:p>
            <a:pPr marL="109728" indent="0">
              <a:lnSpc>
                <a:spcPct val="150000"/>
              </a:lnSpc>
              <a:buNone/>
            </a:pPr>
            <a:r>
              <a:rPr lang="en-US" altLang="en-US" sz="2400" dirty="0" smtClean="0">
                <a:latin typeface="Times New Roman" panose="02020603050405020304" pitchFamily="18" charset="0"/>
                <a:cs typeface="Times New Roman" panose="02020603050405020304" pitchFamily="18" charset="0"/>
              </a:rPr>
              <a:t>There </a:t>
            </a:r>
            <a:r>
              <a:rPr lang="en-US" altLang="en-US" sz="2400" dirty="0">
                <a:latin typeface="Times New Roman" panose="02020603050405020304" pitchFamily="18" charset="0"/>
                <a:cs typeface="Times New Roman" panose="02020603050405020304" pitchFamily="18" charset="0"/>
              </a:rPr>
              <a:t>are two types of hubs: </a:t>
            </a:r>
            <a:endParaRPr lang="en-US" altLang="en-US" sz="2400" dirty="0" smtClean="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q"/>
            </a:pPr>
            <a:r>
              <a:rPr lang="en-US" altLang="en-US" sz="2400" i="1" dirty="0" smtClean="0">
                <a:solidFill>
                  <a:srgbClr val="FF0000"/>
                </a:solidFill>
                <a:latin typeface="Times New Roman" panose="02020603050405020304" pitchFamily="18" charset="0"/>
                <a:cs typeface="Times New Roman" panose="02020603050405020304" pitchFamily="18" charset="0"/>
              </a:rPr>
              <a:t>Passive </a:t>
            </a:r>
            <a:r>
              <a:rPr lang="en-US" altLang="en-US" sz="2400" i="1" dirty="0">
                <a:solidFill>
                  <a:srgbClr val="FF0000"/>
                </a:solidFill>
                <a:latin typeface="Times New Roman" panose="02020603050405020304" pitchFamily="18" charset="0"/>
                <a:cs typeface="Times New Roman" panose="02020603050405020304" pitchFamily="18" charset="0"/>
              </a:rPr>
              <a:t>hubs </a:t>
            </a:r>
            <a:r>
              <a:rPr lang="en-US" altLang="en-US" sz="2400" dirty="0">
                <a:latin typeface="Times New Roman" panose="02020603050405020304" pitchFamily="18" charset="0"/>
                <a:cs typeface="Times New Roman" panose="02020603050405020304" pitchFamily="18" charset="0"/>
              </a:rPr>
              <a:t>simply connect all ports together </a:t>
            </a:r>
            <a:r>
              <a:rPr lang="en-US" altLang="en-US" sz="2400" dirty="0" smtClean="0">
                <a:latin typeface="Times New Roman" panose="02020603050405020304" pitchFamily="18" charset="0"/>
                <a:cs typeface="Times New Roman" panose="02020603050405020304" pitchFamily="18" charset="0"/>
              </a:rPr>
              <a:t>and usually </a:t>
            </a:r>
            <a:r>
              <a:rPr lang="en-US" altLang="en-US" sz="2400" dirty="0">
                <a:latin typeface="Times New Roman" panose="02020603050405020304" pitchFamily="18" charset="0"/>
                <a:cs typeface="Times New Roman" panose="02020603050405020304" pitchFamily="18" charset="0"/>
              </a:rPr>
              <a:t>not powered. </a:t>
            </a:r>
          </a:p>
          <a:p>
            <a:pPr>
              <a:lnSpc>
                <a:spcPct val="150000"/>
              </a:lnSpc>
              <a:buFont typeface="Wingdings" panose="05000000000000000000" pitchFamily="2" charset="2"/>
              <a:buChar char="q"/>
            </a:pPr>
            <a:r>
              <a:rPr lang="en-US" altLang="en-US" sz="2400" i="1" dirty="0">
                <a:solidFill>
                  <a:srgbClr val="FF0000"/>
                </a:solidFill>
                <a:latin typeface="Times New Roman" panose="02020603050405020304" pitchFamily="18" charset="0"/>
                <a:cs typeface="Times New Roman" panose="02020603050405020304" pitchFamily="18" charset="0"/>
              </a:rPr>
              <a:t>Active hubs </a:t>
            </a:r>
            <a:r>
              <a:rPr lang="en-US" altLang="en-US" sz="2400" dirty="0">
                <a:latin typeface="Times New Roman" panose="02020603050405020304" pitchFamily="18" charset="0"/>
                <a:cs typeface="Times New Roman" panose="02020603050405020304" pitchFamily="18" charset="0"/>
              </a:rPr>
              <a:t>use electronics to amplify and clean up the signal before it is broadcast to the other ports.</a:t>
            </a:r>
          </a:p>
          <a:p>
            <a:pPr marL="109728" indent="0">
              <a:lnSpc>
                <a:spcPct val="150000"/>
              </a:lnSpc>
              <a:buNone/>
            </a:pPr>
            <a:endParaRPr lang="en-US" altLang="en-US" sz="2400" dirty="0" smtClean="0">
              <a:latin typeface="Times New Roman" panose="02020603050405020304" pitchFamily="18" charset="0"/>
              <a:cs typeface="Times New Roman" panose="02020603050405020304" pitchFamily="18" charset="0"/>
            </a:endParaRPr>
          </a:p>
          <a:p>
            <a:pPr marL="109728" indent="0">
              <a:lnSpc>
                <a:spcPct val="150000"/>
              </a:lnSpc>
              <a:buNone/>
            </a:pPr>
            <a:r>
              <a:rPr lang="en-US" altLang="en-US" sz="2400" dirty="0" smtClean="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endParaRPr lang="en-US" altLang="en-US" sz="2400" dirty="0"/>
          </a:p>
          <a:p>
            <a:pPr>
              <a:lnSpc>
                <a:spcPct val="80000"/>
              </a:lnSpc>
            </a:pPr>
            <a:endParaRPr lang="en-US" altLang="en-US" sz="2400" dirty="0"/>
          </a:p>
        </p:txBody>
      </p:sp>
    </p:spTree>
    <p:extLst>
      <p:ext uri="{BB962C8B-B14F-4D97-AF65-F5344CB8AC3E}">
        <p14:creationId xmlns:p14="http://schemas.microsoft.com/office/powerpoint/2010/main" val="4251503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Content Placeholder 10" descr="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28750" y="1428750"/>
            <a:ext cx="1590675" cy="1195388"/>
          </a:xfrm>
        </p:spPr>
      </p:pic>
      <p:sp>
        <p:nvSpPr>
          <p:cNvPr id="40971" name="Date Placeholder 17"/>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eaLnBrk="1" fontAlgn="base" hangingPunct="1">
              <a:spcBef>
                <a:spcPct val="0"/>
              </a:spcBef>
              <a:spcAft>
                <a:spcPct val="0"/>
              </a:spcAft>
              <a:buClrTx/>
              <a:buSzTx/>
              <a:buFontTx/>
              <a:buNone/>
            </a:pPr>
            <a:fld id="{2E3DC18D-D71D-45AD-B488-3B3C5010DD57}" type="datetime1">
              <a:rPr lang="en-US" altLang="en-US" sz="1000" smtClean="0"/>
              <a:pPr eaLnBrk="1" fontAlgn="base" hangingPunct="1">
                <a:spcBef>
                  <a:spcPct val="0"/>
                </a:spcBef>
                <a:spcAft>
                  <a:spcPct val="0"/>
                </a:spcAft>
                <a:buClrTx/>
                <a:buSzTx/>
                <a:buFontTx/>
                <a:buNone/>
              </a:pPr>
              <a:t>2/14/2025</a:t>
            </a:fld>
            <a:endParaRPr lang="ar-IQ" altLang="en-US" sz="1000" smtClean="0"/>
          </a:p>
        </p:txBody>
      </p:sp>
      <p:sp>
        <p:nvSpPr>
          <p:cNvPr id="409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algn="r" rtl="1"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eaLnBrk="1" fontAlgn="base" hangingPunct="1">
              <a:spcBef>
                <a:spcPct val="0"/>
              </a:spcBef>
              <a:spcAft>
                <a:spcPct val="0"/>
              </a:spcAft>
              <a:buClrTx/>
              <a:buSzTx/>
              <a:buFontTx/>
              <a:buNone/>
            </a:pPr>
            <a:fld id="{2582C00B-6A51-477D-833E-A4AC7A54AD63}" type="slidenum">
              <a:rPr lang="ar-IQ" altLang="en-US" sz="1000" smtClean="0"/>
              <a:pPr eaLnBrk="1" fontAlgn="base" hangingPunct="1">
                <a:spcBef>
                  <a:spcPct val="0"/>
                </a:spcBef>
                <a:spcAft>
                  <a:spcPct val="0"/>
                </a:spcAft>
                <a:buClrTx/>
                <a:buSzTx/>
                <a:buFontTx/>
                <a:buNone/>
              </a:pPr>
              <a:t>5</a:t>
            </a:fld>
            <a:endParaRPr lang="ar-IQ" altLang="en-US" sz="1000" smtClean="0"/>
          </a:p>
        </p:txBody>
      </p:sp>
      <p:sp>
        <p:nvSpPr>
          <p:cNvPr id="9" name="Title 8"/>
          <p:cNvSpPr>
            <a:spLocks noGrp="1"/>
          </p:cNvSpPr>
          <p:nvPr>
            <p:ph type="title"/>
          </p:nvPr>
        </p:nvSpPr>
        <p:spPr/>
        <p:txBody>
          <a:bodyPr/>
          <a:lstStyle/>
          <a:p>
            <a:pPr algn="ctr" eaLnBrk="1" fontAlgn="auto" hangingPunct="1">
              <a:spcAft>
                <a:spcPts val="0"/>
              </a:spcAft>
              <a:defRPr/>
            </a:pPr>
            <a:r>
              <a:rPr lang="en-US" b="0" dirty="0" smtClean="0">
                <a:solidFill>
                  <a:schemeClr val="tx1"/>
                </a:solidFill>
                <a:effectLst/>
              </a:rPr>
              <a:t>Shape of Hub</a:t>
            </a:r>
            <a:endParaRPr lang="ar-IQ" b="0" dirty="0">
              <a:solidFill>
                <a:schemeClr val="tx1"/>
              </a:solidFill>
              <a:effectLst/>
            </a:endParaRPr>
          </a:p>
        </p:txBody>
      </p:sp>
      <p:pic>
        <p:nvPicPr>
          <p:cNvPr id="40965" name="Picture 11" descr="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1500188"/>
            <a:ext cx="14954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2" descr="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57813" y="1306513"/>
            <a:ext cx="1500187"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3" descr="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00875" y="1571625"/>
            <a:ext cx="140335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4" descr="6.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85875" y="3357563"/>
            <a:ext cx="14287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15" descr="image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57563" y="3286125"/>
            <a:ext cx="1576387"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6" descr="33.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00750" y="3429000"/>
            <a:ext cx="15240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962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763000" cy="5016691"/>
          </a:xfrm>
        </p:spPr>
        <p:txBody>
          <a:bodyPr>
            <a:normAutofit/>
          </a:bodyPr>
          <a:lstStyle/>
          <a:p>
            <a:pPr marL="109728" indent="0">
              <a:lnSpc>
                <a:spcPct val="150000"/>
              </a:lnSpc>
              <a:buNone/>
            </a:pPr>
            <a:r>
              <a:rPr lang="en-US" sz="2300" dirty="0">
                <a:latin typeface="Times New Roman" pitchFamily="18" charset="0"/>
                <a:cs typeface="Times New Roman" pitchFamily="18" charset="0"/>
              </a:rPr>
              <a:t>A switch is a device used on a computer network to physically connect devices together. </a:t>
            </a:r>
            <a:r>
              <a:rPr lang="en-US" sz="2400" dirty="0"/>
              <a:t>(</a:t>
            </a:r>
            <a:r>
              <a:rPr lang="en-US" sz="2300" dirty="0">
                <a:latin typeface="Times New Roman" pitchFamily="18" charset="0"/>
                <a:cs typeface="Times New Roman" pitchFamily="18" charset="0"/>
              </a:rPr>
              <a:t>also called switching hub, bridging hub, officially MAC bridge</a:t>
            </a:r>
            <a:r>
              <a:rPr lang="en-US" sz="2300" dirty="0" smtClean="0">
                <a:latin typeface="Times New Roman" pitchFamily="18" charset="0"/>
                <a:cs typeface="Times New Roman" pitchFamily="18" charset="0"/>
              </a:rPr>
              <a:t>)</a:t>
            </a:r>
          </a:p>
          <a:p>
            <a:pPr marL="109728" indent="0">
              <a:lnSpc>
                <a:spcPct val="150000"/>
              </a:lnSpc>
              <a:buNone/>
            </a:pPr>
            <a:r>
              <a:rPr lang="en-US" sz="2300" dirty="0" smtClean="0">
                <a:latin typeface="Times New Roman" pitchFamily="18" charset="0"/>
                <a:cs typeface="Times New Roman" pitchFamily="18" charset="0"/>
              </a:rPr>
              <a:t>Switches </a:t>
            </a:r>
            <a:r>
              <a:rPr lang="en-US" sz="2300" dirty="0">
                <a:latin typeface="Times New Roman" pitchFamily="18" charset="0"/>
                <a:cs typeface="Times New Roman" pitchFamily="18" charset="0"/>
              </a:rPr>
              <a:t>manage the flow of data across a network by only transmitting a received message to the device for which the message was intended. Each networked device connected to a switch can be identified using a MAC address, allowing the switch to regulate the flow of traffic. This </a:t>
            </a:r>
            <a:r>
              <a:rPr lang="en-US" sz="2300" dirty="0" smtClean="0">
                <a:latin typeface="Times New Roman" pitchFamily="18" charset="0"/>
                <a:cs typeface="Times New Roman" pitchFamily="18" charset="0"/>
              </a:rPr>
              <a:t>maximizes </a:t>
            </a:r>
            <a:r>
              <a:rPr lang="en-US" sz="2300" dirty="0">
                <a:latin typeface="Times New Roman" pitchFamily="18" charset="0"/>
                <a:cs typeface="Times New Roman" pitchFamily="18" charset="0"/>
              </a:rPr>
              <a:t>security and efficiency of the network</a:t>
            </a:r>
            <a:r>
              <a:rPr lang="en-US" sz="2300" dirty="0" smtClean="0">
                <a:latin typeface="Times New Roman" pitchFamily="18" charset="0"/>
                <a:cs typeface="Times New Roman" pitchFamily="18" charset="0"/>
              </a:rPr>
              <a:t>.</a:t>
            </a:r>
            <a:endParaRPr lang="en-US" sz="2300"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792162"/>
          </a:xfrm>
        </p:spPr>
        <p:txBody>
          <a:bodyPr>
            <a:normAutofit fontScale="90000"/>
          </a:bodyPr>
          <a:lstStyle/>
          <a:p>
            <a:pPr algn="ctr"/>
            <a:r>
              <a:rPr lang="en-US" sz="3200" dirty="0" smtClean="0">
                <a:effectLst/>
                <a:latin typeface="Times New Roman" panose="02020603050405020304" pitchFamily="18" charset="0"/>
                <a:cs typeface="Times New Roman" panose="02020603050405020304" pitchFamily="18" charset="0"/>
              </a:rPr>
              <a:t>Switch</a:t>
            </a:r>
            <a:br>
              <a:rPr lang="en-US" sz="3200" dirty="0" smtClean="0">
                <a:effectLst/>
                <a:latin typeface="Times New Roman" panose="02020603050405020304" pitchFamily="18" charset="0"/>
                <a:cs typeface="Times New Roman" panose="02020603050405020304" pitchFamily="18" charset="0"/>
              </a:rPr>
            </a:br>
            <a:r>
              <a:rPr lang="en-US" sz="3200" dirty="0" smtClean="0">
                <a:effectLst/>
                <a:latin typeface="Times New Roman" panose="02020603050405020304" pitchFamily="18" charset="0"/>
                <a:cs typeface="Times New Roman" panose="02020603050405020304" pitchFamily="18" charset="0"/>
              </a:rPr>
              <a:t> </a:t>
            </a:r>
            <a:endParaRPr lang="en-US" sz="3200" dirty="0">
              <a:effectLst/>
            </a:endParaRPr>
          </a:p>
        </p:txBody>
      </p:sp>
    </p:spTree>
    <p:extLst>
      <p:ext uri="{BB962C8B-B14F-4D97-AF65-F5344CB8AC3E}">
        <p14:creationId xmlns:p14="http://schemas.microsoft.com/office/powerpoint/2010/main" val="4184417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latin typeface="Times New Roman" panose="02020603050405020304" pitchFamily="18" charset="0"/>
                <a:cs typeface="Times New Roman" panose="02020603050405020304" pitchFamily="18" charset="0"/>
              </a:rPr>
              <a:t>Switch</a:t>
            </a:r>
            <a:endParaRPr lang="en-US" dirty="0">
              <a:effectLst/>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82296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4585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080654"/>
            <a:ext cx="4775199" cy="410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099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638" y="764334"/>
            <a:ext cx="8659762" cy="1200329"/>
          </a:xfrm>
          <a:prstGeom prst="rect">
            <a:avLst/>
          </a:prstGeom>
          <a:noFill/>
        </p:spPr>
        <p:txBody>
          <a:bodyPr wrap="square">
            <a:spAutoFit/>
          </a:bodyPr>
          <a:lstStyle/>
          <a:p>
            <a:pPr>
              <a:lnSpc>
                <a:spcPct val="150000"/>
              </a:lnSpc>
            </a:pPr>
            <a:endParaRPr lang="en-US" sz="2400" dirty="0">
              <a:latin typeface="Times New Roman" pitchFamily="18" charset="0"/>
              <a:cs typeface="Times New Roman" pitchFamily="18" charset="0"/>
            </a:endParaRPr>
          </a:p>
          <a:p>
            <a:pPr marL="342900" indent="-342900">
              <a:lnSpc>
                <a:spcPct val="150000"/>
              </a:lnSpc>
              <a:buFont typeface="Wingdings" pitchFamily="2" charset="2"/>
              <a:buChar char="q"/>
            </a:pPr>
            <a:endParaRPr lang="en-US" sz="2400" dirty="0">
              <a:latin typeface="Times New Roman" pitchFamily="18" charset="0"/>
              <a:cs typeface="Times New Roman" pitchFamily="18" charset="0"/>
            </a:endParaRPr>
          </a:p>
        </p:txBody>
      </p:sp>
      <p:sp>
        <p:nvSpPr>
          <p:cNvPr id="3" name="TextBox 2"/>
          <p:cNvSpPr txBox="1"/>
          <p:nvPr/>
        </p:nvSpPr>
        <p:spPr>
          <a:xfrm>
            <a:off x="533400" y="179559"/>
            <a:ext cx="44196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Router</a:t>
            </a:r>
            <a:r>
              <a:rPr lang="en-US" dirty="0" smtClean="0"/>
              <a:t> </a:t>
            </a:r>
            <a:endParaRPr lang="en-US" dirty="0"/>
          </a:p>
        </p:txBody>
      </p:sp>
      <p:sp>
        <p:nvSpPr>
          <p:cNvPr id="4" name="Rectangle 3"/>
          <p:cNvSpPr/>
          <p:nvPr/>
        </p:nvSpPr>
        <p:spPr>
          <a:xfrm>
            <a:off x="533400" y="1066800"/>
            <a:ext cx="8229600" cy="7017306"/>
          </a:xfrm>
          <a:prstGeom prst="rect">
            <a:avLst/>
          </a:prstGeom>
        </p:spPr>
        <p:txBody>
          <a:bodyPr wrap="square">
            <a:spAutoFit/>
          </a:bodyPr>
          <a:lstStyle/>
          <a:p>
            <a:pPr algn="just">
              <a:lnSpc>
                <a:spcPct val="150000"/>
              </a:lnSpc>
            </a:pPr>
            <a:r>
              <a:rPr lang="en-US" sz="2000" dirty="0">
                <a:latin typeface="Times New Roman" pitchFamily="18" charset="0"/>
                <a:cs typeface="Times New Roman" pitchFamily="18" charset="0"/>
              </a:rPr>
              <a:t>A router is a computer and networking device that forwards data packets between computer networks, including internetworks such as the global Internet</a:t>
            </a:r>
            <a:r>
              <a:rPr lang="en-US" sz="2000" dirty="0" smtClean="0">
                <a:latin typeface="Times New Roman" pitchFamily="18" charset="0"/>
                <a:cs typeface="Times New Roman" pitchFamily="18" charset="0"/>
              </a:rPr>
              <a:t>.</a:t>
            </a:r>
            <a:endParaRPr lang="ar-IQ" sz="2000" dirty="0" smtClean="0">
              <a:latin typeface="Times New Roman" pitchFamily="18" charset="0"/>
              <a:cs typeface="Times New Roman" pitchFamily="18" charset="0"/>
            </a:endParaRPr>
          </a:p>
          <a:p>
            <a:pPr algn="just">
              <a:lnSpc>
                <a:spcPct val="150000"/>
              </a:lnSpc>
            </a:pPr>
            <a:r>
              <a:rPr lang="en-US" sz="2000" dirty="0">
                <a:latin typeface="Times New Roman" pitchFamily="18" charset="0"/>
                <a:cs typeface="Times New Roman" pitchFamily="18" charset="0"/>
              </a:rPr>
              <a:t>A router is connected to two or more data lines from different IP networks. When a data packet comes in on a line, the router reads the network address information in the packet header to determine the ultimate destination. Then, using information in its routing table or routing policy, it directs the packet to the next network on its journey. Data packets are forwarded from one router to another through an internetwork until it reaches its destination node.</a:t>
            </a:r>
            <a:endParaRPr lang="ar-IQ" sz="2000" dirty="0">
              <a:latin typeface="Times New Roman" pitchFamily="18" charset="0"/>
              <a:cs typeface="Times New Roman" pitchFamily="18" charset="0"/>
            </a:endParaRPr>
          </a:p>
          <a:p>
            <a:endParaRPr lang="ar-IQ" dirty="0" smtClean="0"/>
          </a:p>
          <a:p>
            <a:endParaRPr lang="ar-IQ" dirty="0"/>
          </a:p>
          <a:p>
            <a:endParaRPr lang="ar-IQ" dirty="0" smtClean="0"/>
          </a:p>
          <a:p>
            <a:endParaRPr lang="ar-IQ" dirty="0"/>
          </a:p>
          <a:p>
            <a:endParaRPr lang="ar-IQ" dirty="0" smtClean="0"/>
          </a:p>
          <a:p>
            <a:endParaRPr lang="ar-IQ" dirty="0"/>
          </a:p>
          <a:p>
            <a:endParaRPr lang="ar-IQ" dirty="0" smtClean="0"/>
          </a:p>
          <a:p>
            <a:endParaRPr lang="ar-IQ" dirty="0"/>
          </a:p>
          <a:p>
            <a:endParaRPr lang="ar-IQ" dirty="0" smtClean="0"/>
          </a:p>
          <a:p>
            <a:endParaRPr lang="en-US" dirty="0"/>
          </a:p>
        </p:txBody>
      </p:sp>
    </p:spTree>
    <p:extLst>
      <p:ext uri="{BB962C8B-B14F-4D97-AF65-F5344CB8AC3E}">
        <p14:creationId xmlns:p14="http://schemas.microsoft.com/office/powerpoint/2010/main" val="6844624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10500</TotalTime>
  <Words>602</Words>
  <Application>Microsoft Office PowerPoint</Application>
  <PresentationFormat>On-screen Show (4:3)</PresentationFormat>
  <Paragraphs>92</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PowerPoint Presentation</vt:lpstr>
      <vt:lpstr>PowerPoint Presentation</vt:lpstr>
      <vt:lpstr>Hub</vt:lpstr>
      <vt:lpstr>Hubs  </vt:lpstr>
      <vt:lpstr>Shape of Hub</vt:lpstr>
      <vt:lpstr>Switch  </vt:lpstr>
      <vt:lpstr>Switch</vt:lpstr>
      <vt:lpstr>PowerPoint Presentation</vt:lpstr>
      <vt:lpstr>PowerPoint Presentation</vt:lpstr>
      <vt:lpstr>PowerPoint Presentation</vt:lpstr>
      <vt:lpstr>Bridge  Network</vt:lpstr>
      <vt:lpstr>Different design for network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Terminating Twisted Pair Cable (cont’d.)</dc:title>
  <dc:creator>mohanad</dc:creator>
  <cp:lastModifiedBy>AL NARJS</cp:lastModifiedBy>
  <cp:revision>59</cp:revision>
  <dcterms:created xsi:type="dcterms:W3CDTF">2014-11-14T08:38:39Z</dcterms:created>
  <dcterms:modified xsi:type="dcterms:W3CDTF">2025-02-15T06:46:33Z</dcterms:modified>
</cp:coreProperties>
</file>