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89" r:id="rId5"/>
    <p:sldId id="258" r:id="rId6"/>
    <p:sldId id="280" r:id="rId7"/>
    <p:sldId id="260" r:id="rId8"/>
    <p:sldId id="283" r:id="rId9"/>
    <p:sldId id="261" r:id="rId10"/>
    <p:sldId id="281" r:id="rId11"/>
    <p:sldId id="262" r:id="rId12"/>
    <p:sldId id="286" r:id="rId13"/>
    <p:sldId id="265" r:id="rId14"/>
    <p:sldId id="266" r:id="rId15"/>
    <p:sldId id="276" r:id="rId16"/>
    <p:sldId id="282" r:id="rId17"/>
    <p:sldId id="268" r:id="rId18"/>
    <p:sldId id="284" r:id="rId19"/>
    <p:sldId id="269" r:id="rId20"/>
    <p:sldId id="272" r:id="rId21"/>
    <p:sldId id="278" r:id="rId22"/>
    <p:sldId id="279" r:id="rId23"/>
    <p:sldId id="274"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35A0E3-8016-4C16-97A3-F840333170BE}"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p14="http://schemas.microsoft.com/office/powerpoint/2010/main" xmlns="" val="59907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5A0E3-8016-4C16-97A3-F840333170BE}"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p14="http://schemas.microsoft.com/office/powerpoint/2010/main" xmlns="" val="289760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5A0E3-8016-4C16-97A3-F840333170BE}"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p14="http://schemas.microsoft.com/office/powerpoint/2010/main" xmlns="" val="5017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CBF3987-AA03-49D6-BDE4-2B7906696AC0}" type="slidenum">
              <a:rPr lang="en-US"/>
              <a:pPr/>
              <a:t>‹#›</a:t>
            </a:fld>
            <a:endParaRPr lang="en-US"/>
          </a:p>
        </p:txBody>
      </p:sp>
    </p:spTree>
    <p:extLst>
      <p:ext uri="{BB962C8B-B14F-4D97-AF65-F5344CB8AC3E}">
        <p14:creationId xmlns:p14="http://schemas.microsoft.com/office/powerpoint/2010/main" xmlns="" val="281513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5A0E3-8016-4C16-97A3-F840333170BE}"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p14="http://schemas.microsoft.com/office/powerpoint/2010/main" xmlns="" val="197540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35A0E3-8016-4C16-97A3-F840333170BE}"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p14="http://schemas.microsoft.com/office/powerpoint/2010/main" xmlns="" val="415450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35A0E3-8016-4C16-97A3-F840333170BE}"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p14="http://schemas.microsoft.com/office/powerpoint/2010/main" xmlns="" val="123491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35A0E3-8016-4C16-97A3-F840333170BE}" type="datetimeFigureOut">
              <a:rPr lang="en-US" smtClean="0"/>
              <a:pPr/>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p14="http://schemas.microsoft.com/office/powerpoint/2010/main" xmlns="" val="38405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35A0E3-8016-4C16-97A3-F840333170BE}" type="datetimeFigureOut">
              <a:rPr lang="en-US" smtClean="0"/>
              <a:pPr/>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p14="http://schemas.microsoft.com/office/powerpoint/2010/main" xmlns="" val="288818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5A0E3-8016-4C16-97A3-F840333170BE}" type="datetimeFigureOut">
              <a:rPr lang="en-US" smtClean="0"/>
              <a:pPr/>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p14="http://schemas.microsoft.com/office/powerpoint/2010/main" xmlns="" val="281920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35A0E3-8016-4C16-97A3-F840333170BE}"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p14="http://schemas.microsoft.com/office/powerpoint/2010/main" xmlns="" val="313529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35A0E3-8016-4C16-97A3-F840333170BE}"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p14="http://schemas.microsoft.com/office/powerpoint/2010/main" xmlns="" val="320123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5A0E3-8016-4C16-97A3-F840333170BE}" type="datetimeFigureOut">
              <a:rPr lang="en-US" smtClean="0"/>
              <a:pPr/>
              <a:t>9/24/2024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2AAE0-98EE-4470-99AD-E9D6BC6DA310}" type="slidenum">
              <a:rPr lang="en-US" smtClean="0"/>
              <a:pPr/>
              <a:t>‹#›</a:t>
            </a:fld>
            <a:endParaRPr lang="en-US"/>
          </a:p>
        </p:txBody>
      </p:sp>
    </p:spTree>
    <p:extLst>
      <p:ext uri="{BB962C8B-B14F-4D97-AF65-F5344CB8AC3E}">
        <p14:creationId xmlns:p14="http://schemas.microsoft.com/office/powerpoint/2010/main" xmlns="" val="51686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1447492" y="238780"/>
            <a:ext cx="5801525" cy="523220"/>
          </a:xfrm>
          <a:prstGeom prst="rect">
            <a:avLst/>
          </a:prstGeom>
          <a:noFill/>
          <a:ln w="9525">
            <a:noFill/>
            <a:miter lim="800000"/>
            <a:headEnd/>
            <a:tailEnd/>
          </a:ln>
        </p:spPr>
        <p:txBody>
          <a:bodyPr wrap="none">
            <a:spAutoFit/>
          </a:bodyPr>
          <a:lstStyle/>
          <a:p>
            <a:pPr algn="ctr"/>
            <a:r>
              <a:rPr lang="en-US" altLang="en-US" sz="2800" b="1" dirty="0">
                <a:latin typeface="Times New Roman" pitchFamily="18" charset="0"/>
              </a:rPr>
              <a:t>The Course of Synoptic Meteorology</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a:latin typeface="Times New Roman" panose="02020603050405020304" pitchFamily="18" charset="0"/>
                <a:cs typeface="Times New Roman" panose="02020603050405020304" pitchFamily="18" charset="0"/>
              </a:rPr>
              <a:t>MUSTANSIRIYAH UNIVERSITY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COLLEGE OF SCIENCES</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ATMOSPHERIC SCIENCES DEPARTMENT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smtClean="0">
                <a:latin typeface="Times New Roman" panose="02020603050405020304" pitchFamily="18" charset="0"/>
                <a:cs typeface="Times New Roman" panose="02020603050405020304" pitchFamily="18" charset="0"/>
              </a:rPr>
              <a:t>2024-2025</a:t>
            </a:r>
            <a:r>
              <a:rPr lang="en-US" sz="8000" b="1" dirty="0">
                <a:latin typeface="Times New Roman" panose="02020603050405020304" pitchFamily="18" charset="0"/>
                <a:cs typeface="Times New Roman" panose="02020603050405020304" pitchFamily="18" charset="0"/>
              </a:rPr>
              <a:t> </a:t>
            </a:r>
          </a:p>
          <a:p>
            <a:pPr marL="0" indent="0" algn="ctr">
              <a:buNone/>
            </a:pPr>
            <a:r>
              <a:rPr lang="en-US" sz="8000" b="1" dirty="0" err="1" smtClean="0">
                <a:latin typeface="Times New Roman" panose="02020603050405020304" pitchFamily="18" charset="0"/>
                <a:cs typeface="Times New Roman" panose="02020603050405020304" pitchFamily="18" charset="0"/>
              </a:rPr>
              <a:t>Dr.Hussain</a:t>
            </a:r>
            <a:r>
              <a:rPr lang="en-US" sz="8000" b="1" dirty="0" smtClean="0">
                <a:latin typeface="Times New Roman" panose="02020603050405020304" pitchFamily="18" charset="0"/>
                <a:cs typeface="Times New Roman" panose="02020603050405020304" pitchFamily="18" charset="0"/>
              </a:rPr>
              <a:t> </a:t>
            </a:r>
            <a:r>
              <a:rPr lang="en-US" sz="8000" b="1" dirty="0" err="1" smtClean="0">
                <a:latin typeface="Times New Roman" panose="02020603050405020304" pitchFamily="18" charset="0"/>
                <a:cs typeface="Times New Roman" panose="02020603050405020304" pitchFamily="18" charset="0"/>
              </a:rPr>
              <a:t>abdi</a:t>
            </a:r>
            <a:endParaRPr lang="en-US" sz="8000" b="1" dirty="0">
              <a:latin typeface="Times New Roman" panose="02020603050405020304" pitchFamily="18" charset="0"/>
              <a:cs typeface="Times New Roman" panose="02020603050405020304" pitchFamily="18" charset="0"/>
            </a:endParaRPr>
          </a:p>
          <a:p>
            <a:pPr marL="0" indent="0" algn="ctr">
              <a:buNone/>
            </a:pPr>
            <a:r>
              <a:rPr lang="en-US" sz="8000" b="1" cap="small" dirty="0">
                <a:latin typeface="Times New Roman" panose="02020603050405020304" pitchFamily="18" charset="0"/>
                <a:cs typeface="Times New Roman" panose="02020603050405020304" pitchFamily="18" charset="0"/>
              </a:rPr>
              <a:t>SECOND STAGE </a:t>
            </a:r>
          </a:p>
          <a:p>
            <a:pPr marL="0" indent="0" algn="ctr">
              <a:buNone/>
            </a:pPr>
            <a:endParaRPr lang="en-GB" sz="8000" b="1" cap="small" dirty="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0165" y="1305120"/>
            <a:ext cx="5423750" cy="313815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xmlns="" val="922245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tmo.arizona.edu/students/courselinks/fall12/atmo170a1s1/coming_up/week_3/cadillac_vs_vw.jpg"/>
          <p:cNvPicPr/>
          <p:nvPr/>
        </p:nvPicPr>
        <p:blipFill>
          <a:blip r:embed="rId2">
            <a:extLst>
              <a:ext uri="{28A0092B-C50C-407E-A947-70E740481C1C}">
                <a14:useLocalDpi xmlns:a14="http://schemas.microsoft.com/office/drawing/2010/main" xmlns="" val="0"/>
              </a:ext>
            </a:extLst>
          </a:blip>
          <a:srcRect/>
          <a:stretch>
            <a:fillRect/>
          </a:stretch>
        </p:blipFill>
        <p:spPr bwMode="auto">
          <a:xfrm>
            <a:off x="3756025" y="445770"/>
            <a:ext cx="5235575" cy="5966460"/>
          </a:xfrm>
          <a:prstGeom prst="rect">
            <a:avLst/>
          </a:prstGeom>
          <a:noFill/>
          <a:ln>
            <a:noFill/>
          </a:ln>
        </p:spPr>
      </p:pic>
      <p:sp>
        <p:nvSpPr>
          <p:cNvPr id="3" name="Rectangle 2"/>
          <p:cNvSpPr/>
          <p:nvPr/>
        </p:nvSpPr>
        <p:spPr>
          <a:xfrm>
            <a:off x="0" y="0"/>
            <a:ext cx="4572000" cy="4493538"/>
          </a:xfrm>
          <a:prstGeom prst="rect">
            <a:avLst/>
          </a:prstGeom>
        </p:spPr>
        <p:txBody>
          <a:bodyPr>
            <a:spAutoFit/>
          </a:bodyPr>
          <a:lstStyle/>
          <a:p>
            <a:r>
              <a:rPr lang="en-GB" sz="2200" dirty="0">
                <a:latin typeface="Times New Roman" pitchFamily="18" charset="0"/>
                <a:cs typeface="Times New Roman" pitchFamily="18" charset="0"/>
              </a:rPr>
              <a:t>cold dense air on the left is advancing into warmer lower density air on the right.  We are looking at the front edge of the cold air mass, note the sharp rounded shape.  The warm low density air is lifted out of the way by the cold air.   The warm air is rising.  </a:t>
            </a:r>
            <a:br>
              <a:rPr lang="en-GB" sz="2200" dirty="0">
                <a:latin typeface="Times New Roman" pitchFamily="18" charset="0"/>
                <a:cs typeface="Times New Roman" pitchFamily="18" charset="0"/>
              </a:rPr>
            </a:br>
            <a:r>
              <a:rPr lang="en-GB" sz="2200" dirty="0">
                <a:latin typeface="Times New Roman" pitchFamily="18" charset="0"/>
                <a:cs typeface="Times New Roman" pitchFamily="18" charset="0"/>
              </a:rPr>
              <a:t/>
            </a:r>
            <a:br>
              <a:rPr lang="en-GB" sz="2200" dirty="0">
                <a:latin typeface="Times New Roman" pitchFamily="18" charset="0"/>
                <a:cs typeface="Times New Roman" pitchFamily="18" charset="0"/>
              </a:rPr>
            </a:br>
            <a:r>
              <a:rPr lang="en-GB" sz="2200" dirty="0">
                <a:latin typeface="Times New Roman" pitchFamily="18" charset="0"/>
                <a:cs typeface="Times New Roman" pitchFamily="18" charset="0"/>
              </a:rPr>
              <a:t>The figure shows an analogous situation, a big heavy Cadillac rushing into a bunch of Volkswagens.  The VWs are thrown up into the air by the Cadillac.</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69738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Cold fronts come in many varieties, including some that quickly bring clearing skies, and some that are followed by </a:t>
            </a:r>
            <a:r>
              <a:rPr lang="en-US" sz="2400" dirty="0" err="1">
                <a:latin typeface="Times New Roman" pitchFamily="18" charset="0"/>
                <a:cs typeface="Times New Roman" pitchFamily="18" charset="0"/>
              </a:rPr>
              <a:t>Cb</a:t>
            </a:r>
            <a:r>
              <a:rPr lang="en-US" sz="2400" dirty="0">
                <a:latin typeface="Times New Roman" pitchFamily="18" charset="0"/>
                <a:cs typeface="Times New Roman" pitchFamily="18" charset="0"/>
              </a:rPr>
              <a:t>, Cs and </a:t>
            </a:r>
            <a:r>
              <a:rPr lang="en-US" sz="2400" dirty="0" err="1">
                <a:latin typeface="Times New Roman" pitchFamily="18" charset="0"/>
                <a:cs typeface="Times New Roman" pitchFamily="18" charset="0"/>
              </a:rPr>
              <a:t>Ci</a:t>
            </a:r>
            <a:r>
              <a:rPr lang="en-US" sz="2400" dirty="0">
                <a:latin typeface="Times New Roman" pitchFamily="18" charset="0"/>
                <a:cs typeface="Times New Roman" pitchFamily="18" charset="0"/>
              </a:rPr>
              <a:t> clouds and rain. </a:t>
            </a:r>
          </a:p>
          <a:p>
            <a:pPr marL="342900" indent="-342900" algn="just">
              <a:buFont typeface="Arial" pitchFamily="34" charset="0"/>
              <a:buChar char="•"/>
            </a:pPr>
            <a:r>
              <a:rPr lang="en-US" sz="2400" dirty="0">
                <a:latin typeface="Times New Roman" pitchFamily="18" charset="0"/>
                <a:cs typeface="Times New Roman" pitchFamily="18" charset="0"/>
              </a:rPr>
              <a:t>If thunderstorms are associated, a scud roll or wall of dust will mark the front near the ground. </a:t>
            </a:r>
          </a:p>
          <a:p>
            <a:pPr marL="342900" indent="-342900" algn="just">
              <a:buFont typeface="Arial" pitchFamily="34" charset="0"/>
              <a:buChar char="•"/>
            </a:pPr>
            <a:r>
              <a:rPr lang="en-US" sz="2400" dirty="0">
                <a:latin typeface="Times New Roman" pitchFamily="18" charset="0"/>
                <a:cs typeface="Times New Roman" pitchFamily="18" charset="0"/>
              </a:rPr>
              <a:t>Precipitation ahead of a cold front can be continuous, but behind the front, becomes showery. </a:t>
            </a:r>
          </a:p>
          <a:p>
            <a:pPr marL="342900" indent="-342900" algn="just">
              <a:buFont typeface="Arial" pitchFamily="34" charset="0"/>
              <a:buChar char="•"/>
            </a:pPr>
            <a:r>
              <a:rPr lang="en-US" sz="2400" dirty="0">
                <a:latin typeface="Times New Roman" pitchFamily="18" charset="0"/>
                <a:cs typeface="Times New Roman" pitchFamily="18" charset="0"/>
              </a:rPr>
              <a:t>Winds ahead of a cold front tend to be from a southerly direction while those behind the front - in the cooler air - tend to be northerly. </a:t>
            </a:r>
          </a:p>
          <a:p>
            <a:pPr marL="342900" indent="-342900" algn="just">
              <a:buFont typeface="Arial" pitchFamily="34" charset="0"/>
              <a:buChar char="•"/>
            </a:pPr>
            <a:r>
              <a:rPr lang="en-US" sz="2400" dirty="0">
                <a:latin typeface="Times New Roman" pitchFamily="18" charset="0"/>
                <a:cs typeface="Times New Roman" pitchFamily="18" charset="0"/>
              </a:rPr>
              <a:t>Surface winds veer and increase or become gusty. </a:t>
            </a:r>
          </a:p>
          <a:p>
            <a:pPr marL="342900" indent="-342900" algn="just">
              <a:buFont typeface="Arial" pitchFamily="34" charset="0"/>
              <a:buChar char="•"/>
            </a:pPr>
            <a:r>
              <a:rPr lang="en-US" sz="2400" dirty="0">
                <a:latin typeface="Times New Roman" pitchFamily="18" charset="0"/>
                <a:cs typeface="Times New Roman" pitchFamily="18" charset="0"/>
              </a:rPr>
              <a:t>When wind direction shift from a southerly to a northerly indicating that a cold front has passed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7800" y="4478042"/>
            <a:ext cx="6400800" cy="2379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415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867178355"/>
              </p:ext>
            </p:extLst>
          </p:nvPr>
        </p:nvGraphicFramePr>
        <p:xfrm>
          <a:off x="0" y="1065991"/>
          <a:ext cx="9144000" cy="5792009"/>
        </p:xfrm>
        <a:graphic>
          <a:graphicData uri="http://schemas.openxmlformats.org/drawingml/2006/table">
            <a:tbl>
              <a:tblPr firstRow="1" firstCol="1" bandRow="1">
                <a:tableStyleId>{BDBED569-4797-4DF1-A0F4-6AAB3CD982D8}</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808493">
                <a:tc>
                  <a:txBody>
                    <a:bodyPr/>
                    <a:lstStyle/>
                    <a:p>
                      <a:pPr marL="0" marR="0" algn="ctr" defTabSz="914400" rtl="0" eaLnBrk="1" latinLnBrk="0" hangingPunct="1">
                        <a:lnSpc>
                          <a:spcPct val="115000"/>
                        </a:lnSpc>
                        <a:spcBef>
                          <a:spcPts val="0"/>
                        </a:spcBef>
                        <a:spcAft>
                          <a:spcPts val="0"/>
                        </a:spcAft>
                      </a:pPr>
                      <a:r>
                        <a:rPr lang="en-GB" sz="1600" b="1" kern="1200" dirty="0">
                          <a:effectLst/>
                        </a:rPr>
                        <a:t>Weather variable</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Behind, after the cold front has passed through</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As the front is passing through</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Ahead, before the arrival of the cold front</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a16="http://schemas.microsoft.com/office/drawing/2014/main" xmlns="" val="10000"/>
                  </a:ext>
                </a:extLst>
              </a:tr>
              <a:tr h="358103">
                <a:tc>
                  <a:txBody>
                    <a:bodyPr/>
                    <a:lstStyle/>
                    <a:p>
                      <a:pPr marL="0" marR="0" algn="ctr" defTabSz="914400" rtl="0" eaLnBrk="1" latinLnBrk="0" hangingPunct="1">
                        <a:lnSpc>
                          <a:spcPct val="115000"/>
                        </a:lnSpc>
                        <a:spcBef>
                          <a:spcPts val="0"/>
                        </a:spcBef>
                        <a:spcAft>
                          <a:spcPts val="0"/>
                        </a:spcAft>
                      </a:pPr>
                      <a:r>
                        <a:rPr lang="en-GB" sz="1600" b="1" kern="1200">
                          <a:effectLst/>
                        </a:rPr>
                        <a:t>Temperature</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cool, cold, colder*</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warm</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a16="http://schemas.microsoft.com/office/drawing/2014/main" xmlns="" val="10001"/>
                  </a:ext>
                </a:extLst>
              </a:tr>
              <a:tr h="1604961">
                <a:tc>
                  <a:txBody>
                    <a:bodyPr/>
                    <a:lstStyle/>
                    <a:p>
                      <a:pPr marL="0" marR="0" algn="ctr" defTabSz="914400" rtl="0" eaLnBrk="1" latinLnBrk="0" hangingPunct="1">
                        <a:lnSpc>
                          <a:spcPct val="115000"/>
                        </a:lnSpc>
                        <a:spcBef>
                          <a:spcPts val="0"/>
                        </a:spcBef>
                        <a:spcAft>
                          <a:spcPts val="0"/>
                        </a:spcAft>
                      </a:pPr>
                      <a:r>
                        <a:rPr lang="en-GB" sz="1600" b="1" kern="1200">
                          <a:effectLst/>
                        </a:rPr>
                        <a:t>Dew Point</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usually much drier*</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may be moist (though that is often</a:t>
                      </a:r>
                      <a:br>
                        <a:rPr lang="en-GB" sz="1600" b="1" kern="1200">
                          <a:effectLst/>
                        </a:rPr>
                      </a:br>
                      <a:r>
                        <a:rPr lang="en-GB" sz="1600" b="1" kern="1200">
                          <a:effectLst/>
                        </a:rPr>
                        <a:t>not the case here in the desert southwest)</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a16="http://schemas.microsoft.com/office/drawing/2014/main" xmlns="" val="10002"/>
                  </a:ext>
                </a:extLst>
              </a:tr>
              <a:tr h="543004">
                <a:tc>
                  <a:txBody>
                    <a:bodyPr/>
                    <a:lstStyle/>
                    <a:p>
                      <a:pPr marL="0" marR="0" algn="ctr" defTabSz="914400" rtl="0" eaLnBrk="1" latinLnBrk="0" hangingPunct="1">
                        <a:lnSpc>
                          <a:spcPct val="115000"/>
                        </a:lnSpc>
                        <a:spcBef>
                          <a:spcPts val="0"/>
                        </a:spcBef>
                        <a:spcAft>
                          <a:spcPts val="0"/>
                        </a:spcAft>
                      </a:pPr>
                      <a:r>
                        <a:rPr lang="en-GB" sz="1600" b="1" kern="1200">
                          <a:effectLst/>
                        </a:rPr>
                        <a:t>Winds</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northwest</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gusty winds (dusty)</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from the southwest</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a16="http://schemas.microsoft.com/office/drawing/2014/main" xmlns="" val="10003"/>
                  </a:ext>
                </a:extLst>
              </a:tr>
              <a:tr h="1934444">
                <a:tc>
                  <a:txBody>
                    <a:bodyPr/>
                    <a:lstStyle/>
                    <a:p>
                      <a:pPr marL="0" marR="0" algn="ctr" defTabSz="914400" rtl="0" eaLnBrk="1" latinLnBrk="0" hangingPunct="1">
                        <a:lnSpc>
                          <a:spcPct val="115000"/>
                        </a:lnSpc>
                        <a:spcBef>
                          <a:spcPts val="0"/>
                        </a:spcBef>
                        <a:spcAft>
                          <a:spcPts val="0"/>
                        </a:spcAft>
                      </a:pPr>
                      <a:r>
                        <a:rPr lang="en-GB" sz="1600" b="1" kern="1200">
                          <a:effectLst/>
                        </a:rPr>
                        <a:t>Clouds, Weather</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clearing</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rain clouds, thunderstorms in</a:t>
                      </a:r>
                      <a:br>
                        <a:rPr lang="en-GB" sz="1600" b="1" kern="1200" dirty="0">
                          <a:effectLst/>
                        </a:rPr>
                      </a:br>
                      <a:r>
                        <a:rPr lang="en-GB" sz="1600" b="1" kern="1200" dirty="0">
                          <a:effectLst/>
                        </a:rPr>
                        <a:t>narrow band along the front</a:t>
                      </a:r>
                      <a:br>
                        <a:rPr lang="en-GB" sz="1600" b="1" kern="1200" dirty="0">
                          <a:effectLst/>
                        </a:rPr>
                      </a:br>
                      <a:r>
                        <a:rPr lang="en-GB" sz="1600" b="1" kern="1200" dirty="0">
                          <a:effectLst/>
                        </a:rPr>
                        <a:t>(if the warm air mass is moist)</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might see some high clouds</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a16="http://schemas.microsoft.com/office/drawing/2014/main" xmlns="" val="10004"/>
                  </a:ext>
                </a:extLst>
              </a:tr>
              <a:tr h="543004">
                <a:tc>
                  <a:txBody>
                    <a:bodyPr/>
                    <a:lstStyle/>
                    <a:p>
                      <a:pPr marL="0" marR="0" algn="ctr" defTabSz="914400" rtl="0" eaLnBrk="1" latinLnBrk="0" hangingPunct="1">
                        <a:lnSpc>
                          <a:spcPct val="115000"/>
                        </a:lnSpc>
                        <a:spcBef>
                          <a:spcPts val="0"/>
                        </a:spcBef>
                        <a:spcAft>
                          <a:spcPts val="0"/>
                        </a:spcAft>
                      </a:pPr>
                      <a:r>
                        <a:rPr lang="en-GB" sz="1600" b="1" kern="1200">
                          <a:effectLst/>
                        </a:rPr>
                        <a:t>Pressure</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rising</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reaches a minimum</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falling</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a16="http://schemas.microsoft.com/office/drawing/2014/main" xmlns="" val="10005"/>
                  </a:ext>
                </a:extLst>
              </a:tr>
            </a:tbl>
          </a:graphicData>
        </a:graphic>
      </p:graphicFrame>
      <p:sp>
        <p:nvSpPr>
          <p:cNvPr id="4" name="Rectangle 3"/>
          <p:cNvSpPr/>
          <p:nvPr/>
        </p:nvSpPr>
        <p:spPr>
          <a:xfrm>
            <a:off x="152400" y="0"/>
            <a:ext cx="8458200" cy="892552"/>
          </a:xfrm>
          <a:prstGeom prst="rect">
            <a:avLst/>
          </a:prstGeom>
        </p:spPr>
        <p:txBody>
          <a:bodyPr wrap="square">
            <a:spAutoFit/>
          </a:bodyPr>
          <a:lstStyle/>
          <a:p>
            <a:pPr algn="ctr"/>
            <a:r>
              <a:rPr lang="en-GB" sz="2600" dirty="0">
                <a:latin typeface="Times New Roman" pitchFamily="18" charset="0"/>
                <a:cs typeface="Times New Roman" pitchFamily="18" charset="0"/>
              </a:rPr>
              <a:t>Here are the typical weather conditions in advance of and following the frontal passage.</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1584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9144000" cy="4524315"/>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A warm front is the boundary between warm and cold air when the warm air is replacing the cold air </a:t>
            </a:r>
          </a:p>
          <a:p>
            <a:pPr marL="342900" indent="-342900" algn="just">
              <a:buFont typeface="Arial" pitchFamily="34" charset="0"/>
              <a:buChar char="•"/>
            </a:pPr>
            <a:r>
              <a:rPr lang="en-US" sz="2400" dirty="0">
                <a:latin typeface="Times New Roman" pitchFamily="18" charset="0"/>
                <a:cs typeface="Times New Roman" pitchFamily="18" charset="0"/>
              </a:rPr>
              <a:t>Warm fronts generally move from southwest to northeast and the air behind a warm front is </a:t>
            </a:r>
            <a:r>
              <a:rPr lang="en-US" sz="2400" u="sng" dirty="0">
                <a:latin typeface="Times New Roman" pitchFamily="18" charset="0"/>
                <a:cs typeface="Times New Roman" pitchFamily="18" charset="0"/>
              </a:rPr>
              <a:t>warmer</a:t>
            </a:r>
            <a:r>
              <a:rPr lang="en-US" sz="2400" dirty="0">
                <a:latin typeface="Times New Roman" pitchFamily="18" charset="0"/>
                <a:cs typeface="Times New Roman" pitchFamily="18" charset="0"/>
              </a:rPr>
              <a:t> and </a:t>
            </a:r>
            <a:r>
              <a:rPr lang="en-US" sz="2400" u="sng" dirty="0">
                <a:latin typeface="Times New Roman" pitchFamily="18" charset="0"/>
                <a:cs typeface="Times New Roman" pitchFamily="18" charset="0"/>
              </a:rPr>
              <a:t>moister</a:t>
            </a:r>
            <a:r>
              <a:rPr lang="en-US" sz="2400" dirty="0">
                <a:latin typeface="Times New Roman" pitchFamily="18" charset="0"/>
                <a:cs typeface="Times New Roman" pitchFamily="18" charset="0"/>
              </a:rPr>
              <a:t> than the air ahead of it. As the warm air advances it rides over the cold air, which is heavier. </a:t>
            </a:r>
          </a:p>
          <a:p>
            <a:pPr marL="342900" indent="-342900" algn="just">
              <a:buFont typeface="Arial" pitchFamily="34" charset="0"/>
              <a:buChar char="•"/>
            </a:pPr>
            <a:r>
              <a:rPr lang="en-US" sz="2400" dirty="0">
                <a:latin typeface="Times New Roman" pitchFamily="18" charset="0"/>
                <a:cs typeface="Times New Roman" pitchFamily="18" charset="0"/>
              </a:rPr>
              <a:t>As the warm air rises the water vapor in it condenses into clouds that can produce rain, snow, sleet or freezing rain, often all four, </a:t>
            </a:r>
            <a:r>
              <a:rPr lang="en-US" sz="2400" b="1" dirty="0">
                <a:latin typeface="Times New Roman" pitchFamily="18" charset="0"/>
                <a:cs typeface="Times New Roman" pitchFamily="18" charset="0"/>
              </a:rPr>
              <a:t>so it is easy to assume that the weather at a warm front is determined by the moisture content, the stability of the warm air, and the degree of overrunning (warm air over top the cold). </a:t>
            </a:r>
          </a:p>
          <a:p>
            <a:pPr marL="342900" indent="-342900" algn="just">
              <a:buFont typeface="Arial" pitchFamily="34" charset="0"/>
              <a:buChar char="•"/>
            </a:pPr>
            <a:r>
              <a:rPr lang="en-US" sz="2400" dirty="0">
                <a:latin typeface="Times New Roman" pitchFamily="18" charset="0"/>
                <a:cs typeface="Times New Roman" pitchFamily="18" charset="0"/>
              </a:rPr>
              <a:t>The warm front represented by semi-circles on the red line point in the direction of warm air moving. </a:t>
            </a:r>
          </a:p>
        </p:txBody>
      </p:sp>
      <p:sp>
        <p:nvSpPr>
          <p:cNvPr id="3" name="Rectangle 2"/>
          <p:cNvSpPr txBox="1">
            <a:spLocks noChangeArrowheads="1"/>
          </p:cNvSpPr>
          <p:nvPr/>
        </p:nvSpPr>
        <p:spPr>
          <a:xfrm>
            <a:off x="3352800" y="46038"/>
            <a:ext cx="3276600" cy="715962"/>
          </a:xfrm>
          <a:prstGeom prst="rect">
            <a:avLst/>
          </a:prstGeom>
        </p:spPr>
        <p:style>
          <a:lnRef idx="1">
            <a:schemeClr val="accent2"/>
          </a:lnRef>
          <a:fillRef idx="2">
            <a:schemeClr val="accent2"/>
          </a:fillRef>
          <a:effectRef idx="1">
            <a:schemeClr val="accent2"/>
          </a:effectRef>
          <a:fontRef idx="minor">
            <a:schemeClr val="dk1"/>
          </a:fontRef>
        </p:style>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0000"/>
                </a:solidFill>
                <a:latin typeface="Times New Roman" pitchFamily="18" charset="0"/>
                <a:cs typeface="Times New Roman" pitchFamily="18" charset="0"/>
              </a:rPr>
              <a:t>Warm Front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00846" y="4953000"/>
            <a:ext cx="4914578"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t="20396" b="53462"/>
          <a:stretch/>
        </p:blipFill>
        <p:spPr>
          <a:xfrm>
            <a:off x="26277" y="5210115"/>
            <a:ext cx="3859924" cy="1143388"/>
          </a:xfrm>
          <a:prstGeom prst="rect">
            <a:avLst/>
          </a:prstGeom>
        </p:spPr>
      </p:pic>
    </p:spTree>
    <p:extLst>
      <p:ext uri="{BB962C8B-B14F-4D97-AF65-F5344CB8AC3E}">
        <p14:creationId xmlns:p14="http://schemas.microsoft.com/office/powerpoint/2010/main" xmlns="" val="336935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body" sz="half" idx="2"/>
          </p:nvPr>
        </p:nvSpPr>
        <p:spPr>
          <a:xfrm>
            <a:off x="533400" y="5562600"/>
            <a:ext cx="8229600" cy="944563"/>
          </a:xfrm>
        </p:spPr>
        <p:txBody>
          <a:bodyPr/>
          <a:lstStyle/>
          <a:p>
            <a:pPr marL="0" indent="0" algn="ctr">
              <a:lnSpc>
                <a:spcPct val="90000"/>
              </a:lnSpc>
              <a:buNone/>
            </a:pPr>
            <a:r>
              <a:rPr lang="en-US" sz="2000" dirty="0"/>
              <a:t>Vertical view of clouds and precipitation across the warm front</a:t>
            </a:r>
          </a:p>
        </p:txBody>
      </p:sp>
      <p:pic>
        <p:nvPicPr>
          <p:cNvPr id="4" name="Picture 9" descr="12-18bB"/>
          <p:cNvPicPr>
            <a:picLocks noGrp="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381000" y="2590800"/>
            <a:ext cx="4038600" cy="2819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8194" name="Picture 2"/>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2819400"/>
            <a:ext cx="84582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3312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قره لعرض الصورة في صفحة مستقلة"/>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7800" y="76200"/>
            <a:ext cx="5283200" cy="3962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900" y="4010025"/>
            <a:ext cx="7696200" cy="284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Up Arrow 1"/>
          <p:cNvSpPr/>
          <p:nvPr/>
        </p:nvSpPr>
        <p:spPr>
          <a:xfrm rot="2945100">
            <a:off x="4682925" y="1365430"/>
            <a:ext cx="205044" cy="742621"/>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0884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tmo.arizona.edu/students/courselinks/fall12/atmo170a1s1/coming_up/week_3/vw_vs_cadillac01.jpg"/>
          <p:cNvPicPr/>
          <p:nvPr/>
        </p:nvPicPr>
        <p:blipFill>
          <a:blip r:embed="rId2">
            <a:extLst>
              <a:ext uri="{28A0092B-C50C-407E-A947-70E740481C1C}">
                <a14:useLocalDpi xmlns:a14="http://schemas.microsoft.com/office/drawing/2010/main" xmlns="" val="0"/>
              </a:ext>
            </a:extLst>
          </a:blip>
          <a:srcRect/>
          <a:stretch>
            <a:fillRect/>
          </a:stretch>
        </p:blipFill>
        <p:spPr bwMode="auto">
          <a:xfrm>
            <a:off x="5408350" y="37213"/>
            <a:ext cx="3727767" cy="4387215"/>
          </a:xfrm>
          <a:prstGeom prst="rect">
            <a:avLst/>
          </a:prstGeom>
          <a:noFill/>
          <a:ln>
            <a:noFill/>
          </a:ln>
        </p:spPr>
      </p:pic>
      <p:sp>
        <p:nvSpPr>
          <p:cNvPr id="3" name="Rectangle 2"/>
          <p:cNvSpPr/>
          <p:nvPr/>
        </p:nvSpPr>
        <p:spPr>
          <a:xfrm>
            <a:off x="0" y="37213"/>
            <a:ext cx="4572000" cy="6863417"/>
          </a:xfrm>
          <a:prstGeom prst="rect">
            <a:avLst/>
          </a:prstGeom>
        </p:spPr>
        <p:txBody>
          <a:bodyPr>
            <a:spAutoFit/>
          </a:bodyPr>
          <a:lstStyle/>
          <a:p>
            <a:pPr algn="just"/>
            <a:r>
              <a:rPr lang="en-GB" sz="2200" dirty="0">
                <a:latin typeface="Times New Roman" pitchFamily="18" charset="0"/>
                <a:cs typeface="Times New Roman" pitchFamily="18" charset="0"/>
              </a:rPr>
              <a:t>In the case of a warm front we are looking at the back, trailing edge of cold air (moving slowly to the right).  Note the ramp like shape of the cold air mass.  Warm air overtakes the cold air.  The warm air is still less dense than the cold air, it can't wedge its way underneath the cold air.  Rather the warm air overruns the cold air.  The front can advance only as fast as the cooler air moves away to the right.</a:t>
            </a:r>
            <a:br>
              <a:rPr lang="en-GB" sz="2200" dirty="0">
                <a:latin typeface="Times New Roman" pitchFamily="18" charset="0"/>
                <a:cs typeface="Times New Roman" pitchFamily="18" charset="0"/>
              </a:rPr>
            </a:br>
            <a:r>
              <a:rPr lang="en-GB" sz="2200" dirty="0">
                <a:latin typeface="Times New Roman" pitchFamily="18" charset="0"/>
                <a:cs typeface="Times New Roman" pitchFamily="18" charset="0"/>
              </a:rPr>
              <a:t>The warm air rises again and clouds form.  Because the warm air rises more gradually, clouds that form are generally spread out over a larger area than with cold fronts.  </a:t>
            </a:r>
          </a:p>
          <a:p>
            <a:r>
              <a:rPr lang="en-GB" sz="2200" dirty="0">
                <a:latin typeface="Times New Roman" pitchFamily="18" charset="0"/>
                <a:cs typeface="Times New Roman" pitchFamily="18" charset="0"/>
              </a:rPr>
              <a:t>The Volkswagens aren't heavy enough to lift the Cadillac.  They run up and over the Cadillac.  </a:t>
            </a:r>
            <a:endParaRPr lang="en-US" dirty="0"/>
          </a:p>
        </p:txBody>
      </p:sp>
      <p:pic>
        <p:nvPicPr>
          <p:cNvPr id="4" name="Picture 3" descr="http://www.atmo.arizona.edu/students/courselinks/fall12/atmo170a1s1/coming_up/week_3/vw_vs_cadillac02.jpg"/>
          <p:cNvPicPr/>
          <p:nvPr/>
        </p:nvPicPr>
        <p:blipFill>
          <a:blip r:embed="rId3">
            <a:extLst>
              <a:ext uri="{28A0092B-C50C-407E-A947-70E740481C1C}">
                <a14:useLocalDpi xmlns:a14="http://schemas.microsoft.com/office/drawing/2010/main" xmlns="" val="0"/>
              </a:ext>
            </a:extLst>
          </a:blip>
          <a:srcRect/>
          <a:stretch>
            <a:fillRect/>
          </a:stretch>
        </p:blipFill>
        <p:spPr bwMode="auto">
          <a:xfrm>
            <a:off x="5562600" y="4723130"/>
            <a:ext cx="3291205" cy="1830070"/>
          </a:xfrm>
          <a:prstGeom prst="rect">
            <a:avLst/>
          </a:prstGeom>
          <a:noFill/>
          <a:ln>
            <a:noFill/>
          </a:ln>
        </p:spPr>
      </p:pic>
    </p:spTree>
    <p:extLst>
      <p:ext uri="{BB962C8B-B14F-4D97-AF65-F5344CB8AC3E}">
        <p14:creationId xmlns:p14="http://schemas.microsoft.com/office/powerpoint/2010/main" xmlns="" val="7870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616"/>
            <a:ext cx="9144000" cy="5262979"/>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This is why a slow-moving warm front can mean hours, if not days, of cloudy, wet weather before the warm air finally arrives. </a:t>
            </a:r>
          </a:p>
          <a:p>
            <a:pPr algn="just"/>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The frontal surface slopes very shallowly with height (about 1:200) and the front moves forward at 7 - 9 m/s. </a:t>
            </a:r>
          </a:p>
          <a:p>
            <a:pPr algn="just"/>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The passage of the front is accompanied by, a gradual veer of wind direction, increase in temperature and dew point, layer type cloud with light continuous precipitation and the pressure falls as the front approaches, then becomes steady or rises as the front passes. </a:t>
            </a:r>
          </a:p>
          <a:p>
            <a:pPr algn="just"/>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Along warm front boundary clouds such as St, Ns , As, Cs, </a:t>
            </a:r>
            <a:r>
              <a:rPr lang="en-US" sz="2400" dirty="0" err="1">
                <a:latin typeface="Times New Roman" pitchFamily="18" charset="0"/>
                <a:cs typeface="Times New Roman" pitchFamily="18" charset="0"/>
              </a:rPr>
              <a:t>Ci</a:t>
            </a:r>
            <a:r>
              <a:rPr lang="en-US" sz="2400" dirty="0">
                <a:latin typeface="Times New Roman" pitchFamily="18" charset="0"/>
                <a:cs typeface="Times New Roman" pitchFamily="18" charset="0"/>
              </a:rPr>
              <a:t> and precipitation, can stretch hundreds of kilometers over the cold air. </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6820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583448597"/>
              </p:ext>
            </p:extLst>
          </p:nvPr>
        </p:nvGraphicFramePr>
        <p:xfrm>
          <a:off x="457200" y="1143000"/>
          <a:ext cx="8229600" cy="5135880"/>
        </p:xfrm>
        <a:graphic>
          <a:graphicData uri="http://schemas.openxmlformats.org/drawingml/2006/table">
            <a:tbl>
              <a:tblPr firstRow="1" firstCol="1" bandRow="1">
                <a:tableStyleId>{5DA37D80-6434-44D0-A028-1B22A696006F}</a:tableStyleId>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0">
                <a:tc>
                  <a:txBody>
                    <a:bodyPr/>
                    <a:lstStyle/>
                    <a:p>
                      <a:pPr marL="0" marR="0" algn="ctr">
                        <a:lnSpc>
                          <a:spcPct val="115000"/>
                        </a:lnSpc>
                        <a:spcBef>
                          <a:spcPts val="0"/>
                        </a:spcBef>
                        <a:spcAft>
                          <a:spcPts val="0"/>
                        </a:spcAft>
                      </a:pPr>
                      <a:r>
                        <a:rPr lang="en-GB" sz="2000" dirty="0">
                          <a:effectLst/>
                        </a:rPr>
                        <a:t>Weather Variable</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Behind, after the front has passed through</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As the front is passing through</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Ahead, before the front arrives</a:t>
                      </a:r>
                      <a:endParaRPr lang="en-US" sz="2000">
                        <a:effectLst/>
                        <a:latin typeface="Times New Roman" pitchFamily="18" charset="0"/>
                        <a:ea typeface="Calibri"/>
                        <a:cs typeface="Times New Roman" pitchFamily="18" charset="0"/>
                      </a:endParaRPr>
                    </a:p>
                  </a:txBody>
                  <a:tcPr marL="19050" marR="19050" marT="19050" marB="19050"/>
                </a:tc>
                <a:extLst>
                  <a:ext uri="{0D108BD9-81ED-4DB2-BD59-A6C34878D82A}">
                    <a16:rowId xmlns:a16="http://schemas.microsoft.com/office/drawing/2014/main" xmlns="" val="10000"/>
                  </a:ext>
                </a:extLst>
              </a:tr>
              <a:tr h="0">
                <a:tc>
                  <a:txBody>
                    <a:bodyPr/>
                    <a:lstStyle/>
                    <a:p>
                      <a:pPr marL="0" marR="0" algn="ctr">
                        <a:lnSpc>
                          <a:spcPct val="115000"/>
                        </a:lnSpc>
                        <a:spcBef>
                          <a:spcPts val="0"/>
                        </a:spcBef>
                        <a:spcAft>
                          <a:spcPts val="0"/>
                        </a:spcAft>
                      </a:pPr>
                      <a:r>
                        <a:rPr lang="en-GB" sz="2000" dirty="0">
                          <a:effectLst/>
                        </a:rPr>
                        <a:t>Temperature</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warmer</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dirty="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cool</a:t>
                      </a:r>
                      <a:endParaRPr lang="en-US" sz="2000">
                        <a:effectLst/>
                        <a:latin typeface="Times New Roman" pitchFamily="18" charset="0"/>
                        <a:ea typeface="Calibri"/>
                        <a:cs typeface="Times New Roman" pitchFamily="18" charset="0"/>
                      </a:endParaRPr>
                    </a:p>
                  </a:txBody>
                  <a:tcPr marL="19050" marR="19050" marT="19050" marB="19050"/>
                </a:tc>
                <a:extLst>
                  <a:ext uri="{0D108BD9-81ED-4DB2-BD59-A6C34878D82A}">
                    <a16:rowId xmlns:a16="http://schemas.microsoft.com/office/drawing/2014/main" xmlns="" val="10001"/>
                  </a:ext>
                </a:extLst>
              </a:tr>
              <a:tr h="0">
                <a:tc>
                  <a:txBody>
                    <a:bodyPr/>
                    <a:lstStyle/>
                    <a:p>
                      <a:pPr marL="0" marR="0" algn="ctr">
                        <a:lnSpc>
                          <a:spcPct val="115000"/>
                        </a:lnSpc>
                        <a:spcBef>
                          <a:spcPts val="0"/>
                        </a:spcBef>
                        <a:spcAft>
                          <a:spcPts val="0"/>
                        </a:spcAft>
                      </a:pPr>
                      <a:r>
                        <a:rPr lang="en-GB" sz="2000">
                          <a:effectLst/>
                        </a:rPr>
                        <a:t>Dew point</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may be moister</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drier</a:t>
                      </a:r>
                      <a:endParaRPr lang="en-US" sz="2000">
                        <a:effectLst/>
                        <a:latin typeface="Times New Roman" pitchFamily="18" charset="0"/>
                        <a:ea typeface="Calibri"/>
                        <a:cs typeface="Times New Roman" pitchFamily="18" charset="0"/>
                      </a:endParaRPr>
                    </a:p>
                  </a:txBody>
                  <a:tcPr marL="19050" marR="19050" marT="19050" marB="19050"/>
                </a:tc>
                <a:extLst>
                  <a:ext uri="{0D108BD9-81ED-4DB2-BD59-A6C34878D82A}">
                    <a16:rowId xmlns:a16="http://schemas.microsoft.com/office/drawing/2014/main" xmlns="" val="10002"/>
                  </a:ext>
                </a:extLst>
              </a:tr>
              <a:tr h="328422">
                <a:tc>
                  <a:txBody>
                    <a:bodyPr/>
                    <a:lstStyle/>
                    <a:p>
                      <a:pPr marL="0" marR="0" algn="ctr">
                        <a:lnSpc>
                          <a:spcPct val="115000"/>
                        </a:lnSpc>
                        <a:spcBef>
                          <a:spcPts val="0"/>
                        </a:spcBef>
                        <a:spcAft>
                          <a:spcPts val="0"/>
                        </a:spcAft>
                      </a:pPr>
                      <a:r>
                        <a:rPr lang="en-GB" sz="2000">
                          <a:effectLst/>
                        </a:rPr>
                        <a:t>Winds</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from S or SW</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from E or SE</a:t>
                      </a:r>
                      <a:endParaRPr lang="en-US" sz="2000">
                        <a:effectLst/>
                        <a:latin typeface="Times New Roman" pitchFamily="18" charset="0"/>
                        <a:ea typeface="Calibri"/>
                        <a:cs typeface="Times New Roman" pitchFamily="18" charset="0"/>
                      </a:endParaRPr>
                    </a:p>
                  </a:txBody>
                  <a:tcPr marL="19050" marR="19050" marT="19050" marB="19050"/>
                </a:tc>
                <a:extLst>
                  <a:ext uri="{0D108BD9-81ED-4DB2-BD59-A6C34878D82A}">
                    <a16:rowId xmlns:a16="http://schemas.microsoft.com/office/drawing/2014/main" xmlns="" val="10003"/>
                  </a:ext>
                </a:extLst>
              </a:tr>
              <a:tr h="0">
                <a:tc>
                  <a:txBody>
                    <a:bodyPr/>
                    <a:lstStyle/>
                    <a:p>
                      <a:pPr marL="0" marR="0" algn="ctr">
                        <a:lnSpc>
                          <a:spcPct val="115000"/>
                        </a:lnSpc>
                        <a:spcBef>
                          <a:spcPts val="0"/>
                        </a:spcBef>
                        <a:spcAft>
                          <a:spcPts val="0"/>
                        </a:spcAft>
                      </a:pPr>
                      <a:r>
                        <a:rPr lang="en-GB" sz="2000">
                          <a:effectLst/>
                        </a:rPr>
                        <a:t>Clouds, Weather</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clearing</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dirty="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wide variety of clouds well ahead of the front,</a:t>
                      </a:r>
                      <a:br>
                        <a:rPr lang="en-GB" sz="2000" dirty="0">
                          <a:effectLst/>
                        </a:rPr>
                      </a:br>
                      <a:r>
                        <a:rPr lang="en-GB" sz="2000" dirty="0">
                          <a:effectLst/>
                        </a:rPr>
                        <a:t>may be a wide variety of types of precipitation also.</a:t>
                      </a:r>
                      <a:endParaRPr lang="en-US" sz="2000" dirty="0">
                        <a:effectLst/>
                        <a:latin typeface="Times New Roman" pitchFamily="18" charset="0"/>
                        <a:ea typeface="Calibri"/>
                        <a:cs typeface="Times New Roman" pitchFamily="18" charset="0"/>
                      </a:endParaRPr>
                    </a:p>
                  </a:txBody>
                  <a:tcPr marL="19050" marR="19050" marT="19050" marB="19050"/>
                </a:tc>
                <a:extLst>
                  <a:ext uri="{0D108BD9-81ED-4DB2-BD59-A6C34878D82A}">
                    <a16:rowId xmlns:a16="http://schemas.microsoft.com/office/drawing/2014/main" xmlns="" val="10004"/>
                  </a:ext>
                </a:extLst>
              </a:tr>
              <a:tr h="0">
                <a:tc>
                  <a:txBody>
                    <a:bodyPr/>
                    <a:lstStyle/>
                    <a:p>
                      <a:pPr marL="0" marR="0" algn="ctr">
                        <a:lnSpc>
                          <a:spcPct val="115000"/>
                        </a:lnSpc>
                        <a:spcBef>
                          <a:spcPts val="0"/>
                        </a:spcBef>
                        <a:spcAft>
                          <a:spcPts val="0"/>
                        </a:spcAft>
                      </a:pPr>
                      <a:r>
                        <a:rPr lang="en-GB" sz="2000" dirty="0">
                          <a:effectLst/>
                        </a:rPr>
                        <a:t>Pressure</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rising</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reaches a minimum</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falling</a:t>
                      </a:r>
                      <a:endParaRPr lang="en-US" sz="2000" dirty="0">
                        <a:effectLst/>
                        <a:latin typeface="Times New Roman" pitchFamily="18" charset="0"/>
                        <a:ea typeface="Calibri"/>
                        <a:cs typeface="Times New Roman" pitchFamily="18" charset="0"/>
                      </a:endParaRPr>
                    </a:p>
                  </a:txBody>
                  <a:tcPr marL="19050" marR="19050" marT="19050" marB="19050"/>
                </a:tc>
                <a:extLst>
                  <a:ext uri="{0D108BD9-81ED-4DB2-BD59-A6C34878D82A}">
                    <a16:rowId xmlns:a16="http://schemas.microsoft.com/office/drawing/2014/main" xmlns="" val="10005"/>
                  </a:ext>
                </a:extLst>
              </a:tr>
            </a:tbl>
          </a:graphicData>
        </a:graphic>
      </p:graphicFrame>
      <p:sp>
        <p:nvSpPr>
          <p:cNvPr id="4" name="Rectangle 3"/>
          <p:cNvSpPr/>
          <p:nvPr/>
        </p:nvSpPr>
        <p:spPr>
          <a:xfrm>
            <a:off x="152400" y="228600"/>
            <a:ext cx="8458200" cy="892552"/>
          </a:xfrm>
          <a:prstGeom prst="rect">
            <a:avLst/>
          </a:prstGeom>
        </p:spPr>
        <p:txBody>
          <a:bodyPr wrap="square">
            <a:spAutoFit/>
          </a:bodyPr>
          <a:lstStyle/>
          <a:p>
            <a:pPr algn="ctr"/>
            <a:r>
              <a:rPr lang="en-GB" sz="2600" dirty="0">
                <a:latin typeface="Times New Roman" pitchFamily="18" charset="0"/>
                <a:cs typeface="Times New Roman" pitchFamily="18" charset="0"/>
              </a:rPr>
              <a:t>Here are the typical weather conditions in advance of and following the frontal passage.</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075656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124200" y="76200"/>
            <a:ext cx="2971800" cy="609600"/>
          </a:xfrm>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a:latin typeface="Times New Roman" pitchFamily="18" charset="0"/>
                <a:cs typeface="Times New Roman" pitchFamily="18" charset="0"/>
              </a:rPr>
              <a:t>Stationary  Front</a:t>
            </a:r>
          </a:p>
        </p:txBody>
      </p:sp>
      <p:sp>
        <p:nvSpPr>
          <p:cNvPr id="78851" name="Rectangle 3"/>
          <p:cNvSpPr>
            <a:spLocks noGrp="1" noChangeArrowheads="1"/>
          </p:cNvSpPr>
          <p:nvPr>
            <p:ph type="body" idx="1"/>
          </p:nvPr>
        </p:nvSpPr>
        <p:spPr>
          <a:xfrm>
            <a:off x="0" y="685800"/>
            <a:ext cx="9144000" cy="2743200"/>
          </a:xfrm>
        </p:spPr>
        <p:txBody>
          <a:bodyPr>
            <a:normAutofit/>
          </a:bodyPr>
          <a:lstStyle/>
          <a:p>
            <a:pPr>
              <a:lnSpc>
                <a:spcPct val="90000"/>
              </a:lnSpc>
            </a:pPr>
            <a:r>
              <a:rPr lang="en-US" sz="2400" dirty="0">
                <a:latin typeface="Times New Roman" pitchFamily="18" charset="0"/>
                <a:cs typeface="Times New Roman" pitchFamily="18" charset="0"/>
              </a:rPr>
              <a:t>A front with </a:t>
            </a:r>
            <a:r>
              <a:rPr lang="en-US" sz="2400" b="1" dirty="0">
                <a:latin typeface="Times New Roman" pitchFamily="18" charset="0"/>
                <a:cs typeface="Times New Roman" pitchFamily="18" charset="0"/>
              </a:rPr>
              <a:t>essentially no movement</a:t>
            </a:r>
          </a:p>
          <a:p>
            <a:pPr>
              <a:lnSpc>
                <a:spcPct val="90000"/>
              </a:lnSpc>
            </a:pPr>
            <a:r>
              <a:rPr lang="en-US" sz="2400" dirty="0">
                <a:latin typeface="Times New Roman" pitchFamily="18" charset="0"/>
                <a:cs typeface="Times New Roman" pitchFamily="18" charset="0"/>
              </a:rPr>
              <a:t>Drawn as alternating red and blue line.  Semicircles face toward colder air on the red line and triangles point toward warmer air on the blue line.</a:t>
            </a:r>
          </a:p>
          <a:p>
            <a:pPr>
              <a:lnSpc>
                <a:spcPct val="90000"/>
              </a:lnSpc>
            </a:pPr>
            <a:r>
              <a:rPr lang="en-US" sz="2400" dirty="0">
                <a:latin typeface="Times New Roman" pitchFamily="18" charset="0"/>
                <a:cs typeface="Times New Roman" pitchFamily="18" charset="0"/>
              </a:rPr>
              <a:t>Winds tend to blow parallel to a stationary front.</a:t>
            </a:r>
          </a:p>
          <a:p>
            <a:pPr>
              <a:lnSpc>
                <a:spcPct val="90000"/>
              </a:lnSpc>
            </a:pPr>
            <a:r>
              <a:rPr lang="en-US" sz="2400" dirty="0">
                <a:latin typeface="Times New Roman" pitchFamily="18" charset="0"/>
                <a:cs typeface="Times New Roman" pitchFamily="18" charset="0"/>
              </a:rPr>
              <a:t>If either a cold or warm front stops moving, it becomes a stationary front</a:t>
            </a:r>
          </a:p>
        </p:txBody>
      </p:sp>
      <p:pic>
        <p:nvPicPr>
          <p:cNvPr id="4098" name="Picture 2" descr="نتيجة بحث الصور عن ‪stationary fron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429000"/>
            <a:ext cx="4419600" cy="208703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7" descr="Image Detail"/>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9375"/>
          <a:stretch/>
        </p:blipFill>
        <p:spPr bwMode="auto">
          <a:xfrm>
            <a:off x="4710072" y="4191000"/>
            <a:ext cx="4433928"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0" y="5657671"/>
            <a:ext cx="4710072" cy="1200329"/>
          </a:xfrm>
          <a:prstGeom prst="rect">
            <a:avLst/>
          </a:prstGeom>
          <a:solidFill>
            <a:srgbClr val="FFFF00"/>
          </a:solidFill>
          <a:ln>
            <a:solidFill>
              <a:schemeClr val="tx1"/>
            </a:solidFill>
          </a:ln>
        </p:spPr>
        <p:txBody>
          <a:bodyPr wrap="square" rtlCol="0">
            <a:spAutoFit/>
          </a:bodyPr>
          <a:lstStyle/>
          <a:p>
            <a:r>
              <a:rPr lang="en-US" sz="2400" b="1" dirty="0">
                <a:solidFill>
                  <a:srgbClr val="0070C0"/>
                </a:solidFill>
              </a:rPr>
              <a:t>If the stationary front starts moving north in the example above, it will become a????</a:t>
            </a:r>
          </a:p>
        </p:txBody>
      </p:sp>
    </p:spTree>
    <p:extLst>
      <p:ext uri="{BB962C8B-B14F-4D97-AF65-F5344CB8AC3E}">
        <p14:creationId xmlns:p14="http://schemas.microsoft.com/office/powerpoint/2010/main" xmlns="" val="370009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fro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4857" y="1404000"/>
            <a:ext cx="7714286" cy="4050000"/>
          </a:xfrm>
          <a:prstGeom prst="rect">
            <a:avLst/>
          </a:prstGeom>
        </p:spPr>
      </p:pic>
      <p:sp>
        <p:nvSpPr>
          <p:cNvPr id="4" name="TextBox 3"/>
          <p:cNvSpPr txBox="1"/>
          <p:nvPr/>
        </p:nvSpPr>
        <p:spPr>
          <a:xfrm>
            <a:off x="1030287" y="160338"/>
            <a:ext cx="7083425"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WELCOME STUDENTS TO LECTURE 4 </a:t>
            </a:r>
            <a:r>
              <a:rPr lang="en-US" sz="3200" b="1" dirty="0">
                <a:latin typeface="Times New Roman" panose="02020603050405020304" pitchFamily="18" charset="0"/>
                <a:cs typeface="Times New Roman" panose="02020603050405020304" pitchFamily="18" charset="0"/>
                <a:sym typeface="Wingdings" panose="05000000000000000000" pitchFamily="2" charset="2"/>
              </a:rPr>
              <a:t>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59305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048000" y="-152400"/>
            <a:ext cx="2819400" cy="653955"/>
          </a:xfrm>
        </p:spPr>
        <p:style>
          <a:lnRef idx="1">
            <a:schemeClr val="accent4"/>
          </a:lnRef>
          <a:fillRef idx="2">
            <a:schemeClr val="accent4"/>
          </a:fillRef>
          <a:effectRef idx="1">
            <a:schemeClr val="accent4"/>
          </a:effectRef>
          <a:fontRef idx="minor">
            <a:schemeClr val="dk1"/>
          </a:fontRef>
        </p:style>
        <p:txBody>
          <a:bodyPr>
            <a:normAutofit/>
          </a:bodyPr>
          <a:lstStyle/>
          <a:p>
            <a:r>
              <a:rPr lang="en-US" sz="2800" b="1" dirty="0">
                <a:latin typeface="Times New Roman" pitchFamily="18" charset="0"/>
                <a:cs typeface="Times New Roman" pitchFamily="18" charset="0"/>
              </a:rPr>
              <a:t>Occluded Fronts</a:t>
            </a:r>
          </a:p>
        </p:txBody>
      </p:sp>
      <p:sp>
        <p:nvSpPr>
          <p:cNvPr id="90115" name="Rectangle 3"/>
          <p:cNvSpPr>
            <a:spLocks noGrp="1" noChangeArrowheads="1"/>
          </p:cNvSpPr>
          <p:nvPr>
            <p:ph type="body" idx="1"/>
          </p:nvPr>
        </p:nvSpPr>
        <p:spPr>
          <a:xfrm>
            <a:off x="0" y="381000"/>
            <a:ext cx="9144000" cy="6477000"/>
          </a:xfrm>
        </p:spPr>
        <p:txBody>
          <a:bodyPr>
            <a:normAutofit/>
          </a:bodyPr>
          <a:lstStyle/>
          <a:p>
            <a:pPr algn="just">
              <a:lnSpc>
                <a:spcPct val="110000"/>
              </a:lnSpc>
            </a:pPr>
            <a:r>
              <a:rPr lang="en-US" sz="2600" dirty="0">
                <a:latin typeface="Times New Roman" pitchFamily="18" charset="0"/>
                <a:cs typeface="Times New Roman" pitchFamily="18" charset="0"/>
              </a:rPr>
              <a:t>It is the boundary that separates the new cold air mass (to the west) from the older cool air mass already in place north of the warm front, it means when a cold front overtakes a warm front. </a:t>
            </a:r>
          </a:p>
          <a:p>
            <a:pPr algn="just">
              <a:lnSpc>
                <a:spcPct val="110000"/>
              </a:lnSpc>
            </a:pPr>
            <a:r>
              <a:rPr lang="en-US" sz="2600" dirty="0">
                <a:latin typeface="Times New Roman" pitchFamily="18" charset="0"/>
                <a:cs typeface="Times New Roman" pitchFamily="18" charset="0"/>
              </a:rPr>
              <a:t>When a cold front catches up to and overtakes a warm front, the frontal boundary created between the two air masses is called an </a:t>
            </a:r>
            <a:r>
              <a:rPr lang="en-US" sz="2600" b="1" dirty="0">
                <a:solidFill>
                  <a:schemeClr val="accent2"/>
                </a:solidFill>
                <a:latin typeface="Times New Roman" pitchFamily="18" charset="0"/>
                <a:cs typeface="Times New Roman" pitchFamily="18" charset="0"/>
              </a:rPr>
              <a:t>occluded front</a:t>
            </a:r>
            <a:r>
              <a:rPr lang="en-US" sz="2600" dirty="0">
                <a:latin typeface="Times New Roman" pitchFamily="18" charset="0"/>
                <a:cs typeface="Times New Roman" pitchFamily="18" charset="0"/>
              </a:rPr>
              <a:t> or simply an </a:t>
            </a:r>
            <a:r>
              <a:rPr lang="en-US" sz="2600" b="1" dirty="0">
                <a:solidFill>
                  <a:schemeClr val="accent2"/>
                </a:solidFill>
                <a:latin typeface="Times New Roman" pitchFamily="18" charset="0"/>
                <a:cs typeface="Times New Roman" pitchFamily="18" charset="0"/>
              </a:rPr>
              <a:t>occlusion</a:t>
            </a:r>
          </a:p>
          <a:p>
            <a:pPr>
              <a:lnSpc>
                <a:spcPct val="90000"/>
              </a:lnSpc>
              <a:buFontTx/>
              <a:buNone/>
            </a:pPr>
            <a:endParaRPr lang="en-US" sz="2400" dirty="0"/>
          </a:p>
        </p:txBody>
      </p:sp>
      <p:pic>
        <p:nvPicPr>
          <p:cNvPr id="4" name="Picture 8" descr="529 - Cold &amp; Warm Front Wind Direction"/>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2411"/>
          <a:stretch/>
        </p:blipFill>
        <p:spPr>
          <a:xfrm>
            <a:off x="2133600" y="3070746"/>
            <a:ext cx="4876800" cy="3804314"/>
          </a:xfrm>
          <a:prstGeom prst="rect">
            <a:avLst/>
          </a:prstGeom>
          <a:noFill/>
        </p:spPr>
      </p:pic>
    </p:spTree>
    <p:extLst>
      <p:ext uri="{BB962C8B-B14F-4D97-AF65-F5344CB8AC3E}">
        <p14:creationId xmlns:p14="http://schemas.microsoft.com/office/powerpoint/2010/main" xmlns="" val="2940092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01791"/>
          </a:xfrm>
          <a:prstGeom prst="rect">
            <a:avLst/>
          </a:prstGeom>
        </p:spPr>
        <p:txBody>
          <a:bodyPr wrap="square">
            <a:spAutoFit/>
          </a:bodyPr>
          <a:lstStyle/>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Represented as a solid purple line with alternating cold front type triangles and warm front half circles.</a:t>
            </a:r>
          </a:p>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Changes in temperature, dew point temperature, and wind direction can occur with the passage of an occluded front. </a:t>
            </a:r>
          </a:p>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Two types:  Warm and cold occlusions;</a:t>
            </a:r>
          </a:p>
          <a:p>
            <a:pPr marL="457200" indent="-457200" algn="just">
              <a:lnSpc>
                <a:spcPct val="110000"/>
              </a:lnSpc>
              <a:buFont typeface="Arial" pitchFamily="34" charset="0"/>
              <a:buChar char="•"/>
            </a:pPr>
            <a:r>
              <a:rPr lang="en-US" sz="2600" b="1" u="sng" dirty="0">
                <a:latin typeface="Times New Roman" pitchFamily="18" charset="0"/>
                <a:cs typeface="Times New Roman" pitchFamily="18" charset="0"/>
              </a:rPr>
              <a:t>Warm occlusion </a:t>
            </a:r>
            <a:r>
              <a:rPr lang="en-US" sz="2600" dirty="0">
                <a:latin typeface="Times New Roman" pitchFamily="18" charset="0"/>
                <a:cs typeface="Times New Roman" pitchFamily="18" charset="0"/>
              </a:rPr>
              <a:t>is, when air behind cold front is warmer than air ahead of warm front, and almost have the same characteristics associated with warm front.</a:t>
            </a:r>
          </a:p>
          <a:p>
            <a:pPr marL="457200" indent="-457200" algn="just">
              <a:lnSpc>
                <a:spcPct val="110000"/>
              </a:lnSpc>
              <a:buFont typeface="Arial" pitchFamily="34" charset="0"/>
              <a:buChar char="•"/>
            </a:pPr>
            <a:r>
              <a:rPr lang="en-US" sz="2600" b="1" u="sng" dirty="0">
                <a:latin typeface="Times New Roman" pitchFamily="18" charset="0"/>
                <a:cs typeface="Times New Roman" pitchFamily="18" charset="0"/>
              </a:rPr>
              <a:t>Cold occlusion </a:t>
            </a:r>
            <a:r>
              <a:rPr lang="en-US" sz="2600" dirty="0">
                <a:latin typeface="Times New Roman" pitchFamily="18" charset="0"/>
                <a:cs typeface="Times New Roman" pitchFamily="18" charset="0"/>
              </a:rPr>
              <a:t>is, when air behind cold front is colder than air ahead of warm front and almost have the same characteristics associated with cold front. </a:t>
            </a:r>
          </a:p>
        </p:txBody>
      </p:sp>
    </p:spTree>
    <p:extLst>
      <p:ext uri="{BB962C8B-B14F-4D97-AF65-F5344CB8AC3E}">
        <p14:creationId xmlns:p14="http://schemas.microsoft.com/office/powerpoint/2010/main" xmlns="" val="242540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87362"/>
          </a:xfrm>
        </p:spPr>
        <p:txBody>
          <a:bodyPr>
            <a:noAutofit/>
          </a:bodyPr>
          <a:lstStyle/>
          <a:p>
            <a:pPr>
              <a:defRPr/>
            </a:pPr>
            <a:r>
              <a:rPr lang="en-US" sz="2800" dirty="0"/>
              <a:t>Occluded Front Development</a:t>
            </a:r>
          </a:p>
        </p:txBody>
      </p:sp>
      <p:sp>
        <p:nvSpPr>
          <p:cNvPr id="39939" name="Content Placeholder 5"/>
          <p:cNvSpPr>
            <a:spLocks noGrp="1"/>
          </p:cNvSpPr>
          <p:nvPr>
            <p:ph sz="quarter" idx="1"/>
          </p:nvPr>
        </p:nvSpPr>
        <p:spPr>
          <a:xfrm>
            <a:off x="457200" y="1524000"/>
            <a:ext cx="4059238" cy="4572000"/>
          </a:xfrm>
        </p:spPr>
        <p:txBody>
          <a:bodyPr/>
          <a:lstStyle/>
          <a:p>
            <a:r>
              <a:rPr lang="en-US"/>
              <a:t>Phase 1:</a:t>
            </a:r>
          </a:p>
        </p:txBody>
      </p:sp>
      <p:sp>
        <p:nvSpPr>
          <p:cNvPr id="39940" name="Content Placeholder 6"/>
          <p:cNvSpPr>
            <a:spLocks noGrp="1"/>
          </p:cNvSpPr>
          <p:nvPr>
            <p:ph sz="quarter" idx="2"/>
          </p:nvPr>
        </p:nvSpPr>
        <p:spPr>
          <a:xfrm>
            <a:off x="4648200" y="1524000"/>
            <a:ext cx="4059238" cy="4572000"/>
          </a:xfrm>
        </p:spPr>
        <p:txBody>
          <a:bodyPr/>
          <a:lstStyle/>
          <a:p>
            <a:r>
              <a:rPr lang="en-US"/>
              <a:t>Phase 2</a:t>
            </a:r>
          </a:p>
        </p:txBody>
      </p:sp>
      <p:pic>
        <p:nvPicPr>
          <p:cNvPr id="39941"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057400"/>
            <a:ext cx="41910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4400" y="2057400"/>
            <a:ext cx="4211638"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83317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2" y="2971800"/>
            <a:ext cx="4571998" cy="3785652"/>
          </a:xfrm>
          <a:prstGeom prst="rect">
            <a:avLst/>
          </a:prstGeom>
        </p:spPr>
        <p:txBody>
          <a:bodyPr wrap="square">
            <a:spAutoFit/>
          </a:bodyPr>
          <a:lstStyle/>
          <a:p>
            <a:r>
              <a:rPr lang="en-US" sz="2400" dirty="0">
                <a:latin typeface="Times New Roman" pitchFamily="18" charset="0"/>
                <a:cs typeface="Times New Roman" pitchFamily="18" charset="0"/>
              </a:rPr>
              <a:t>The formation of a warm-type occluded front.</a:t>
            </a:r>
          </a:p>
          <a:p>
            <a:r>
              <a:rPr lang="en-US" sz="2400" dirty="0">
                <a:latin typeface="Times New Roman" pitchFamily="18" charset="0"/>
                <a:cs typeface="Times New Roman" pitchFamily="18" charset="0"/>
              </a:rPr>
              <a:t>The faster-moving cold front in (a) overtakes the slower-moving warm front in (b). </a:t>
            </a:r>
          </a:p>
          <a:p>
            <a:r>
              <a:rPr lang="en-US" sz="2400" dirty="0">
                <a:latin typeface="Times New Roman" pitchFamily="18" charset="0"/>
                <a:cs typeface="Times New Roman" pitchFamily="18" charset="0"/>
              </a:rPr>
              <a:t>The lighter air behind the cold front rises up and over the denser air ahead of the warm front. </a:t>
            </a:r>
          </a:p>
          <a:p>
            <a:r>
              <a:rPr lang="en-US" sz="2400" dirty="0">
                <a:latin typeface="Times New Roman" pitchFamily="18" charset="0"/>
                <a:cs typeface="Times New Roman" pitchFamily="18" charset="0"/>
              </a:rPr>
              <a:t>Diagram (c) shows a surface map of the situation.</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46100"/>
          <a:stretch/>
        </p:blipFill>
        <p:spPr bwMode="auto">
          <a:xfrm>
            <a:off x="0" y="152400"/>
            <a:ext cx="4448175" cy="3162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0"/>
            <a:ext cx="4010025" cy="30096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63" b="49968"/>
          <a:stretch/>
        </p:blipFill>
        <p:spPr bwMode="auto">
          <a:xfrm>
            <a:off x="-1" y="3276600"/>
            <a:ext cx="4448175" cy="2931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4707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0767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483"/>
          <a:stretch/>
        </p:blipFill>
        <p:spPr bwMode="auto">
          <a:xfrm>
            <a:off x="0" y="2286000"/>
            <a:ext cx="41148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4775" y="4572000"/>
            <a:ext cx="3971925"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xmlns="" val="0"/>
              </a:ext>
            </a:extLst>
          </a:blip>
          <a:srcRect t="7463" b="2785"/>
          <a:stretch/>
        </p:blipFill>
        <p:spPr bwMode="auto">
          <a:xfrm>
            <a:off x="4591050" y="0"/>
            <a:ext cx="4019550" cy="41034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4076700" y="4038600"/>
            <a:ext cx="5067300" cy="2677656"/>
          </a:xfrm>
          <a:prstGeom prst="rect">
            <a:avLst/>
          </a:prstGeom>
        </p:spPr>
        <p:txBody>
          <a:bodyPr wrap="square">
            <a:spAutoFit/>
          </a:bodyPr>
          <a:lstStyle/>
          <a:p>
            <a:r>
              <a:rPr lang="en-US" sz="2400" dirty="0">
                <a:latin typeface="Times New Roman" pitchFamily="18" charset="0"/>
                <a:cs typeface="Times New Roman" pitchFamily="18" charset="0"/>
              </a:rPr>
              <a:t>The formation of a cold-occluded front.</a:t>
            </a:r>
          </a:p>
          <a:p>
            <a:r>
              <a:rPr lang="en-US" sz="2400" dirty="0">
                <a:latin typeface="Times New Roman" pitchFamily="18" charset="0"/>
                <a:cs typeface="Times New Roman" pitchFamily="18" charset="0"/>
              </a:rPr>
              <a:t>The faster-moving cold front (a) catches up to the slower-moving warm front (b)</a:t>
            </a:r>
          </a:p>
          <a:p>
            <a:r>
              <a:rPr lang="en-US" sz="2400" dirty="0">
                <a:latin typeface="Times New Roman" pitchFamily="18" charset="0"/>
                <a:cs typeface="Times New Roman" pitchFamily="18" charset="0"/>
              </a:rPr>
              <a:t>and forces it to rise off the ground (c) (Green-shaded area represents precipitation.)</a:t>
            </a:r>
          </a:p>
        </p:txBody>
      </p:sp>
    </p:spTree>
    <p:extLst>
      <p:ext uri="{BB962C8B-B14F-4D97-AF65-F5344CB8AC3E}">
        <p14:creationId xmlns:p14="http://schemas.microsoft.com/office/powerpoint/2010/main" xmlns="" val="186830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5357"/>
            <a:ext cx="9144000" cy="3416320"/>
          </a:xfrm>
          <a:prstGeom prst="rect">
            <a:avLst/>
          </a:prstGeom>
          <a:noFill/>
        </p:spPr>
        <p:txBody>
          <a:bodyPr wrap="square" rtlCol="0">
            <a:spAutoFit/>
          </a:bodyPr>
          <a:lstStyle/>
          <a:p>
            <a:pPr marL="342900" indent="-342900" algn="just">
              <a:buFont typeface="Wingdings" pitchFamily="2" charset="2"/>
              <a:buChar char="§"/>
            </a:pPr>
            <a:r>
              <a:rPr lang="en-US" sz="2400" dirty="0">
                <a:latin typeface="Times New Roman" pitchFamily="18" charset="0"/>
                <a:cs typeface="Times New Roman" pitchFamily="18" charset="0"/>
              </a:rPr>
              <a:t>Fronts are a boundary surfaces that separate air masses of different densities (warmer and moister) than the other and are the principal cause of meteorological phenomena.</a:t>
            </a:r>
          </a:p>
          <a:p>
            <a:pPr algn="just"/>
            <a:endParaRPr lang="en-US" sz="2400" dirty="0">
              <a:latin typeface="Times New Roman" pitchFamily="18" charset="0"/>
              <a:cs typeface="Times New Roman" pitchFamily="18" charset="0"/>
            </a:endParaRPr>
          </a:p>
          <a:p>
            <a:pPr marL="342900" indent="-342900" algn="just">
              <a:buFont typeface="Wingdings" pitchFamily="2" charset="2"/>
              <a:buChar char="§"/>
            </a:pPr>
            <a:r>
              <a:rPr lang="en-US" sz="2400" dirty="0">
                <a:latin typeface="Times New Roman" pitchFamily="18" charset="0"/>
                <a:cs typeface="Times New Roman" pitchFamily="18" charset="0"/>
              </a:rPr>
              <a:t>front has horizontal and vertical extent, the upward extension of a front is referred to as a frontal </a:t>
            </a:r>
            <a:r>
              <a:rPr lang="fr-FR" sz="2400" dirty="0">
                <a:latin typeface="Times New Roman" pitchFamily="18" charset="0"/>
                <a:cs typeface="Times New Roman" pitchFamily="18" charset="0"/>
              </a:rPr>
              <a:t>surface, or a frontal zone.</a:t>
            </a:r>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342900" indent="-342900" algn="just">
              <a:buFont typeface="Wingdings" pitchFamily="2" charset="2"/>
              <a:buChar char="§"/>
            </a:pPr>
            <a:r>
              <a:rPr lang="en-US" sz="2400" dirty="0">
                <a:latin typeface="Times New Roman" pitchFamily="18" charset="0"/>
                <a:cs typeface="Times New Roman" pitchFamily="18" charset="0"/>
              </a:rPr>
              <a:t>As one air mass moves into another, the warmer (less dense) air mass is forced aloft in a process called overrunning.</a:t>
            </a:r>
          </a:p>
        </p:txBody>
      </p:sp>
      <p:sp>
        <p:nvSpPr>
          <p:cNvPr id="3" name="Rectangle 2"/>
          <p:cNvSpPr txBox="1">
            <a:spLocks noChangeArrowheads="1"/>
          </p:cNvSpPr>
          <p:nvPr/>
        </p:nvSpPr>
        <p:spPr>
          <a:xfrm>
            <a:off x="457200" y="0"/>
            <a:ext cx="82296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latin typeface="Times New Roman" pitchFamily="18" charset="0"/>
                <a:cs typeface="Times New Roman" pitchFamily="18" charset="0"/>
              </a:rPr>
              <a:t>Front</a:t>
            </a:r>
            <a:r>
              <a:rPr lang="en-US" sz="2400" b="1" dirty="0">
                <a:latin typeface="Times New Roman" pitchFamily="18" charset="0"/>
                <a:cs typeface="Times New Roman" pitchFamily="18" charset="0"/>
              </a:rPr>
              <a:t> </a:t>
            </a:r>
          </a:p>
          <a:p>
            <a:endParaRPr lang="en-US" sz="2400" b="1" dirty="0">
              <a:latin typeface="Times New Roman" pitchFamily="18" charset="0"/>
              <a:cs typeface="Times New Roman" pitchFamily="18" charset="0"/>
            </a:endParaRPr>
          </a:p>
        </p:txBody>
      </p:sp>
      <p:sp>
        <p:nvSpPr>
          <p:cNvPr id="4" name="AutoShape 2" descr="Image result for fro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fron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xmlns="" val="0"/>
              </a:ext>
            </a:extLst>
          </a:blip>
          <a:srcRect l="8793" r="30172"/>
          <a:stretch/>
        </p:blipFill>
        <p:spPr>
          <a:xfrm>
            <a:off x="2459420" y="4038600"/>
            <a:ext cx="4246179" cy="2400300"/>
          </a:xfrm>
          <a:prstGeom prst="rect">
            <a:avLst/>
          </a:prstGeom>
        </p:spPr>
      </p:pic>
    </p:spTree>
    <p:extLst>
      <p:ext uri="{BB962C8B-B14F-4D97-AF65-F5344CB8AC3E}">
        <p14:creationId xmlns:p14="http://schemas.microsoft.com/office/powerpoint/2010/main" xmlns="" val="342475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9525000" cy="6401753"/>
          </a:xfrm>
          <a:prstGeom prst="rect">
            <a:avLst/>
          </a:prstGeom>
          <a:noFill/>
        </p:spPr>
        <p:txBody>
          <a:bodyPr wrap="square" rtlCol="0">
            <a:spAutoFit/>
          </a:bodyPr>
          <a:lstStyle/>
          <a:p>
            <a:pPr algn="ctr"/>
            <a:r>
              <a:rPr lang="en-US" sz="2600" b="1" dirty="0">
                <a:latin typeface="Times New Roman" pitchFamily="18" charset="0"/>
                <a:ea typeface="+mj-ea"/>
                <a:cs typeface="Times New Roman" pitchFamily="18" charset="0"/>
              </a:rPr>
              <a:t>The general properties of fronts are:</a:t>
            </a:r>
          </a:p>
          <a:p>
            <a:pPr algn="just"/>
            <a:endParaRPr lang="en-US" sz="2400" dirty="0">
              <a:latin typeface="Times New Roman" pitchFamily="18" charset="0"/>
              <a:cs typeface="Times New Roman" pitchFamily="18" charset="0"/>
            </a:endParaRPr>
          </a:p>
          <a:p>
            <a:pPr marL="800100" lvl="1" indent="-342900" algn="just">
              <a:buFont typeface="Wingdings" pitchFamily="2" charset="2"/>
              <a:buChar char="Ø"/>
            </a:pPr>
            <a:r>
              <a:rPr lang="en-US" sz="2400" dirty="0">
                <a:latin typeface="Times New Roman" pitchFamily="18" charset="0"/>
                <a:cs typeface="Times New Roman" pitchFamily="18" charset="0"/>
              </a:rPr>
              <a:t>sharp temperature contrast (isotherms lines will be tightly packed near frontal zone) and packing will be greatest on cold side of front on a weather map</a:t>
            </a:r>
          </a:p>
          <a:p>
            <a:pPr marL="800100" lvl="1" indent="-342900" algn="just">
              <a:buFont typeface="Wingdings" pitchFamily="2" charset="2"/>
              <a:buChar char="Ø"/>
            </a:pPr>
            <a:r>
              <a:rPr lang="en-US" sz="2400" dirty="0">
                <a:latin typeface="Times New Roman" pitchFamily="18" charset="0"/>
                <a:cs typeface="Times New Roman" pitchFamily="18" charset="0"/>
              </a:rPr>
              <a:t>moisture contrast and cyclonic wind shift. </a:t>
            </a:r>
          </a:p>
          <a:p>
            <a:pPr marL="800100" lvl="1" indent="-342900" algn="just">
              <a:buFont typeface="Wingdings" pitchFamily="2" charset="2"/>
              <a:buChar char="Ø"/>
            </a:pPr>
            <a:r>
              <a:rPr lang="en-US" sz="2400" dirty="0">
                <a:latin typeface="Times New Roman" pitchFamily="18" charset="0"/>
                <a:cs typeface="Times New Roman" pitchFamily="18" charset="0"/>
              </a:rPr>
              <a:t> In general, the sharper temperature contrast across the front and the faster front moves, </a:t>
            </a:r>
            <a:r>
              <a:rPr lang="en-US" sz="2400" u="sng" dirty="0">
                <a:latin typeface="Times New Roman" pitchFamily="18" charset="0"/>
                <a:cs typeface="Times New Roman" pitchFamily="18" charset="0"/>
              </a:rPr>
              <a:t>the weather will be more severe</a:t>
            </a:r>
            <a:r>
              <a:rPr lang="en-US" sz="2400" dirty="0">
                <a:latin typeface="Times New Roman" pitchFamily="18" charset="0"/>
                <a:cs typeface="Times New Roman" pitchFamily="18" charset="0"/>
              </a:rPr>
              <a:t>, which is why cold fronts are more violent than warm fronts as we will see later. </a:t>
            </a:r>
          </a:p>
          <a:p>
            <a:pPr marL="800100" lvl="1" indent="-342900" algn="just">
              <a:buFont typeface="Wingdings" pitchFamily="2" charset="2"/>
              <a:buChar char="Ø"/>
            </a:pPr>
            <a:r>
              <a:rPr lang="en-US" sz="2400" dirty="0">
                <a:latin typeface="Times New Roman" pitchFamily="18" charset="0"/>
                <a:cs typeface="Times New Roman" pitchFamily="18" charset="0"/>
              </a:rPr>
              <a:t> Falling pressure means front hasn’t yet passed, while rising pressure means front has passed. </a:t>
            </a:r>
          </a:p>
          <a:p>
            <a:pPr marL="800100" lvl="1" indent="-342900" algn="just">
              <a:buFont typeface="Wingdings" pitchFamily="2" charset="2"/>
              <a:buChar char="Ø"/>
            </a:pPr>
            <a:r>
              <a:rPr lang="en-US" sz="2400" dirty="0">
                <a:latin typeface="Times New Roman" pitchFamily="18" charset="0"/>
                <a:cs typeface="Times New Roman" pitchFamily="18" charset="0"/>
              </a:rPr>
              <a:t> Sometimes, fronts are dry, meaning that even though there is uplifting along the front and there is not enough moisture to cause clouds or precipitation.</a:t>
            </a:r>
          </a:p>
          <a:p>
            <a:pPr marL="800100" lvl="1" indent="-342900" algn="just">
              <a:buFont typeface="Wingdings" pitchFamily="2" charset="2"/>
              <a:buChar char="Ø"/>
            </a:pPr>
            <a:r>
              <a:rPr lang="en-US" sz="2400" dirty="0">
                <a:latin typeface="Times New Roman" pitchFamily="18" charset="0"/>
                <a:cs typeface="Times New Roman" pitchFamily="18" charset="0"/>
              </a:rPr>
              <a:t> Fronts lie in a trough</a:t>
            </a:r>
          </a:p>
          <a:p>
            <a:pPr marL="800100" lvl="1" indent="-342900" algn="just">
              <a:buFont typeface="Wingdings" pitchFamily="2" charset="2"/>
              <a:buChar char="Ø"/>
            </a:pPr>
            <a:endParaRPr lang="en-US" sz="2400" dirty="0">
              <a:latin typeface="Times New Roman" pitchFamily="18" charset="0"/>
              <a:cs typeface="Times New Roman" pitchFamily="18" charset="0"/>
            </a:endParaRPr>
          </a:p>
          <a:p>
            <a:pPr lvl="1" algn="just"/>
            <a:endParaRPr lang="en-US" sz="2400" dirty="0">
              <a:latin typeface="Times New Roman" pitchFamily="18" charset="0"/>
              <a:cs typeface="Times New Roman" pitchFamily="18" charset="0"/>
            </a:endParaRPr>
          </a:p>
        </p:txBody>
      </p:sp>
      <p:sp>
        <p:nvSpPr>
          <p:cNvPr id="3" name="Rectangle 2"/>
          <p:cNvSpPr txBox="1">
            <a:spLocks noChangeArrowheads="1"/>
          </p:cNvSpPr>
          <p:nvPr/>
        </p:nvSpPr>
        <p:spPr>
          <a:xfrm>
            <a:off x="457200" y="0"/>
            <a:ext cx="82296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24910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82" y="0"/>
            <a:ext cx="9111018" cy="2000548"/>
          </a:xfrm>
          <a:prstGeom prst="rect">
            <a:avLst/>
          </a:prstGeom>
        </p:spPr>
        <p:txBody>
          <a:bodyPr wrap="square">
            <a:spAutoFit/>
          </a:bodyPr>
          <a:lstStyle/>
          <a:p>
            <a:pPr algn="just"/>
            <a:r>
              <a:rPr lang="en-US" sz="2800" b="1" dirty="0">
                <a:latin typeface="Times New Roman" pitchFamily="18" charset="0"/>
                <a:cs typeface="Times New Roman" pitchFamily="18" charset="0"/>
              </a:rPr>
              <a:t>There are four types of fronts:</a:t>
            </a:r>
          </a:p>
          <a:p>
            <a:pPr marL="800100" lvl="1" indent="-342900">
              <a:buFont typeface="Wingdings" pitchFamily="2" charset="2"/>
              <a:buChar char="Ø"/>
            </a:pPr>
            <a:r>
              <a:rPr lang="en-US" sz="2400" dirty="0">
                <a:latin typeface="Times New Roman" pitchFamily="18" charset="0"/>
                <a:cs typeface="Times New Roman" pitchFamily="18" charset="0"/>
              </a:rPr>
              <a:t>cold fronts</a:t>
            </a:r>
          </a:p>
          <a:p>
            <a:pPr marL="800100" lvl="1" indent="-342900">
              <a:buFont typeface="Wingdings" pitchFamily="2" charset="2"/>
              <a:buChar char="Ø"/>
            </a:pPr>
            <a:r>
              <a:rPr lang="en-US" sz="2400" dirty="0">
                <a:latin typeface="Times New Roman" pitchFamily="18" charset="0"/>
                <a:cs typeface="Times New Roman" pitchFamily="18" charset="0"/>
              </a:rPr>
              <a:t>warm fronts</a:t>
            </a:r>
          </a:p>
          <a:p>
            <a:pPr marL="800100" lvl="1" indent="-342900">
              <a:buFont typeface="Wingdings" pitchFamily="2" charset="2"/>
              <a:buChar char="Ø"/>
            </a:pPr>
            <a:r>
              <a:rPr lang="en-US" sz="2400" dirty="0">
                <a:latin typeface="Times New Roman" pitchFamily="18" charset="0"/>
                <a:cs typeface="Times New Roman" pitchFamily="18" charset="0"/>
              </a:rPr>
              <a:t>occluded fronts</a:t>
            </a:r>
          </a:p>
          <a:p>
            <a:pPr marL="800100" lvl="1" indent="-342900">
              <a:buFont typeface="Wingdings" pitchFamily="2" charset="2"/>
              <a:buChar char="Ø"/>
            </a:pPr>
            <a:r>
              <a:rPr lang="en-US" sz="2400" dirty="0">
                <a:latin typeface="Times New Roman" pitchFamily="18" charset="0"/>
                <a:cs typeface="Times New Roman" pitchFamily="18" charset="0"/>
              </a:rPr>
              <a:t>stationary fronts</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199" t="6917" r="2691"/>
          <a:stretch/>
        </p:blipFill>
        <p:spPr bwMode="auto">
          <a:xfrm>
            <a:off x="27709" y="2000548"/>
            <a:ext cx="8963891" cy="4362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6"/>
          <p:cNvSpPr>
            <a:spLocks noChangeArrowheads="1"/>
          </p:cNvSpPr>
          <p:nvPr/>
        </p:nvSpPr>
        <p:spPr bwMode="auto">
          <a:xfrm>
            <a:off x="152400" y="5942012"/>
            <a:ext cx="8686800" cy="915988"/>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dirty="0"/>
              <a:t>A weather map showing surface-pressure systems, air masses, fronts, and isobars (in </a:t>
            </a:r>
            <a:r>
              <a:rPr lang="en-US" dirty="0" err="1"/>
              <a:t>millibars</a:t>
            </a:r>
            <a:r>
              <a:rPr lang="en-US" dirty="0"/>
              <a:t>) as solid gray lines. Large arrows in color show air flow. (Green-shaded area represents precipitation.) </a:t>
            </a:r>
          </a:p>
        </p:txBody>
      </p:sp>
    </p:spTree>
    <p:extLst>
      <p:ext uri="{BB962C8B-B14F-4D97-AF65-F5344CB8AC3E}">
        <p14:creationId xmlns:p14="http://schemas.microsoft.com/office/powerpoint/2010/main" xmlns="" val="378773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tmo.arizona.edu/students/courselinks/fall12/atmo170a1s1/coming_up/week_3/temp_pattern01.jpg"/>
          <p:cNvPicPr/>
          <p:nvPr/>
        </p:nvPicPr>
        <p:blipFill rotWithShape="1">
          <a:blip r:embed="rId2">
            <a:extLst>
              <a:ext uri="{28A0092B-C50C-407E-A947-70E740481C1C}">
                <a14:useLocalDpi xmlns:a14="http://schemas.microsoft.com/office/drawing/2010/main" xmlns="" val="0"/>
              </a:ext>
            </a:extLst>
          </a:blip>
          <a:srcRect t="11111" b="8333"/>
          <a:stretch/>
        </p:blipFill>
        <p:spPr bwMode="auto">
          <a:xfrm>
            <a:off x="0" y="399395"/>
            <a:ext cx="3017520" cy="2209800"/>
          </a:xfrm>
          <a:prstGeom prst="rect">
            <a:avLst/>
          </a:prstGeom>
          <a:noFill/>
          <a:ln>
            <a:noFill/>
          </a:ln>
        </p:spPr>
      </p:pic>
      <p:pic>
        <p:nvPicPr>
          <p:cNvPr id="3" name="Picture 2" descr="http://www.atmo.arizona.edu/students/courselinks/fall12/atmo170a1s1/coming_up/week_3/temp_pattern02.jpg"/>
          <p:cNvPicPr/>
          <p:nvPr/>
        </p:nvPicPr>
        <p:blipFill rotWithShape="1">
          <a:blip r:embed="rId3">
            <a:extLst>
              <a:ext uri="{28A0092B-C50C-407E-A947-70E740481C1C}">
                <a14:useLocalDpi xmlns:a14="http://schemas.microsoft.com/office/drawing/2010/main" xmlns="" val="0"/>
              </a:ext>
            </a:extLst>
          </a:blip>
          <a:srcRect l="6566" t="11111" r="5050" b="8333"/>
          <a:stretch/>
        </p:blipFill>
        <p:spPr bwMode="auto">
          <a:xfrm>
            <a:off x="2971800" y="399395"/>
            <a:ext cx="2667000" cy="2209800"/>
          </a:xfrm>
          <a:prstGeom prst="rect">
            <a:avLst/>
          </a:prstGeom>
          <a:noFill/>
          <a:ln>
            <a:noFill/>
          </a:ln>
        </p:spPr>
      </p:pic>
      <p:pic>
        <p:nvPicPr>
          <p:cNvPr id="4" name="Picture 3" descr="http://www.atmo.arizona.edu/students/courselinks/fall12/atmo170a1s1/coming_up/week_3/temp_pattern03.jpg"/>
          <p:cNvPicPr/>
          <p:nvPr/>
        </p:nvPicPr>
        <p:blipFill rotWithShape="1">
          <a:blip r:embed="rId4">
            <a:extLst>
              <a:ext uri="{28A0092B-C50C-407E-A947-70E740481C1C}">
                <a14:useLocalDpi xmlns:a14="http://schemas.microsoft.com/office/drawing/2010/main" xmlns="" val="0"/>
              </a:ext>
            </a:extLst>
          </a:blip>
          <a:srcRect t="9291" b="5556"/>
          <a:stretch/>
        </p:blipFill>
        <p:spPr bwMode="auto">
          <a:xfrm>
            <a:off x="5943600" y="323195"/>
            <a:ext cx="3017520" cy="2335924"/>
          </a:xfrm>
          <a:prstGeom prst="rect">
            <a:avLst/>
          </a:prstGeom>
          <a:noFill/>
          <a:ln>
            <a:noFill/>
          </a:ln>
        </p:spPr>
      </p:pic>
      <p:sp>
        <p:nvSpPr>
          <p:cNvPr id="5" name="Rectangle 4"/>
          <p:cNvSpPr/>
          <p:nvPr/>
        </p:nvSpPr>
        <p:spPr>
          <a:xfrm>
            <a:off x="228600" y="2837795"/>
            <a:ext cx="2590800" cy="707886"/>
          </a:xfrm>
          <a:prstGeom prst="rect">
            <a:avLst/>
          </a:prstGeom>
          <a:ln>
            <a:solidFill>
              <a:schemeClr val="tx1"/>
            </a:solidFill>
          </a:ln>
        </p:spPr>
        <p:txBody>
          <a:bodyPr wrap="square">
            <a:spAutoFit/>
          </a:bodyPr>
          <a:lstStyle/>
          <a:p>
            <a:r>
              <a:rPr lang="en-GB" sz="2000" dirty="0">
                <a:latin typeface="Times New Roman" pitchFamily="18" charset="0"/>
                <a:cs typeface="Times New Roman" pitchFamily="18" charset="0"/>
              </a:rPr>
              <a:t>Temperature changes from south to north </a:t>
            </a:r>
            <a:endParaRPr lang="en-US" sz="2000" dirty="0">
              <a:latin typeface="Times New Roman" pitchFamily="18" charset="0"/>
              <a:cs typeface="Times New Roman" pitchFamily="18" charset="0"/>
            </a:endParaRPr>
          </a:p>
        </p:txBody>
      </p:sp>
      <p:sp>
        <p:nvSpPr>
          <p:cNvPr id="6" name="Rectangle 5"/>
          <p:cNvSpPr/>
          <p:nvPr/>
        </p:nvSpPr>
        <p:spPr>
          <a:xfrm>
            <a:off x="2895600" y="2685395"/>
            <a:ext cx="2667000" cy="3477875"/>
          </a:xfrm>
          <a:prstGeom prst="rect">
            <a:avLst/>
          </a:prstGeom>
          <a:ln>
            <a:solidFill>
              <a:schemeClr val="tx1"/>
            </a:solidFill>
          </a:ln>
        </p:spPr>
        <p:txBody>
          <a:bodyPr wrap="square">
            <a:spAutoFit/>
          </a:bodyPr>
          <a:lstStyle/>
          <a:p>
            <a:r>
              <a:rPr lang="en-GB" sz="2000" dirty="0">
                <a:latin typeface="Times New Roman" pitchFamily="18" charset="0"/>
                <a:cs typeface="Times New Roman" pitchFamily="18" charset="0"/>
              </a:rPr>
              <a:t>The clockwise spinning winds move warm air to the north on the western side of the High.  Cold air moves toward the south on the eastern side of the High.  The diverging winds also move the warm and cold air away from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of the High.</a:t>
            </a:r>
            <a:endParaRPr lang="en-US" sz="2000" dirty="0">
              <a:latin typeface="Times New Roman" pitchFamily="18" charset="0"/>
              <a:cs typeface="Times New Roman" pitchFamily="18" charset="0"/>
            </a:endParaRPr>
          </a:p>
        </p:txBody>
      </p:sp>
      <p:sp>
        <p:nvSpPr>
          <p:cNvPr id="7" name="Rectangle 6"/>
          <p:cNvSpPr/>
          <p:nvPr/>
        </p:nvSpPr>
        <p:spPr>
          <a:xfrm>
            <a:off x="5638800" y="2532995"/>
            <a:ext cx="3484274" cy="4401205"/>
          </a:xfrm>
          <a:prstGeom prst="rect">
            <a:avLst/>
          </a:prstGeom>
          <a:ln>
            <a:solidFill>
              <a:schemeClr val="tx1"/>
            </a:solidFill>
          </a:ln>
        </p:spPr>
        <p:txBody>
          <a:bodyPr wrap="square">
            <a:spAutoFit/>
          </a:bodyPr>
          <a:lstStyle/>
          <a:p>
            <a:r>
              <a:rPr lang="en-GB" sz="2000" dirty="0" err="1">
                <a:latin typeface="Times New Roman" pitchFamily="18" charset="0"/>
                <a:cs typeface="Times New Roman" pitchFamily="18" charset="0"/>
              </a:rPr>
              <a:t>Counterclockwise</a:t>
            </a:r>
            <a:r>
              <a:rPr lang="en-GB" sz="2000" dirty="0">
                <a:latin typeface="Times New Roman" pitchFamily="18" charset="0"/>
                <a:cs typeface="Times New Roman" pitchFamily="18" charset="0"/>
              </a:rPr>
              <a:t> winds move cold air toward the south on the west side of the Low.  Warm air advances toward the north on the eastern side of the low.</a:t>
            </a:r>
            <a:br>
              <a:rPr lang="en-GB" sz="2000" dirty="0">
                <a:latin typeface="Times New Roman" pitchFamily="18" charset="0"/>
                <a:cs typeface="Times New Roman" pitchFamily="18" charset="0"/>
              </a:rPr>
            </a:br>
            <a:r>
              <a:rPr lang="en-GB" sz="2000" dirty="0">
                <a:latin typeface="Times New Roman" pitchFamily="18" charset="0"/>
                <a:cs typeface="Times New Roman" pitchFamily="18" charset="0"/>
              </a:rPr>
              <a:t>The converging winds in the case of low pressure will move the air masses of different temperature in toward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of low pressure and cause them to collide with each other.  The boundaries between these colliding air masses are called fronts.</a:t>
            </a:r>
            <a:endParaRPr lang="en-US" sz="2000" dirty="0">
              <a:latin typeface="Times New Roman" pitchFamily="18" charset="0"/>
              <a:cs typeface="Times New Roman" pitchFamily="18" charset="0"/>
            </a:endParaRPr>
          </a:p>
        </p:txBody>
      </p:sp>
      <p:sp>
        <p:nvSpPr>
          <p:cNvPr id="8" name="Rectangle 7"/>
          <p:cNvSpPr/>
          <p:nvPr/>
        </p:nvSpPr>
        <p:spPr>
          <a:xfrm>
            <a:off x="2209800" y="0"/>
            <a:ext cx="4974310"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1"/>
            <a:r>
              <a:rPr lang="en-US" sz="2800" b="1" dirty="0">
                <a:latin typeface="Times New Roman" pitchFamily="18" charset="0"/>
                <a:cs typeface="Times New Roman" pitchFamily="18" charset="0"/>
              </a:rPr>
              <a:t> Fronts lie in a trough, why?</a:t>
            </a:r>
          </a:p>
        </p:txBody>
      </p:sp>
    </p:spTree>
    <p:extLst>
      <p:ext uri="{BB962C8B-B14F-4D97-AF65-F5344CB8AC3E}">
        <p14:creationId xmlns:p14="http://schemas.microsoft.com/office/powerpoint/2010/main" xmlns="" val="4205992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200400" y="0"/>
            <a:ext cx="33528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b="1" dirty="0">
                <a:solidFill>
                  <a:schemeClr val="tx2"/>
                </a:solidFill>
                <a:latin typeface="Times New Roman" pitchFamily="18" charset="0"/>
                <a:cs typeface="Times New Roman" pitchFamily="18" charset="0"/>
              </a:rPr>
              <a:t>Cold Front</a:t>
            </a:r>
          </a:p>
        </p:txBody>
      </p:sp>
      <p:sp>
        <p:nvSpPr>
          <p:cNvPr id="79875" name="Rectangle 3"/>
          <p:cNvSpPr>
            <a:spLocks noGrp="1" noChangeArrowheads="1"/>
          </p:cNvSpPr>
          <p:nvPr>
            <p:ph type="body" idx="1"/>
          </p:nvPr>
        </p:nvSpPr>
        <p:spPr>
          <a:xfrm>
            <a:off x="0" y="685800"/>
            <a:ext cx="9144000" cy="6172200"/>
          </a:xfrm>
        </p:spPr>
        <p:txBody>
          <a:bodyPr>
            <a:normAutofit/>
          </a:bodyPr>
          <a:lstStyle/>
          <a:p>
            <a:pPr algn="just"/>
            <a:r>
              <a:rPr lang="en-US" sz="2600" dirty="0">
                <a:latin typeface="Times New Roman" pitchFamily="18" charset="0"/>
                <a:cs typeface="Times New Roman" pitchFamily="18" charset="0"/>
              </a:rPr>
              <a:t>Represents a zone where cold, dry stable polar air is replacing warm moist unstable tropical air.</a:t>
            </a:r>
          </a:p>
          <a:p>
            <a:pPr algn="just"/>
            <a:r>
              <a:rPr lang="en-US" sz="2800" dirty="0">
                <a:latin typeface="Times New Roman" pitchFamily="18" charset="0"/>
                <a:cs typeface="Times New Roman" pitchFamily="18" charset="0"/>
              </a:rPr>
              <a:t>The cold front is represented by a blue line with triangles pointing the direction of cold air moving. </a:t>
            </a:r>
          </a:p>
          <a:p>
            <a:pPr algn="just"/>
            <a:r>
              <a:rPr lang="en-US" sz="2600" dirty="0">
                <a:latin typeface="Times New Roman" pitchFamily="18" charset="0"/>
                <a:cs typeface="Times New Roman" pitchFamily="18" charset="0"/>
              </a:rPr>
              <a:t>Cold fronts generally move from northwest to southeast.</a:t>
            </a:r>
          </a:p>
          <a:p>
            <a:pPr algn="just"/>
            <a:r>
              <a:rPr lang="en-US" sz="2600" dirty="0">
                <a:latin typeface="Times New Roman" pitchFamily="18" charset="0"/>
                <a:cs typeface="Times New Roman" pitchFamily="18" charset="0"/>
              </a:rPr>
              <a:t>The cold air that's arriving behind a cold front is colder and drier than the air ahead of it. </a:t>
            </a:r>
          </a:p>
          <a:p>
            <a:pPr lvl="0" algn="just"/>
            <a:r>
              <a:rPr lang="en-US" sz="2600" dirty="0">
                <a:solidFill>
                  <a:prstClr val="black"/>
                </a:solidFill>
                <a:latin typeface="Times New Roman" pitchFamily="18" charset="0"/>
                <a:cs typeface="Times New Roman" pitchFamily="18" charset="0"/>
              </a:rPr>
              <a:t>When a cold front passes through, temperatures can drop more than 15 degrees within the first hour, while the temperature difference across the front can be small, weather is determined by the moisture content of the warm air mass</a:t>
            </a:r>
          </a:p>
          <a:p>
            <a:pPr algn="just"/>
            <a:endParaRPr lang="en-US" sz="26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b="75609"/>
          <a:stretch/>
        </p:blipFill>
        <p:spPr>
          <a:xfrm>
            <a:off x="2209800" y="5562600"/>
            <a:ext cx="4665279" cy="1066800"/>
          </a:xfrm>
          <a:prstGeom prst="rect">
            <a:avLst/>
          </a:prstGeom>
        </p:spPr>
      </p:pic>
    </p:spTree>
    <p:extLst>
      <p:ext uri="{BB962C8B-B14F-4D97-AF65-F5344CB8AC3E}">
        <p14:creationId xmlns:p14="http://schemas.microsoft.com/office/powerpoint/2010/main" xmlns="" val="41061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451"/>
            <a:ext cx="9144000" cy="4102662"/>
          </a:xfrm>
          <a:prstGeom prst="rect">
            <a:avLst/>
          </a:prstGeom>
        </p:spPr>
        <p:txBody>
          <a:bodyPr wrap="square">
            <a:spAutoFit/>
          </a:bodyPr>
          <a:lstStyle/>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The Pressure Falls steadily before passing , minimum at passing, rises after.</a:t>
            </a:r>
          </a:p>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Precipitation – Showers before; heavy </a:t>
            </a:r>
            <a:r>
              <a:rPr lang="en-US" sz="2600" dirty="0" err="1">
                <a:solidFill>
                  <a:prstClr val="black"/>
                </a:solidFill>
                <a:latin typeface="Times New Roman" pitchFamily="18" charset="0"/>
                <a:cs typeface="Times New Roman" pitchFamily="18" charset="0"/>
              </a:rPr>
              <a:t>precip</a:t>
            </a:r>
            <a:r>
              <a:rPr lang="en-US" sz="2600" dirty="0">
                <a:solidFill>
                  <a:prstClr val="black"/>
                </a:solidFill>
                <a:latin typeface="Times New Roman" pitchFamily="18" charset="0"/>
                <a:cs typeface="Times New Roman" pitchFamily="18" charset="0"/>
              </a:rPr>
              <a:t>. at front, snow; </a:t>
            </a:r>
            <a:r>
              <a:rPr lang="en-US" sz="2600" dirty="0" err="1">
                <a:solidFill>
                  <a:prstClr val="black"/>
                </a:solidFill>
                <a:latin typeface="Times New Roman" pitchFamily="18" charset="0"/>
                <a:cs typeface="Times New Roman" pitchFamily="18" charset="0"/>
              </a:rPr>
              <a:t>precip</a:t>
            </a:r>
            <a:r>
              <a:rPr lang="en-US" sz="2600" dirty="0">
                <a:solidFill>
                  <a:prstClr val="black"/>
                </a:solidFill>
                <a:latin typeface="Times New Roman" pitchFamily="18" charset="0"/>
                <a:cs typeface="Times New Roman" pitchFamily="18" charset="0"/>
              </a:rPr>
              <a:t>. decreases then clearing</a:t>
            </a:r>
          </a:p>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Visibility – Hazy before; poor at front; improving after</a:t>
            </a:r>
          </a:p>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Dew point – </a:t>
            </a:r>
            <a:r>
              <a:rPr lang="en-US" sz="2600" b="1" dirty="0">
                <a:solidFill>
                  <a:prstClr val="black"/>
                </a:solidFill>
                <a:latin typeface="Times New Roman" pitchFamily="18" charset="0"/>
                <a:cs typeface="Times New Roman" pitchFamily="18" charset="0"/>
              </a:rPr>
              <a:t>High before(why)</a:t>
            </a:r>
            <a:r>
              <a:rPr lang="en-US" sz="2600" dirty="0">
                <a:solidFill>
                  <a:prstClr val="black"/>
                </a:solidFill>
                <a:latin typeface="Times New Roman" pitchFamily="18" charset="0"/>
                <a:cs typeface="Times New Roman" pitchFamily="18" charset="0"/>
              </a:rPr>
              <a:t>; sharp drop when pass; lowering after.</a:t>
            </a:r>
          </a:p>
          <a:p>
            <a:pPr marL="342900" indent="-342900" algn="just">
              <a:lnSpc>
                <a:spcPct val="90000"/>
              </a:lnSpc>
              <a:spcBef>
                <a:spcPct val="20000"/>
              </a:spcBef>
              <a:buFont typeface="Arial" pitchFamily="34" charset="0"/>
              <a:buChar char="•"/>
            </a:pPr>
            <a:r>
              <a:rPr lang="en-US" sz="2800" dirty="0">
                <a:latin typeface="Times New Roman" pitchFamily="18" charset="0"/>
                <a:cs typeface="Times New Roman" pitchFamily="18" charset="0"/>
              </a:rPr>
              <a:t>As a cold front moves into an area, the heavier, cool air pushes under the lighter, warm air and replacing it, and the warm air cools as it rises. </a:t>
            </a:r>
          </a:p>
        </p:txBody>
      </p:sp>
      <p:pic>
        <p:nvPicPr>
          <p:cNvPr id="4" name="Picture 3" descr="http://www.atmo.arizona.edu/students/courselinks/fall12/atmo170a1s1/coming_up/week_3/cold_front_analysis.jpg"/>
          <p:cNvPicPr/>
          <p:nvPr/>
        </p:nvPicPr>
        <p:blipFill rotWithShape="1">
          <a:blip r:embed="rId2">
            <a:extLst>
              <a:ext uri="{28A0092B-C50C-407E-A947-70E740481C1C}">
                <a14:useLocalDpi xmlns:a14="http://schemas.microsoft.com/office/drawing/2010/main" xmlns="" val="0"/>
              </a:ext>
            </a:extLst>
          </a:blip>
          <a:srcRect t="5703"/>
          <a:stretch/>
        </p:blipFill>
        <p:spPr bwMode="auto">
          <a:xfrm>
            <a:off x="4038600" y="3733800"/>
            <a:ext cx="5105400" cy="3124200"/>
          </a:xfrm>
          <a:prstGeom prst="rect">
            <a:avLst/>
          </a:prstGeom>
          <a:noFill/>
          <a:ln>
            <a:noFill/>
          </a:ln>
        </p:spPr>
      </p:pic>
    </p:spTree>
    <p:extLst>
      <p:ext uri="{BB962C8B-B14F-4D97-AF65-F5344CB8AC3E}">
        <p14:creationId xmlns:p14="http://schemas.microsoft.com/office/powerpoint/2010/main" xmlns="" val="253062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13293" cy="2308324"/>
          </a:xfrm>
          <a:prstGeom prst="rect">
            <a:avLst/>
          </a:prstGeom>
        </p:spPr>
        <p:txBody>
          <a:bodyPr wrap="square">
            <a:spAutoFit/>
          </a:bodyPr>
          <a:lstStyle/>
          <a:p>
            <a:pPr marL="342900" indent="-342900">
              <a:buFont typeface="Arial" pitchFamily="34" charset="0"/>
              <a:buChar char="•"/>
            </a:pPr>
            <a:r>
              <a:rPr lang="en-US" sz="2400" dirty="0">
                <a:latin typeface="Times New Roman" pitchFamily="18" charset="0"/>
                <a:cs typeface="Times New Roman" pitchFamily="18" charset="0"/>
              </a:rPr>
              <a:t>The leading edge of the front is steep, steepness due to friction.</a:t>
            </a:r>
          </a:p>
          <a:p>
            <a:pPr marL="342900" indent="-342900">
              <a:buFont typeface="Arial" pitchFamily="34" charset="0"/>
              <a:buChar char="•"/>
            </a:pPr>
            <a:r>
              <a:rPr lang="en-US" sz="2400" dirty="0">
                <a:latin typeface="Times New Roman" pitchFamily="18" charset="0"/>
                <a:cs typeface="Times New Roman" pitchFamily="18" charset="0"/>
              </a:rPr>
              <a:t>Distance from leading edge of front to cold air =100 km.  But the front aloft is about 1 km over our head.</a:t>
            </a:r>
          </a:p>
          <a:p>
            <a:pPr marL="342900" indent="-342900">
              <a:buFont typeface="Arial" pitchFamily="34" charset="0"/>
              <a:buChar char="•"/>
            </a:pPr>
            <a:r>
              <a:rPr lang="en-US" sz="2400" dirty="0">
                <a:latin typeface="Times New Roman" pitchFamily="18" charset="0"/>
                <a:cs typeface="Times New Roman" pitchFamily="18" charset="0"/>
              </a:rPr>
              <a:t>Thus it is said to have a slope of 1:100</a:t>
            </a:r>
          </a:p>
          <a:p>
            <a:pPr marL="342900" indent="-342900">
              <a:buFont typeface="Arial" pitchFamily="34" charset="0"/>
              <a:buChar char="•"/>
            </a:pPr>
            <a:r>
              <a:rPr lang="en-US" sz="2400" dirty="0">
                <a:latin typeface="Times New Roman" pitchFamily="18" charset="0"/>
                <a:cs typeface="Times New Roman" pitchFamily="18" charset="0"/>
              </a:rPr>
              <a:t>This is a fast moving front, slow moving fronts have less slope</a:t>
            </a:r>
          </a:p>
          <a:p>
            <a:pPr marL="342900" indent="-342900">
              <a:buFont typeface="Arial" pitchFamily="34" charset="0"/>
              <a:buChar char="•"/>
            </a:pPr>
            <a:r>
              <a:rPr lang="en-US" sz="2400" dirty="0">
                <a:latin typeface="Times New Roman" pitchFamily="18" charset="0"/>
                <a:cs typeface="Times New Roman" pitchFamily="18" charset="0"/>
              </a:rPr>
              <a:t>front moves forward at 9 – 16m/s (much faster than warm front).</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797" t="6433" r="3448" b="5271"/>
          <a:stretch/>
        </p:blipFill>
        <p:spPr bwMode="auto">
          <a:xfrm>
            <a:off x="1219200" y="2590800"/>
            <a:ext cx="6290442" cy="42251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84379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TotalTime>
  <Words>1601</Words>
  <Application>Microsoft Office PowerPoint</Application>
  <PresentationFormat>On-screen Show (4:3)</PresentationFormat>
  <Paragraphs>142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Cold Front</vt:lpstr>
      <vt:lpstr>Slide 8</vt:lpstr>
      <vt:lpstr>Slide 9</vt:lpstr>
      <vt:lpstr>Slide 10</vt:lpstr>
      <vt:lpstr>Slide 11</vt:lpstr>
      <vt:lpstr>Slide 12</vt:lpstr>
      <vt:lpstr>Slide 13</vt:lpstr>
      <vt:lpstr>Slide 14</vt:lpstr>
      <vt:lpstr>Slide 15</vt:lpstr>
      <vt:lpstr>Slide 16</vt:lpstr>
      <vt:lpstr>Slide 17</vt:lpstr>
      <vt:lpstr>Slide 18</vt:lpstr>
      <vt:lpstr>Stationary  Front</vt:lpstr>
      <vt:lpstr>Occluded Fronts</vt:lpstr>
      <vt:lpstr>Slide 21</vt:lpstr>
      <vt:lpstr>Occluded Front Development</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23</cp:revision>
  <dcterms:created xsi:type="dcterms:W3CDTF">2017-04-24T20:47:57Z</dcterms:created>
  <dcterms:modified xsi:type="dcterms:W3CDTF">2024-09-24T11:13:58Z</dcterms:modified>
</cp:coreProperties>
</file>