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92" r:id="rId3"/>
    <p:sldId id="285" r:id="rId4"/>
    <p:sldId id="271" r:id="rId5"/>
    <p:sldId id="261" r:id="rId6"/>
    <p:sldId id="262" r:id="rId7"/>
    <p:sldId id="293" r:id="rId8"/>
    <p:sldId id="294" r:id="rId9"/>
    <p:sldId id="302" r:id="rId10"/>
    <p:sldId id="286" r:id="rId11"/>
    <p:sldId id="287" r:id="rId12"/>
    <p:sldId id="295" r:id="rId13"/>
    <p:sldId id="288" r:id="rId14"/>
    <p:sldId id="289" r:id="rId15"/>
    <p:sldId id="296" r:id="rId16"/>
    <p:sldId id="301" r:id="rId17"/>
    <p:sldId id="298" r:id="rId18"/>
    <p:sldId id="299" r:id="rId19"/>
    <p:sldId id="290" r:id="rId20"/>
    <p:sldId id="3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4C370-06A4-4C7B-A89C-30549F5C8A60}" type="datetimeFigureOut">
              <a:rPr lang="en-US" smtClean="0"/>
              <a:pPr/>
              <a:t>9/24/2024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360F8-4CCD-4ECB-87FA-31ECF932036B}" type="slidenum">
              <a:rPr lang="en-US" smtClean="0"/>
              <a:pPr/>
              <a:t>‹#›</a:t>
            </a:fld>
            <a:endParaRPr lang="en-US"/>
          </a:p>
        </p:txBody>
      </p:sp>
    </p:spTree>
    <p:extLst>
      <p:ext uri="{BB962C8B-B14F-4D97-AF65-F5344CB8AC3E}">
        <p14:creationId xmlns="" xmlns:p14="http://schemas.microsoft.com/office/powerpoint/2010/main" val="126377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charset="0"/>
              </a:defRPr>
            </a:lvl1pPr>
            <a:lvl2pPr marL="742950" indent="-285750" eaLnBrk="0" hangingPunct="0">
              <a:defRPr sz="3200">
                <a:solidFill>
                  <a:schemeClr val="tx2"/>
                </a:solidFill>
                <a:latin typeface="Arial" charset="0"/>
              </a:defRPr>
            </a:lvl2pPr>
            <a:lvl3pPr marL="1143000" indent="-228600" eaLnBrk="0" hangingPunct="0">
              <a:defRPr sz="3200">
                <a:solidFill>
                  <a:schemeClr val="tx2"/>
                </a:solidFill>
                <a:latin typeface="Arial" charset="0"/>
              </a:defRPr>
            </a:lvl3pPr>
            <a:lvl4pPr marL="1600200" indent="-228600" eaLnBrk="0" hangingPunct="0">
              <a:defRPr sz="3200">
                <a:solidFill>
                  <a:schemeClr val="tx2"/>
                </a:solidFill>
                <a:latin typeface="Arial" charset="0"/>
              </a:defRPr>
            </a:lvl4pPr>
            <a:lvl5pPr marL="2057400" indent="-228600" eaLnBrk="0" hangingPunct="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eaLnBrk="1" hangingPunct="1"/>
            <a:fld id="{946E6C46-E0D1-44C0-838A-DA3FA49DB30E}" type="slidenum">
              <a:rPr lang="en-US" sz="1200" smtClean="0">
                <a:solidFill>
                  <a:schemeClr val="tx1"/>
                </a:solidFill>
                <a:latin typeface="Times New Roman" pitchFamily="18" charset="0"/>
              </a:rPr>
              <a:pPr eaLnBrk="1" hangingPunct="1"/>
              <a:t>4</a:t>
            </a:fld>
            <a:endParaRPr lang="en-US" sz="1200" smtClean="0">
              <a:solidFill>
                <a:schemeClr val="tx1"/>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 deepen</a:t>
            </a:r>
          </a:p>
          <a:p>
            <a:pPr marL="171450" indent="-171450">
              <a:buFont typeface="Arial" pitchFamily="34" charset="0"/>
              <a:buChar char="•"/>
            </a:pPr>
            <a:r>
              <a:rPr lang="en-US" dirty="0" smtClean="0"/>
              <a:t>decay</a:t>
            </a:r>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17</a:t>
            </a:fld>
            <a:endParaRPr lang="en-US"/>
          </a:p>
        </p:txBody>
      </p:sp>
    </p:spTree>
    <p:extLst>
      <p:ext uri="{BB962C8B-B14F-4D97-AF65-F5344CB8AC3E}">
        <p14:creationId xmlns="" xmlns:p14="http://schemas.microsoft.com/office/powerpoint/2010/main" val="175964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4150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23541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9038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99482-DC80-4950-8334-08C3648AEA05}"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54879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99482-DC80-4950-8334-08C3648AEA05}"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49869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699482-DC80-4950-8334-08C3648AEA05}"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72709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99482-DC80-4950-8334-08C3648AEA05}"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84092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99482-DC80-4950-8334-08C3648AEA05}"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9507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99482-DC80-4950-8334-08C3648AEA05}"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3930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137416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699482-DC80-4950-8334-08C3648AEA05}"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6294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9482-DC80-4950-8334-08C3648AEA05}"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45B7B-DCF4-47F4-8EB4-6D15A63EA380}" type="slidenum">
              <a:rPr lang="en-US" smtClean="0"/>
              <a:pPr/>
              <a:t>‹#›</a:t>
            </a:fld>
            <a:endParaRPr lang="en-US"/>
          </a:p>
        </p:txBody>
      </p:sp>
    </p:spTree>
    <p:extLst>
      <p:ext uri="{BB962C8B-B14F-4D97-AF65-F5344CB8AC3E}">
        <p14:creationId xmlns="" xmlns:p14="http://schemas.microsoft.com/office/powerpoint/2010/main" val="254577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apollo.lsc.vsc.edu/classes/met130/notes/chapter12/graphics/divergence.free.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apollo.lsc.vsc.edu/classes/met130/notes/chapter12/graphics/convergence.free.gi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2</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solidFill>
                  <a:schemeClr val="tx1"/>
                </a:solidFill>
                <a:latin typeface="Times New Roman" panose="02020603050405020304" pitchFamily="18" charset="0"/>
                <a:cs typeface="Times New Roman" panose="02020603050405020304" pitchFamily="18" charset="0"/>
              </a:rPr>
              <a:t>2024-2025</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Dr</a:t>
            </a:r>
            <a:r>
              <a:rPr lang="es-ES" sz="8000" dirty="0" smtClean="0">
                <a:solidFill>
                  <a:schemeClr val="tx1"/>
                </a:solidFill>
                <a:latin typeface="Times New Roman" panose="02020603050405020304" pitchFamily="18" charset="0"/>
                <a:cs typeface="Times New Roman" panose="02020603050405020304" pitchFamily="18" charset="0"/>
              </a:rPr>
              <a:t>. </a:t>
            </a:r>
            <a:r>
              <a:rPr lang="es-ES" sz="8000" dirty="0" err="1" smtClean="0">
                <a:solidFill>
                  <a:schemeClr val="tx1"/>
                </a:solidFill>
                <a:latin typeface="Times New Roman" panose="02020603050405020304" pitchFamily="18" charset="0"/>
                <a:cs typeface="Times New Roman" panose="02020603050405020304" pitchFamily="18" charset="0"/>
              </a:rPr>
              <a:t>Hussain</a:t>
            </a:r>
            <a:r>
              <a:rPr lang="es-ES" sz="8000" dirty="0" smtClean="0">
                <a:solidFill>
                  <a:schemeClr val="tx1"/>
                </a:solidFill>
                <a:latin typeface="Times New Roman" panose="02020603050405020304" pitchFamily="18" charset="0"/>
                <a:cs typeface="Times New Roman" panose="02020603050405020304" pitchFamily="18" charset="0"/>
              </a:rPr>
              <a:t> A. Nema</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244081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4" name="Rectangle 3"/>
          <p:cNvSpPr txBox="1">
            <a:spLocks noChangeArrowheads="1"/>
          </p:cNvSpPr>
          <p:nvPr/>
        </p:nvSpPr>
        <p:spPr>
          <a:xfrm>
            <a:off x="76200" y="451701"/>
            <a:ext cx="4495800" cy="5943600"/>
          </a:xfrm>
          <a:prstGeom prst="rect">
            <a:avLst/>
          </a:prstGeom>
          <a:solidFill>
            <a:schemeClr val="bg2">
              <a:lumMod val="9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90000"/>
              </a:lnSpc>
            </a:pPr>
            <a:r>
              <a:rPr lang="en-US" sz="2000" dirty="0">
                <a:latin typeface="Times New Roman" pitchFamily="18" charset="0"/>
                <a:cs typeface="Times New Roman" pitchFamily="18" charset="0"/>
              </a:rPr>
              <a:t>Upper-air charts are important for weather forecast; </a:t>
            </a:r>
            <a:r>
              <a:rPr lang="en-US" sz="2000" b="1" dirty="0">
                <a:latin typeface="Times New Roman" pitchFamily="18" charset="0"/>
                <a:cs typeface="Times New Roman" pitchFamily="18" charset="0"/>
              </a:rPr>
              <a:t>upper-level winds determine the movement of surface air pressure systems, as well as whether these surface systems will intensify or weaken.</a:t>
            </a:r>
          </a:p>
          <a:p>
            <a:pPr algn="just">
              <a:lnSpc>
                <a:spcPct val="90000"/>
              </a:lnSpc>
            </a:pPr>
            <a:r>
              <a:rPr lang="en-US" sz="2000" dirty="0" smtClean="0">
                <a:latin typeface="Times New Roman" pitchFamily="18" charset="0"/>
                <a:cs typeface="Times New Roman" pitchFamily="18" charset="0"/>
              </a:rPr>
              <a:t>The upper-air map is a constant pressure chart, constructed to show height variations along a constant pressure (isobaric surface) </a:t>
            </a:r>
          </a:p>
          <a:p>
            <a:pPr algn="just">
              <a:lnSpc>
                <a:spcPct val="90000"/>
              </a:lnSpc>
            </a:pPr>
            <a:r>
              <a:rPr lang="en-US" sz="2000" dirty="0" smtClean="0">
                <a:latin typeface="Times New Roman" pitchFamily="18" charset="0"/>
                <a:cs typeface="Times New Roman" pitchFamily="18" charset="0"/>
              </a:rPr>
              <a:t>Contour lines connect points of equal elevation above sea level.</a:t>
            </a:r>
          </a:p>
          <a:p>
            <a:pPr algn="just">
              <a:lnSpc>
                <a:spcPct val="90000"/>
              </a:lnSpc>
            </a:pPr>
            <a:r>
              <a:rPr lang="en-US" sz="2000" dirty="0" smtClean="0">
                <a:latin typeface="Times New Roman" pitchFamily="18" charset="0"/>
                <a:cs typeface="Times New Roman" pitchFamily="18" charset="0"/>
              </a:rPr>
              <a:t>The wind in the upper troposphere is </a:t>
            </a:r>
            <a:r>
              <a:rPr lang="en-US" sz="2000" b="1" dirty="0" smtClean="0">
                <a:latin typeface="Times New Roman" pitchFamily="18" charset="0"/>
                <a:cs typeface="Times New Roman" pitchFamily="18" charset="0"/>
              </a:rPr>
              <a:t>Geostrophic</a:t>
            </a:r>
            <a:r>
              <a:rPr lang="en-US" sz="2000" dirty="0" smtClean="0">
                <a:latin typeface="Times New Roman" pitchFamily="18" charset="0"/>
                <a:cs typeface="Times New Roman" pitchFamily="18" charset="0"/>
              </a:rPr>
              <a:t> and it is influenced by PGF and CF only ( no friction), and the wind flow is </a:t>
            </a:r>
            <a:r>
              <a:rPr lang="en-US" sz="2000" b="1" dirty="0" smtClean="0">
                <a:latin typeface="Times New Roman" pitchFamily="18" charset="0"/>
                <a:cs typeface="Times New Roman" pitchFamily="18" charset="0"/>
              </a:rPr>
              <a:t>parallel to isobars/ </a:t>
            </a:r>
            <a:r>
              <a:rPr lang="en-US" sz="2000" b="1" dirty="0" err="1" smtClean="0">
                <a:latin typeface="Times New Roman" pitchFamily="18" charset="0"/>
                <a:cs typeface="Times New Roman" pitchFamily="18" charset="0"/>
              </a:rPr>
              <a:t>geopotential</a:t>
            </a:r>
            <a:r>
              <a:rPr lang="en-US" sz="2000" b="1" dirty="0" smtClean="0">
                <a:latin typeface="Times New Roman" pitchFamily="18" charset="0"/>
                <a:cs typeface="Times New Roman" pitchFamily="18" charset="0"/>
              </a:rPr>
              <a:t> heights, </a:t>
            </a:r>
            <a:r>
              <a:rPr lang="en-US" sz="2000" dirty="0" smtClean="0">
                <a:latin typeface="Times New Roman" pitchFamily="18" charset="0"/>
                <a:cs typeface="Times New Roman" pitchFamily="18" charset="0"/>
              </a:rPr>
              <a:t>Geostrophic flow is westerly (west to east) in NH, these types of winds are evident on </a:t>
            </a:r>
            <a:r>
              <a:rPr lang="en-US" sz="2000" dirty="0" err="1" smtClean="0">
                <a:latin typeface="Times New Roman" pitchFamily="18" charset="0"/>
                <a:cs typeface="Times New Roman" pitchFamily="18" charset="0"/>
              </a:rPr>
              <a:t>geopotential</a:t>
            </a:r>
            <a:r>
              <a:rPr lang="en-US" sz="2000" dirty="0" smtClean="0">
                <a:latin typeface="Times New Roman" pitchFamily="18" charset="0"/>
                <a:cs typeface="Times New Roman" pitchFamily="18" charset="0"/>
              </a:rPr>
              <a:t> height maps.</a:t>
            </a:r>
          </a:p>
        </p:txBody>
      </p:sp>
      <p:pic>
        <p:nvPicPr>
          <p:cNvPr id="7" name="Picture 4" descr=" 0608b.jpg                                                      0007E2C2Chunga                         ABA78158:"/>
          <p:cNvPicPr>
            <a:picLocks noChangeAspect="1" noChangeArrowheads="1"/>
          </p:cNvPicPr>
          <p:nvPr/>
        </p:nvPicPr>
        <p:blipFill>
          <a:blip r:embed="rId2"/>
          <a:srcRect/>
          <a:stretch>
            <a:fillRect/>
          </a:stretch>
        </p:blipFill>
        <p:spPr>
          <a:xfrm>
            <a:off x="4677168" y="990600"/>
            <a:ext cx="4343400" cy="3545069"/>
          </a:xfrm>
          <a:prstGeom prst="rect">
            <a:avLst/>
          </a:prstGeom>
          <a:noFill/>
          <a:ln/>
        </p:spPr>
      </p:pic>
      <p:sp>
        <p:nvSpPr>
          <p:cNvPr id="8" name="Rectangle 7"/>
          <p:cNvSpPr/>
          <p:nvPr/>
        </p:nvSpPr>
        <p:spPr>
          <a:xfrm>
            <a:off x="4677168" y="4724400"/>
            <a:ext cx="4067568" cy="978729"/>
          </a:xfrm>
          <a:prstGeom prst="rect">
            <a:avLst/>
          </a:prstGeom>
        </p:spPr>
        <p:txBody>
          <a:bodyPr wrap="square">
            <a:spAutoFit/>
          </a:bodyPr>
          <a:lstStyle/>
          <a:p>
            <a:pPr lvl="0" algn="just">
              <a:lnSpc>
                <a:spcPct val="90000"/>
              </a:lnSpc>
            </a:pPr>
            <a:r>
              <a:rPr lang="en-US" sz="1600" dirty="0">
                <a:solidFill>
                  <a:prstClr val="black"/>
                </a:solidFill>
                <a:latin typeface="Times New Roman" pitchFamily="18" charset="0"/>
                <a:cs typeface="Times New Roman" pitchFamily="18" charset="0"/>
              </a:rPr>
              <a:t>Upper-level 500 </a:t>
            </a:r>
            <a:r>
              <a:rPr lang="en-US" sz="1600" dirty="0" err="1">
                <a:solidFill>
                  <a:prstClr val="black"/>
                </a:solidFill>
                <a:latin typeface="Times New Roman" pitchFamily="18" charset="0"/>
                <a:cs typeface="Times New Roman" pitchFamily="18" charset="0"/>
              </a:rPr>
              <a:t>mb</a:t>
            </a:r>
            <a:r>
              <a:rPr lang="en-US" sz="1600" dirty="0">
                <a:solidFill>
                  <a:prstClr val="black"/>
                </a:solidFill>
                <a:latin typeface="Times New Roman" pitchFamily="18" charset="0"/>
                <a:cs typeface="Times New Roman" pitchFamily="18" charset="0"/>
              </a:rPr>
              <a:t> map for the same day; solid lines: contour lines in meters above sea level; dashed </a:t>
            </a:r>
            <a:r>
              <a:rPr lang="en-US" sz="1600" dirty="0" err="1">
                <a:solidFill>
                  <a:prstClr val="black"/>
                </a:solidFill>
                <a:latin typeface="Times New Roman" pitchFamily="18" charset="0"/>
                <a:cs typeface="Times New Roman" pitchFamily="18" charset="0"/>
              </a:rPr>
              <a:t>lines:isotherms</a:t>
            </a:r>
            <a:r>
              <a:rPr lang="en-US" sz="1600" dirty="0">
                <a:solidFill>
                  <a:prstClr val="black"/>
                </a:solidFill>
                <a:latin typeface="Times New Roman" pitchFamily="18" charset="0"/>
                <a:cs typeface="Times New Roman" pitchFamily="18" charset="0"/>
              </a:rPr>
              <a:t> (°C); wind directions are parallel to the contour lines.</a:t>
            </a:r>
            <a:endParaRPr lang="en-US" sz="1600" dirty="0">
              <a:solidFill>
                <a:prstClr val="black"/>
              </a:solidFill>
            </a:endParaRPr>
          </a:p>
        </p:txBody>
      </p:sp>
    </p:spTree>
    <p:extLst>
      <p:ext uri="{BB962C8B-B14F-4D97-AF65-F5344CB8AC3E}">
        <p14:creationId xmlns="" xmlns:p14="http://schemas.microsoft.com/office/powerpoint/2010/main" val="4233919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rmAutofit/>
          </a:bodyPr>
          <a:lstStyle/>
          <a:p>
            <a:r>
              <a:rPr lang="en-US" sz="2400" b="1" dirty="0" smtClean="0">
                <a:latin typeface="Times New Roman" pitchFamily="18" charset="0"/>
                <a:cs typeface="Times New Roman" pitchFamily="18" charset="0"/>
              </a:rPr>
              <a:t>Upper Air </a:t>
            </a:r>
            <a:r>
              <a:rPr lang="en-US" sz="2400" b="1" dirty="0">
                <a:latin typeface="Times New Roman" pitchFamily="18" charset="0"/>
                <a:cs typeface="Times New Roman" pitchFamily="18" charset="0"/>
              </a:rPr>
              <a:t>Map</a:t>
            </a:r>
          </a:p>
        </p:txBody>
      </p:sp>
      <p:sp>
        <p:nvSpPr>
          <p:cNvPr id="5" name="Rectangle 3"/>
          <p:cNvSpPr txBox="1">
            <a:spLocks noChangeArrowheads="1"/>
          </p:cNvSpPr>
          <p:nvPr/>
        </p:nvSpPr>
        <p:spPr>
          <a:xfrm>
            <a:off x="0" y="609600"/>
            <a:ext cx="9144000" cy="3429000"/>
          </a:xfrm>
          <a:prstGeom prst="rect">
            <a:avLst/>
          </a:prstGeom>
        </p:spPr>
        <p:txBody>
          <a:bodyPr vert="horz" lIns="91440" tIns="45720" rIns="91440" bIns="45720" rtlCol="0">
            <a:noAutofit/>
          </a:bodyPr>
          <a:lstStyle/>
          <a:p>
            <a:pPr marL="342900" indent="-342900" algn="just">
              <a:lnSpc>
                <a:spcPct val="90000"/>
              </a:lnSpc>
              <a:buFont typeface="Arial" pitchFamily="34" charset="0"/>
              <a:buChar char="•"/>
            </a:pPr>
            <a:r>
              <a:rPr lang="en-US" sz="2400" dirty="0" smtClean="0">
                <a:latin typeface="Times New Roman" pitchFamily="18" charset="0"/>
                <a:cs typeface="Times New Roman" pitchFamily="18" charset="0"/>
              </a:rPr>
              <a:t>Contour lines of low height represent regions of lower pressure &amp; lines of high height represent region of higher pressure; decrease from south to north.</a:t>
            </a:r>
          </a:p>
          <a:p>
            <a:pPr marL="342900" lvl="0" indent="-342900" algn="just">
              <a:lnSpc>
                <a:spcPct val="90000"/>
              </a:lnSpc>
              <a:buFont typeface="Arial" pitchFamily="34" charset="0"/>
              <a:buChar char="•"/>
            </a:pPr>
            <a:r>
              <a:rPr lang="en-US" sz="2400" dirty="0">
                <a:solidFill>
                  <a:prstClr val="black"/>
                </a:solidFill>
                <a:latin typeface="Times New Roman" pitchFamily="18" charset="0"/>
                <a:cs typeface="Times New Roman" pitchFamily="18" charset="0"/>
              </a:rPr>
              <a:t>isotherms (dotted line) shows north is colder than south in which cold air aloft is associated with low pressure</a:t>
            </a:r>
            <a:r>
              <a:rPr lang="en-US" sz="2400" dirty="0" smtClean="0">
                <a:solidFill>
                  <a:prstClr val="black"/>
                </a:solidFill>
                <a:latin typeface="Times New Roman" pitchFamily="18" charset="0"/>
                <a:cs typeface="Times New Roman" pitchFamily="18" charset="0"/>
              </a:rPr>
              <a:t>.</a:t>
            </a:r>
          </a:p>
          <a:p>
            <a:pPr marL="342900" indent="-342900" algn="just">
              <a:lnSpc>
                <a:spcPct val="90000"/>
              </a:lnSpc>
              <a:spcBef>
                <a:spcPct val="20000"/>
              </a:spcBef>
              <a:buFont typeface="Arial" pitchFamily="34" charset="0"/>
              <a:buChar char="•"/>
              <a:defRPr/>
            </a:pPr>
            <a:r>
              <a:rPr lang="en-US" sz="2400" dirty="0">
                <a:solidFill>
                  <a:prstClr val="black"/>
                </a:solidFill>
                <a:latin typeface="Times New Roman" pitchFamily="18" charset="0"/>
                <a:cs typeface="Times New Roman" pitchFamily="18" charset="0"/>
              </a:rPr>
              <a:t>Contour lines bend  and turn indicating elongated highs (ridges, warmer air) &amp; depressions (troughs, colder air).</a:t>
            </a:r>
          </a:p>
          <a:p>
            <a:pPr marL="342900" lvl="0" indent="-342900" algn="just">
              <a:lnSpc>
                <a:spcPct val="90000"/>
              </a:lnSpc>
              <a:spcBef>
                <a:spcPct val="20000"/>
              </a:spcBef>
              <a:buFont typeface="Arial" pitchFamily="34" charset="0"/>
              <a:buChar char="•"/>
              <a:defRPr/>
            </a:pPr>
            <a:r>
              <a:rPr lang="en-US" sz="2400" dirty="0">
                <a:latin typeface="Times New Roman" pitchFamily="18" charset="0"/>
                <a:cs typeface="Times New Roman" pitchFamily="18" charset="0"/>
              </a:rPr>
              <a:t>The winds on the 500-mb chart tend to flow parallel to the contour lines on a wavy west-to-east direction</a:t>
            </a:r>
          </a:p>
          <a:p>
            <a:pPr marL="342900" lvl="0" indent="-342900" algn="just">
              <a:lnSpc>
                <a:spcPct val="90000"/>
              </a:lnSpc>
              <a:buFont typeface="Arial" pitchFamily="34" charset="0"/>
              <a:buChar char="•"/>
            </a:pPr>
            <a:endParaRPr lang="en-US" sz="2400" dirty="0">
              <a:solidFill>
                <a:prstClr val="black"/>
              </a:solidFill>
              <a:latin typeface="Times New Roman" pitchFamily="18" charset="0"/>
              <a:cs typeface="Times New Roman" pitchFamily="18" charset="0"/>
            </a:endParaRPr>
          </a:p>
          <a:p>
            <a:pPr marL="342900" indent="-342900" algn="just">
              <a:lnSpc>
                <a:spcPct val="90000"/>
              </a:lnSpc>
              <a:spcBef>
                <a:spcPct val="20000"/>
              </a:spcBef>
              <a:buFont typeface="Arial" pitchFamily="34" charset="0"/>
              <a:buChar char="•"/>
              <a:defRPr/>
            </a:pPr>
            <a:endParaRPr lang="en-US" sz="2400" dirty="0" smtClean="0">
              <a:solidFill>
                <a:prstClr val="black"/>
              </a:solidFill>
              <a:latin typeface="Times New Roman" pitchFamily="18" charset="0"/>
              <a:cs typeface="Times New Roman" pitchFamily="18" charset="0"/>
            </a:endParaRPr>
          </a:p>
        </p:txBody>
      </p:sp>
      <p:pic>
        <p:nvPicPr>
          <p:cNvPr id="6" name="Picture 4" descr=" 0608b.jpg                                                      0007E2C2Chunga                         ABA78158:"/>
          <p:cNvPicPr>
            <a:picLocks noChangeAspect="1" noChangeArrowheads="1"/>
          </p:cNvPicPr>
          <p:nvPr/>
        </p:nvPicPr>
        <p:blipFill>
          <a:blip r:embed="rId2"/>
          <a:srcRect/>
          <a:stretch>
            <a:fillRect/>
          </a:stretch>
        </p:blipFill>
        <p:spPr>
          <a:xfrm>
            <a:off x="5372100" y="3649278"/>
            <a:ext cx="3771900" cy="3208722"/>
          </a:xfrm>
          <a:prstGeom prst="rect">
            <a:avLst/>
          </a:prstGeom>
          <a:noFill/>
          <a:ln/>
        </p:spPr>
      </p:pic>
    </p:spTree>
    <p:extLst>
      <p:ext uri="{BB962C8B-B14F-4D97-AF65-F5344CB8AC3E}">
        <p14:creationId xmlns="" xmlns:p14="http://schemas.microsoft.com/office/powerpoint/2010/main" val="173752392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0" y="990600"/>
            <a:ext cx="9144000" cy="2743200"/>
          </a:xfrm>
        </p:spPr>
        <p:txBody>
          <a:bodyPr>
            <a:normAutofit/>
          </a:bodyPr>
          <a:lstStyle/>
          <a:p>
            <a:r>
              <a:rPr lang="en-US" sz="2400" b="1" dirty="0">
                <a:solidFill>
                  <a:schemeClr val="accent2"/>
                </a:solidFill>
                <a:latin typeface="Times New Roman" panose="02020603050405020304" pitchFamily="18" charset="0"/>
                <a:cs typeface="Times New Roman" panose="02020603050405020304" pitchFamily="18" charset="0"/>
              </a:rPr>
              <a:t>Convergence</a:t>
            </a:r>
            <a:r>
              <a:rPr lang="en-US" sz="2400" dirty="0">
                <a:latin typeface="Times New Roman" pitchFamily="18" charset="0"/>
                <a:cs typeface="Times New Roman" pitchFamily="18" charset="0"/>
              </a:rPr>
              <a:t> – The piling up of air or the atmospheric condition that exists when the wind cause a horizontal net inflow of air into a specified region</a:t>
            </a:r>
          </a:p>
          <a:p>
            <a:r>
              <a:rPr lang="en-US" sz="2400" b="1" dirty="0">
                <a:solidFill>
                  <a:schemeClr val="accent2"/>
                </a:solidFill>
                <a:latin typeface="Times New Roman" panose="02020603050405020304" pitchFamily="18" charset="0"/>
                <a:cs typeface="Times New Roman" panose="02020603050405020304" pitchFamily="18" charset="0"/>
              </a:rPr>
              <a:t>Divergence</a:t>
            </a:r>
            <a:r>
              <a:rPr lang="en-US" sz="2400" dirty="0">
                <a:latin typeface="Times New Roman" pitchFamily="18" charset="0"/>
                <a:cs typeface="Times New Roman" pitchFamily="18" charset="0"/>
              </a:rPr>
              <a:t> – the spreading out of air or the atmospheric condition that exists when the winds cause a horizontal net outflow of air from a specific </a:t>
            </a:r>
            <a:r>
              <a:rPr lang="en-US" sz="2400" dirty="0" smtClean="0">
                <a:latin typeface="Times New Roman" pitchFamily="18" charset="0"/>
                <a:cs typeface="Times New Roman" pitchFamily="18" charset="0"/>
              </a:rPr>
              <a:t>region</a:t>
            </a:r>
          </a:p>
        </p:txBody>
      </p:sp>
      <p:sp>
        <p:nvSpPr>
          <p:cNvPr id="6" name="Rectangle 2"/>
          <p:cNvSpPr txBox="1">
            <a:spLocks noChangeArrowheads="1"/>
          </p:cNvSpPr>
          <p:nvPr/>
        </p:nvSpPr>
        <p:spPr>
          <a:xfrm>
            <a:off x="304800" y="7620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itchFamily="18" charset="0"/>
                <a:cs typeface="Times New Roman" pitchFamily="18" charset="0"/>
              </a:rPr>
              <a:t>Winds and Vertical Air Motions</a:t>
            </a:r>
            <a:endParaRPr lang="en-US" sz="2800" b="1" dirty="0">
              <a:latin typeface="Times New Roman" pitchFamily="18" charset="0"/>
              <a:cs typeface="Times New Roman" pitchFamily="18" charset="0"/>
            </a:endParaRPr>
          </a:p>
        </p:txBody>
      </p:sp>
      <p:pic>
        <p:nvPicPr>
          <p:cNvPr id="1026" name="Picture 2" descr="Image result for divergence and convergenc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61237" y="3352800"/>
            <a:ext cx="4646627" cy="2667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64233" y="3514724"/>
            <a:ext cx="4429326" cy="2733676"/>
          </a:xfrm>
          <a:prstGeom prst="rect">
            <a:avLst/>
          </a:prstGeom>
        </p:spPr>
      </p:pic>
    </p:spTree>
    <p:extLst>
      <p:ext uri="{BB962C8B-B14F-4D97-AF65-F5344CB8AC3E}">
        <p14:creationId xmlns="" xmlns:p14="http://schemas.microsoft.com/office/powerpoint/2010/main" val="3765762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1255216"/>
            <a:ext cx="5029200" cy="4154984"/>
          </a:xfrm>
          <a:prstGeom prst="rect">
            <a:avLst/>
          </a:prstGeom>
        </p:spPr>
        <p:txBody>
          <a:bodyPr wrap="square">
            <a:spAutoFit/>
          </a:bodyPr>
          <a:lstStyle/>
          <a:p>
            <a:pPr algn="just"/>
            <a:r>
              <a:rPr lang="en-US" sz="2400" dirty="0">
                <a:latin typeface="Times New Roman" pitchFamily="18" charset="0"/>
                <a:cs typeface="Times New Roman" pitchFamily="18" charset="0"/>
              </a:rPr>
              <a:t>Winds blow in toward the center of low pressure and outward away from the center of high pressure.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air moves inward toward the center of a low-pressure </a:t>
            </a:r>
            <a:r>
              <a:rPr lang="en-US" sz="2400" dirty="0" smtClean="0">
                <a:latin typeface="Times New Roman" pitchFamily="18" charset="0"/>
                <a:cs typeface="Times New Roman" pitchFamily="18" charset="0"/>
              </a:rPr>
              <a:t>area, it </a:t>
            </a:r>
            <a:r>
              <a:rPr lang="en-US" sz="2400" dirty="0">
                <a:latin typeface="Times New Roman" pitchFamily="18" charset="0"/>
                <a:cs typeface="Times New Roman" pitchFamily="18" charset="0"/>
              </a:rPr>
              <a:t>must go somewhere. Since this converging air </a:t>
            </a:r>
            <a:r>
              <a:rPr lang="en-US" sz="2400" dirty="0" smtClean="0">
                <a:latin typeface="Times New Roman" pitchFamily="18" charset="0"/>
                <a:cs typeface="Times New Roman" pitchFamily="18" charset="0"/>
              </a:rPr>
              <a:t>cannot </a:t>
            </a:r>
            <a:r>
              <a:rPr lang="en-US" sz="2400" dirty="0">
                <a:latin typeface="Times New Roman" pitchFamily="18" charset="0"/>
                <a:cs typeface="Times New Roman" pitchFamily="18" charset="0"/>
              </a:rPr>
              <a:t>go into the ground, it slowly rises. </a:t>
            </a:r>
          </a:p>
          <a:p>
            <a:pPr algn="just"/>
            <a:r>
              <a:rPr lang="en-US" sz="2400" dirty="0">
                <a:latin typeface="Times New Roman" pitchFamily="18" charset="0"/>
                <a:cs typeface="Times New Roman" pitchFamily="18" charset="0"/>
              </a:rPr>
              <a:t>Above the surface low (at about 6 km or so), the air begins to spread apart (diverge) to compensate for the converging surface air. </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1704975"/>
            <a:ext cx="3981450" cy="301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040" y="5288340"/>
            <a:ext cx="9171040" cy="1569660"/>
          </a:xfrm>
          <a:prstGeom prst="rect">
            <a:avLst/>
          </a:prstGeom>
        </p:spPr>
        <p:txBody>
          <a:bodyPr wrap="square">
            <a:spAutoFit/>
          </a:bodyPr>
          <a:lstStyle/>
          <a:p>
            <a:pPr lvl="0" algn="just"/>
            <a:r>
              <a:rPr lang="en-US" sz="2400" b="1" u="sng" dirty="0">
                <a:solidFill>
                  <a:prstClr val="black"/>
                </a:solidFill>
                <a:latin typeface="Times New Roman" pitchFamily="18" charset="0"/>
                <a:cs typeface="Times New Roman" pitchFamily="18" charset="0"/>
              </a:rPr>
              <a:t>As long as the upper-level diverging air balances the converging surface air, the central pressure in the low does not change.</a:t>
            </a:r>
            <a:r>
              <a:rPr lang="en-US" sz="2400" dirty="0">
                <a:solidFill>
                  <a:prstClr val="black"/>
                </a:solidFill>
                <a:latin typeface="Times New Roman" pitchFamily="18" charset="0"/>
                <a:cs typeface="Times New Roman" pitchFamily="18" charset="0"/>
              </a:rPr>
              <a:t> However, the surface pressure will change if upper-level divergence and surface convergence are not in balance. </a:t>
            </a:r>
          </a:p>
        </p:txBody>
      </p:sp>
      <p:sp>
        <p:nvSpPr>
          <p:cNvPr id="8" name="Rectangle 7"/>
          <p:cNvSpPr/>
          <p:nvPr/>
        </p:nvSpPr>
        <p:spPr>
          <a:xfrm>
            <a:off x="-19666" y="353604"/>
            <a:ext cx="9163665" cy="941796"/>
          </a:xfrm>
          <a:prstGeom prst="rect">
            <a:avLst/>
          </a:prstGeom>
        </p:spPr>
        <p:txBody>
          <a:bodyPr wrap="square">
            <a:spAutoFit/>
          </a:bodyPr>
          <a:lstStyle/>
          <a:p>
            <a:pPr lvl="0" algn="just">
              <a:lnSpc>
                <a:spcPct val="115000"/>
              </a:lnSpc>
              <a:spcAft>
                <a:spcPts val="1000"/>
              </a:spcAft>
            </a:pPr>
            <a:r>
              <a:rPr lang="en-US" sz="2400" b="1" dirty="0">
                <a:solidFill>
                  <a:prstClr val="black"/>
                </a:solidFill>
                <a:latin typeface="Times New Roman" pitchFamily="18" charset="0"/>
                <a:cs typeface="Times New Roman" pitchFamily="18" charset="0"/>
              </a:rPr>
              <a:t>(Convergence and divergence of air are so important to the development or weakening of surface pressure systems. </a:t>
            </a:r>
          </a:p>
        </p:txBody>
      </p:sp>
    </p:spTree>
    <p:extLst>
      <p:ext uri="{BB962C8B-B14F-4D97-AF65-F5344CB8AC3E}">
        <p14:creationId xmlns="" xmlns:p14="http://schemas.microsoft.com/office/powerpoint/2010/main" val="126250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4" name="Rectangle 3"/>
          <p:cNvSpPr/>
          <p:nvPr/>
        </p:nvSpPr>
        <p:spPr>
          <a:xfrm>
            <a:off x="0" y="457200"/>
            <a:ext cx="5105400" cy="4154984"/>
          </a:xfrm>
          <a:prstGeom prst="rect">
            <a:avLst/>
          </a:prstGeom>
        </p:spPr>
        <p:txBody>
          <a:bodyPr wrap="square">
            <a:spAutoFit/>
          </a:bodyPr>
          <a:lstStyle/>
          <a:p>
            <a:pPr algn="just"/>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example, if upper-level divergence </a:t>
            </a:r>
            <a:r>
              <a:rPr lang="en-US" sz="2400" u="sng" dirty="0">
                <a:latin typeface="Times New Roman" pitchFamily="18" charset="0"/>
                <a:cs typeface="Times New Roman" pitchFamily="18" charset="0"/>
              </a:rPr>
              <a:t>exceeds</a:t>
            </a:r>
            <a:r>
              <a:rPr lang="en-US" sz="2400" dirty="0">
                <a:latin typeface="Times New Roman" pitchFamily="18" charset="0"/>
                <a:cs typeface="Times New Roman" pitchFamily="18" charset="0"/>
              </a:rPr>
              <a:t> surface convergence (that is, more air is removed at the top than is taken in at the surface), the central pressure of the low will decrease, and isobars around the low will become more tightly packed. This situation increases the pressure gradient (and, hence, the pressure gradient force), which, in turn, increases the </a:t>
            </a:r>
            <a:r>
              <a:rPr lang="en-US" sz="2400" b="1" dirty="0">
                <a:latin typeface="Times New Roman" pitchFamily="18" charset="0"/>
                <a:cs typeface="Times New Roman" pitchFamily="18" charset="0"/>
              </a:rPr>
              <a:t>surface winds</a:t>
            </a:r>
            <a:r>
              <a:rPr lang="en-US" sz="2400" dirty="0" smtClean="0">
                <a:latin typeface="Times New Roman" pitchFamily="18" charset="0"/>
                <a:cs typeface="Times New Roman" pitchFamily="18" charset="0"/>
              </a:rPr>
              <a:t>.</a:t>
            </a:r>
          </a:p>
        </p:txBody>
      </p:sp>
      <p:sp>
        <p:nvSpPr>
          <p:cNvPr id="7" name="Rectangle 6"/>
          <p:cNvSpPr/>
          <p:nvPr/>
        </p:nvSpPr>
        <p:spPr>
          <a:xfrm>
            <a:off x="0" y="4642009"/>
            <a:ext cx="9144000" cy="2215991"/>
          </a:xfrm>
          <a:prstGeom prst="rect">
            <a:avLst/>
          </a:prstGeom>
        </p:spPr>
        <p:txBody>
          <a:bodyPr wrap="square">
            <a:spAutoFit/>
          </a:bodyPr>
          <a:lstStyle/>
          <a:p>
            <a:pPr algn="just">
              <a:lnSpc>
                <a:spcPct val="115000"/>
              </a:lnSpc>
              <a:spcAft>
                <a:spcPts val="1000"/>
              </a:spcAft>
            </a:pPr>
            <a:r>
              <a:rPr lang="en-US" sz="2400" dirty="0">
                <a:latin typeface="Times New Roman" pitchFamily="18" charset="0"/>
                <a:cs typeface="Times New Roman" pitchFamily="18" charset="0"/>
              </a:rPr>
              <a:t>Surface winds move outward (diverge), away from the center of a high-pressure area. To replace this laterally spreading air, the air aloft converges and slowly descends </a:t>
            </a:r>
            <a:r>
              <a:rPr lang="en-US" sz="2400" dirty="0" smtClean="0">
                <a:latin typeface="Times New Roman" pitchFamily="18" charset="0"/>
                <a:cs typeface="Times New Roman" pitchFamily="18" charset="0"/>
              </a:rPr>
              <a:t>Again</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as long as upper-level converging air balances surface diverging air, the central pressure in the high will not change</a:t>
            </a:r>
            <a:r>
              <a:rPr lang="en-US" sz="2400" dirty="0">
                <a:latin typeface="Times New Roman" pitchFamily="18" charset="0"/>
                <a:cs typeface="Times New Roman" pitchFamily="18" charset="0"/>
              </a:rPr>
              <a:t>. </a:t>
            </a:r>
          </a:p>
        </p:txBody>
      </p:sp>
      <p:pic>
        <p:nvPicPr>
          <p:cNvPr id="9"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1295400"/>
            <a:ext cx="3981450" cy="301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491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dirty="0">
                <a:latin typeface="Times New Roman" pitchFamily="18" charset="0"/>
                <a:cs typeface="Times New Roman" pitchFamily="18" charset="0"/>
              </a:rPr>
              <a:t>Suppose the upper-level low is directly above the surface low. Notice that only at the surface (because of friction) do the winds blow inward toward the low’s center. </a:t>
            </a: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these winds converge (flow together), the air “piles up.” This piling up of air, called </a:t>
            </a:r>
            <a:r>
              <a:rPr lang="en-US" sz="2400" b="1" dirty="0">
                <a:latin typeface="Times New Roman" pitchFamily="18" charset="0"/>
                <a:cs typeface="Times New Roman" pitchFamily="18" charset="0"/>
              </a:rPr>
              <a:t>convergence</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causes air density to increase directly above the surface low</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This increase in mass causes surface pressures to rise; gradually, the low fills and the surface low dissipates</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same reasoning can be applied to surface anticyclones. Winds blow outward away from the center of a surface high. If a closed high or ridge lies directly over the surface anticyclone, </a:t>
            </a:r>
            <a:r>
              <a:rPr lang="en-US" sz="2400" b="1" dirty="0">
                <a:latin typeface="Times New Roman" pitchFamily="18" charset="0"/>
                <a:cs typeface="Times New Roman" pitchFamily="18" charset="0"/>
              </a:rPr>
              <a:t>divergence</a:t>
            </a:r>
            <a:r>
              <a:rPr lang="en-US" sz="2400" dirty="0">
                <a:latin typeface="Times New Roman" pitchFamily="18" charset="0"/>
                <a:cs typeface="Times New Roman" pitchFamily="18" charset="0"/>
              </a:rPr>
              <a:t> (the spreading out of air) at the surface will remove air from the column directly above the high. Surface pressures fall and the system weakens. </a:t>
            </a:r>
            <a:endParaRPr lang="en-US" sz="2400" dirty="0" smtClean="0">
              <a:latin typeface="Times New Roman" pitchFamily="18" charset="0"/>
              <a:cs typeface="Times New Roman" pitchFamily="18" charset="0"/>
            </a:endParaRPr>
          </a:p>
        </p:txBody>
      </p:sp>
      <p:pic>
        <p:nvPicPr>
          <p:cNvPr id="3" name="Picture 5" descr="13-04B"/>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2738" b="-1"/>
          <a:stretch/>
        </p:blipFill>
        <p:spPr bwMode="auto">
          <a:xfrm>
            <a:off x="5356982" y="4191000"/>
            <a:ext cx="3787018" cy="2666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402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2" y="577096"/>
            <a:ext cx="9140588" cy="1785104"/>
          </a:xfrm>
          <a:prstGeom prst="rect">
            <a:avLst/>
          </a:prstGeom>
          <a:ln w="9525">
            <a:solidFill>
              <a:schemeClr val="tx1"/>
            </a:solidFill>
          </a:ln>
        </p:spPr>
        <p:txBody>
          <a:bodyPr wrap="square">
            <a:spAutoFit/>
          </a:bodyPr>
          <a:lstStyle/>
          <a:p>
            <a:pPr lvl="0" algn="just"/>
            <a:r>
              <a:rPr lang="en-US" sz="2200" b="1" dirty="0">
                <a:solidFill>
                  <a:prstClr val="black"/>
                </a:solidFill>
                <a:latin typeface="Times New Roman" pitchFamily="18" charset="0"/>
                <a:cs typeface="Times New Roman" pitchFamily="18" charset="0"/>
              </a:rPr>
              <a:t>A low that is not supported by some divergence aloft will </a:t>
            </a:r>
            <a:r>
              <a:rPr lang="en-US" sz="2200" b="1" dirty="0" smtClean="0">
                <a:solidFill>
                  <a:prstClr val="black"/>
                </a:solidFill>
                <a:latin typeface="Times New Roman" pitchFamily="18" charset="0"/>
                <a:cs typeface="Times New Roman" pitchFamily="18" charset="0"/>
              </a:rPr>
              <a:t>dissipate.</a:t>
            </a:r>
            <a:endParaRPr lang="en-US" sz="2200" b="1" dirty="0">
              <a:solidFill>
                <a:prstClr val="black"/>
              </a:solidFill>
              <a:latin typeface="Times New Roman" pitchFamily="18" charset="0"/>
              <a:cs typeface="Times New Roman" pitchFamily="18" charset="0"/>
            </a:endParaRPr>
          </a:p>
          <a:p>
            <a:pPr lvl="0" algn="just"/>
            <a:r>
              <a:rPr lang="en-US" sz="2200" b="1" dirty="0">
                <a:solidFill>
                  <a:prstClr val="black"/>
                </a:solidFill>
                <a:latin typeface="Times New Roman" pitchFamily="18" charset="0"/>
                <a:cs typeface="Times New Roman" pitchFamily="18" charset="0"/>
              </a:rPr>
              <a:t>Same is true for a high pressure system; divergence at the surface needs some support from convergence aloft to survive</a:t>
            </a:r>
          </a:p>
          <a:p>
            <a:pPr lvl="0" algn="just"/>
            <a:r>
              <a:rPr lang="en-US" sz="2200" b="1" dirty="0">
                <a:solidFill>
                  <a:prstClr val="black"/>
                </a:solidFill>
                <a:latin typeface="Times New Roman" pitchFamily="18" charset="0"/>
                <a:cs typeface="Times New Roman" pitchFamily="18" charset="0"/>
              </a:rPr>
              <a:t>If lows and highs aloft were always directly above lows and highs at the surface, the surface systems would quickly dissipate. </a:t>
            </a:r>
          </a:p>
        </p:txBody>
      </p:sp>
      <p:pic>
        <p:nvPicPr>
          <p:cNvPr id="3" name="Picture 5" descr="13-04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81600" y="3352800"/>
            <a:ext cx="3787018" cy="3428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68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5486400" cy="6001643"/>
          </a:xfrm>
          <a:prstGeom prst="rect">
            <a:avLst/>
          </a:prstGeom>
          <a:noFill/>
        </p:spPr>
        <p:txBody>
          <a:bodyPr wrap="square" rtlCol="0">
            <a:spAutoFit/>
          </a:bodyPr>
          <a:lstStyle/>
          <a:p>
            <a:pPr marL="342900" indent="-342900">
              <a:buFont typeface="Arial" pitchFamily="34" charset="0"/>
              <a:buChar char="•"/>
            </a:pPr>
            <a:r>
              <a:rPr lang="en-US" sz="2400" dirty="0">
                <a:latin typeface="Times New Roman" pitchFamily="18" charset="0"/>
                <a:cs typeface="Times New Roman" pitchFamily="18" charset="0"/>
              </a:rPr>
              <a:t>We can see from the figure that, when an upper-level trough is as sufficiently deep, </a:t>
            </a:r>
            <a:r>
              <a:rPr lang="en-US" sz="2400" u="sng" dirty="0">
                <a:latin typeface="Times New Roman" pitchFamily="18" charset="0"/>
                <a:cs typeface="Times New Roman" pitchFamily="18" charset="0"/>
              </a:rPr>
              <a:t>a region of converging air usually forms on the west side of the trough and a region of diverging air forms on the east side. </a:t>
            </a:r>
            <a:endParaRPr lang="en-US" sz="2400" u="sng" dirty="0"/>
          </a:p>
          <a:p>
            <a:pPr marL="342900" indent="-342900">
              <a:buFont typeface="Arial" pitchFamily="34" charset="0"/>
              <a:buChar char="•"/>
            </a:pPr>
            <a:r>
              <a:rPr lang="en-US" sz="2400" dirty="0" smtClean="0">
                <a:latin typeface="Times New Roman" pitchFamily="18" charset="0"/>
                <a:cs typeface="Times New Roman" pitchFamily="18" charset="0"/>
              </a:rPr>
              <a:t>An </a:t>
            </a:r>
            <a:r>
              <a:rPr lang="en-US" sz="2400" dirty="0">
                <a:latin typeface="Times New Roman" pitchFamily="18" charset="0"/>
                <a:cs typeface="Times New Roman" pitchFamily="18" charset="0"/>
              </a:rPr>
              <a:t>area of </a:t>
            </a:r>
            <a:r>
              <a:rPr lang="en-US" sz="2400" dirty="0">
                <a:latin typeface="Times New Roman" pitchFamily="18" charset="0"/>
                <a:cs typeface="Times New Roman" pitchFamily="18" charset="0"/>
                <a:hlinkClick r:id="rId3"/>
              </a:rPr>
              <a:t>divergence</a:t>
            </a:r>
            <a:r>
              <a:rPr lang="en-US" sz="2400" dirty="0">
                <a:latin typeface="Times New Roman" pitchFamily="18" charset="0"/>
                <a:cs typeface="Times New Roman" pitchFamily="18" charset="0"/>
              </a:rPr>
              <a:t> MUST be directly above the surface </a:t>
            </a:r>
            <a:r>
              <a:rPr lang="en-US" sz="2400" dirty="0" smtClean="0">
                <a:latin typeface="Times New Roman" pitchFamily="18" charset="0"/>
                <a:cs typeface="Times New Roman" pitchFamily="18" charset="0"/>
              </a:rPr>
              <a:t>low</a:t>
            </a:r>
          </a:p>
          <a:p>
            <a:endParaRPr lang="en-US" sz="2400" dirty="0">
              <a:latin typeface="Times New Roman" pitchFamily="18" charset="0"/>
              <a:cs typeface="Times New Roman" pitchFamily="18" charset="0"/>
            </a:endParaRPr>
          </a:p>
          <a:p>
            <a:pPr marL="342900" indent="-342900">
              <a:buFont typeface="Arial" pitchFamily="34" charset="0"/>
              <a:buChar char="•"/>
            </a:pPr>
            <a:r>
              <a:rPr lang="en-US" sz="2400" dirty="0">
                <a:latin typeface="Times New Roman" pitchFamily="18" charset="0"/>
                <a:cs typeface="Times New Roman" pitchFamily="18" charset="0"/>
              </a:rPr>
              <a:t>If divergence aloft &gt; </a:t>
            </a:r>
            <a:r>
              <a:rPr lang="en-US" sz="2400" dirty="0">
                <a:latin typeface="Times New Roman" pitchFamily="18" charset="0"/>
                <a:cs typeface="Times New Roman" pitchFamily="18" charset="0"/>
                <a:hlinkClick r:id="rId4"/>
              </a:rPr>
              <a:t>convergence</a:t>
            </a:r>
            <a:r>
              <a:rPr lang="en-US" sz="2400" dirty="0">
                <a:latin typeface="Times New Roman" pitchFamily="18" charset="0"/>
                <a:cs typeface="Times New Roman" pitchFamily="18" charset="0"/>
              </a:rPr>
              <a:t> at surface, will the low will deepen, intensifying the storm, or will it decay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pPr marL="342900" indent="-342900">
              <a:buFont typeface="Arial" pitchFamily="34" charset="0"/>
              <a:buChar char="•"/>
            </a:pPr>
            <a:r>
              <a:rPr lang="en-US" sz="2400" dirty="0">
                <a:latin typeface="Times New Roman" pitchFamily="18" charset="0"/>
                <a:cs typeface="Times New Roman" pitchFamily="18" charset="0"/>
              </a:rPr>
              <a:t>if divergence aloft &lt; convergence at surface, will the low will deepen, or decay? </a:t>
            </a:r>
          </a:p>
        </p:txBody>
      </p:sp>
      <p:pic>
        <p:nvPicPr>
          <p:cNvPr id="4" name="Picture 5" descr="13-05B"/>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3969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3-05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94042" y="381000"/>
            <a:ext cx="3549958" cy="5943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52400" y="152400"/>
            <a:ext cx="5257800" cy="3785652"/>
          </a:xfrm>
          <a:prstGeom prst="rect">
            <a:avLst/>
          </a:prstGeom>
          <a:noFill/>
        </p:spPr>
        <p:txBody>
          <a:bodyPr wrap="square" rtlCol="0">
            <a:spAutoFit/>
          </a:bodyPr>
          <a:lstStyle/>
          <a:p>
            <a:pPr marL="342900" indent="-342900">
              <a:buFont typeface="Arial" pitchFamily="34" charset="0"/>
              <a:buChar char="•"/>
            </a:pPr>
            <a:r>
              <a:rPr lang="en-US" sz="2400" dirty="0" smtClean="0">
                <a:latin typeface="Times New Roman" pitchFamily="18" charset="0"/>
                <a:cs typeface="Times New Roman" pitchFamily="18" charset="0"/>
              </a:rPr>
              <a:t>An area of </a:t>
            </a:r>
            <a:r>
              <a:rPr lang="en-US" sz="2400" dirty="0" smtClean="0">
                <a:solidFill>
                  <a:schemeClr val="accent1"/>
                </a:solidFill>
                <a:latin typeface="Times New Roman" pitchFamily="18" charset="0"/>
                <a:cs typeface="Times New Roman" pitchFamily="18" charset="0"/>
              </a:rPr>
              <a:t>convergence</a:t>
            </a:r>
            <a:r>
              <a:rPr lang="en-US" sz="2400" dirty="0" smtClean="0">
                <a:latin typeface="Times New Roman" pitchFamily="18" charset="0"/>
                <a:cs typeface="Times New Roman" pitchFamily="18" charset="0"/>
              </a:rPr>
              <a:t> MUST be directly above the surface high</a:t>
            </a:r>
          </a:p>
          <a:p>
            <a:pPr marL="342900" indent="-342900">
              <a:buFont typeface="Arial" pitchFamily="34" charset="0"/>
              <a:buChar char="•"/>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convergence aloft &gt; divergence at surface, pressure at surface will increase and the high will build (intensify)</a:t>
            </a:r>
          </a:p>
          <a:p>
            <a:pPr marL="342900" indent="-342900">
              <a:buFont typeface="Arial" pitchFamily="34" charset="0"/>
              <a:buChar char="•"/>
            </a:pPr>
            <a:r>
              <a:rPr lang="en-US" sz="2400" dirty="0">
                <a:latin typeface="Times New Roman" pitchFamily="18" charset="0"/>
                <a:cs typeface="Times New Roman" pitchFamily="18" charset="0"/>
              </a:rPr>
              <a:t>if convergence aloft &lt; divergence at surface, pressure at surface will decrease and the high will decrease in intensity</a:t>
            </a:r>
          </a:p>
        </p:txBody>
      </p:sp>
    </p:spTree>
    <p:extLst>
      <p:ext uri="{BB962C8B-B14F-4D97-AF65-F5344CB8AC3E}">
        <p14:creationId xmlns="" xmlns:p14="http://schemas.microsoft.com/office/powerpoint/2010/main" val="1059114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0"/>
            <a:ext cx="85344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Winds and Vertical Air Motions</a:t>
            </a:r>
            <a:endParaRPr lang="en-US" sz="2600" b="1" dirty="0">
              <a:latin typeface="Times New Roman" pitchFamily="18" charset="0"/>
              <a:cs typeface="Times New Roman" pitchFamily="18" charset="0"/>
            </a:endParaRPr>
          </a:p>
        </p:txBody>
      </p:sp>
      <p:sp>
        <p:nvSpPr>
          <p:cNvPr id="2" name="Rectangle 1"/>
          <p:cNvSpPr/>
          <p:nvPr/>
        </p:nvSpPr>
        <p:spPr>
          <a:xfrm>
            <a:off x="0" y="487025"/>
            <a:ext cx="9144000" cy="6370975"/>
          </a:xfrm>
          <a:prstGeom prst="rect">
            <a:avLst/>
          </a:prstGeom>
        </p:spPr>
        <p:txBody>
          <a:bodyPr wrap="square">
            <a:spAutoFit/>
          </a:bodyPr>
          <a:lstStyle/>
          <a:p>
            <a:pPr algn="just"/>
            <a:r>
              <a:rPr lang="en-US" sz="2400" dirty="0" smtClean="0">
                <a:latin typeface="Times New Roman" pitchFamily="18" charset="0"/>
                <a:cs typeface="Times New Roman" pitchFamily="18" charset="0"/>
              </a:rPr>
              <a:t>Air moves in response to pressure differences. Because air pressure decreases rapidly with increasing height above the surface, there is always a strong pressure gradient force directed upward, much stronger than in the horizontal. </a:t>
            </a:r>
            <a:r>
              <a:rPr lang="en-US" sz="2400" b="1" u="sng" dirty="0" smtClean="0">
                <a:latin typeface="Times New Roman" pitchFamily="18" charset="0"/>
                <a:cs typeface="Times New Roman" pitchFamily="18" charset="0"/>
              </a:rPr>
              <a:t>Why, then, doesn’t the air rush off into space? </a:t>
            </a:r>
          </a:p>
          <a:p>
            <a:pPr algn="just"/>
            <a:r>
              <a:rPr lang="en-US" sz="2400" dirty="0" smtClean="0">
                <a:latin typeface="Times New Roman" pitchFamily="18" charset="0"/>
                <a:cs typeface="Times New Roman" pitchFamily="18" charset="0"/>
              </a:rPr>
              <a:t>Air does not rush off into space because the upward-directed pressure gradient force is nearly always exactly balanced by the downward force of gravity.</a:t>
            </a:r>
          </a:p>
          <a:p>
            <a:pPr algn="just"/>
            <a:r>
              <a:rPr lang="en-US" sz="2400" dirty="0" smtClean="0">
                <a:latin typeface="Times New Roman" pitchFamily="18" charset="0"/>
                <a:cs typeface="Times New Roman" pitchFamily="18" charset="0"/>
              </a:rPr>
              <a:t>When these two forces are in exact balance, the air is said to be in </a:t>
            </a:r>
            <a:r>
              <a:rPr lang="en-US" sz="2400" b="1" dirty="0" smtClean="0">
                <a:latin typeface="Times New Roman" pitchFamily="18" charset="0"/>
                <a:cs typeface="Times New Roman" pitchFamily="18" charset="0"/>
              </a:rPr>
              <a:t>hydrostatic equilibrium</a:t>
            </a:r>
            <a:r>
              <a:rPr lang="en-US" sz="2400" dirty="0" smtClean="0">
                <a:latin typeface="Times New Roman" pitchFamily="18" charset="0"/>
                <a:cs typeface="Times New Roman" pitchFamily="18" charset="0"/>
              </a:rPr>
              <a:t>. When air is in hydrostatic equilibrium, there is no net vertical force acting on it, and so there is no net vertical acceleration.</a:t>
            </a:r>
          </a:p>
          <a:p>
            <a:pPr algn="just"/>
            <a:r>
              <a:rPr lang="en-US" sz="2400" dirty="0" smtClean="0">
                <a:latin typeface="Times New Roman" pitchFamily="18" charset="0"/>
                <a:cs typeface="Times New Roman" pitchFamily="18" charset="0"/>
              </a:rPr>
              <a:t>Most of the time, the atmosphere approximates hydrostatic balance, even when air slowly rises or descends at a constant speed. However, this balance does not exist in violent thunderstorms and tornadoes, where the air shows appreciable vertical acceleration. But these occur over relatively small vertical distances, considering the total vertical extent of the atmosphere. </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34182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Third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pic>
        <p:nvPicPr>
          <p:cNvPr id="5" name="Picture 2" descr="C:\Users\sama\Desktop\picture-worth-1000-word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60702" y="1100138"/>
            <a:ext cx="7040298" cy="46910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5154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52400" y="2857500"/>
            <a:ext cx="8839200" cy="1676400"/>
            <a:chOff x="762000" y="4876800"/>
            <a:chExt cx="7467600" cy="1676400"/>
          </a:xfrm>
        </p:grpSpPr>
        <p:sp>
          <p:nvSpPr>
            <p:cNvPr id="29" name="Rectangle 4"/>
            <p:cNvSpPr>
              <a:spLocks noChangeArrowheads="1"/>
            </p:cNvSpPr>
            <p:nvPr/>
          </p:nvSpPr>
          <p:spPr bwMode="auto">
            <a:xfrm>
              <a:off x="762000" y="4953000"/>
              <a:ext cx="2286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Oval 6"/>
            <p:cNvSpPr>
              <a:spLocks noChangeArrowheads="1"/>
            </p:cNvSpPr>
            <p:nvPr/>
          </p:nvSpPr>
          <p:spPr bwMode="auto">
            <a:xfrm>
              <a:off x="990600" y="51816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1" name="Oval 8"/>
            <p:cNvSpPr>
              <a:spLocks noChangeArrowheads="1"/>
            </p:cNvSpPr>
            <p:nvPr/>
          </p:nvSpPr>
          <p:spPr bwMode="auto">
            <a:xfrm>
              <a:off x="18288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2" name="Oval 10"/>
            <p:cNvSpPr>
              <a:spLocks noChangeArrowheads="1"/>
            </p:cNvSpPr>
            <p:nvPr/>
          </p:nvSpPr>
          <p:spPr bwMode="auto">
            <a:xfrm>
              <a:off x="1447800" y="58674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3" name="Oval 12"/>
            <p:cNvSpPr>
              <a:spLocks noChangeArrowheads="1"/>
            </p:cNvSpPr>
            <p:nvPr/>
          </p:nvSpPr>
          <p:spPr bwMode="auto">
            <a:xfrm>
              <a:off x="2286000" y="5867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4" name="Rectangle 14"/>
            <p:cNvSpPr>
              <a:spLocks noChangeArrowheads="1"/>
            </p:cNvSpPr>
            <p:nvPr/>
          </p:nvSpPr>
          <p:spPr bwMode="auto">
            <a:xfrm>
              <a:off x="4038600" y="4876800"/>
              <a:ext cx="1905000" cy="1600200"/>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Oval 15"/>
            <p:cNvSpPr>
              <a:spLocks noChangeArrowheads="1"/>
            </p:cNvSpPr>
            <p:nvPr/>
          </p:nvSpPr>
          <p:spPr bwMode="auto">
            <a:xfrm>
              <a:off x="4343400" y="5105400"/>
              <a:ext cx="609600" cy="6096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H2O</a:t>
              </a:r>
            </a:p>
          </p:txBody>
        </p:sp>
        <p:sp>
          <p:nvSpPr>
            <p:cNvPr id="36" name="Oval 18"/>
            <p:cNvSpPr>
              <a:spLocks noChangeArrowheads="1"/>
            </p:cNvSpPr>
            <p:nvPr/>
          </p:nvSpPr>
          <p:spPr bwMode="auto">
            <a:xfrm>
              <a:off x="4267200" y="5791200"/>
              <a:ext cx="457200" cy="4572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O</a:t>
              </a:r>
            </a:p>
          </p:txBody>
        </p:sp>
        <p:sp>
          <p:nvSpPr>
            <p:cNvPr id="37" name="Oval 20"/>
            <p:cNvSpPr>
              <a:spLocks noChangeArrowheads="1"/>
            </p:cNvSpPr>
            <p:nvPr/>
          </p:nvSpPr>
          <p:spPr bwMode="auto">
            <a:xfrm>
              <a:off x="5105400" y="5791200"/>
              <a:ext cx="6858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H2O</a:t>
              </a:r>
            </a:p>
          </p:txBody>
        </p:sp>
        <p:sp>
          <p:nvSpPr>
            <p:cNvPr id="38" name="Oval 22"/>
            <p:cNvSpPr>
              <a:spLocks noChangeArrowheads="1"/>
            </p:cNvSpPr>
            <p:nvPr/>
          </p:nvSpPr>
          <p:spPr bwMode="auto">
            <a:xfrm>
              <a:off x="5181600" y="5105400"/>
              <a:ext cx="533400" cy="533400"/>
            </a:xfrm>
            <a:prstGeom prst="ellipse">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rPr>
                <a:t>N</a:t>
              </a:r>
            </a:p>
          </p:txBody>
        </p:sp>
        <p:sp>
          <p:nvSpPr>
            <p:cNvPr id="39" name="Text Box 24"/>
            <p:cNvSpPr txBox="1">
              <a:spLocks noChangeArrowheads="1"/>
            </p:cNvSpPr>
            <p:nvPr/>
          </p:nvSpPr>
          <p:spPr bwMode="auto">
            <a:xfrm>
              <a:off x="6048375" y="5181600"/>
              <a:ext cx="2181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CC"/>
                  </a:solidFill>
                  <a:effectLst/>
                  <a:uLnTx/>
                  <a:uFillTx/>
                  <a:latin typeface="Arial" charset="0"/>
                  <a:ea typeface="ＭＳ Ｐゴシック" charset="-128"/>
                </a:rPr>
                <a:t>H2O is lighter than Nitrogen and Oxygen</a:t>
              </a:r>
            </a:p>
          </p:txBody>
        </p:sp>
      </p:grpSp>
      <p:sp>
        <p:nvSpPr>
          <p:cNvPr id="40" name="Rectangle 39"/>
          <p:cNvSpPr/>
          <p:nvPr/>
        </p:nvSpPr>
        <p:spPr>
          <a:xfrm>
            <a:off x="0" y="601058"/>
            <a:ext cx="9144000" cy="1938992"/>
          </a:xfrm>
          <a:prstGeom prst="rect">
            <a:avLst/>
          </a:prstGeom>
        </p:spPr>
        <p:txBody>
          <a:bodyPr wrap="square">
            <a:spAutoFit/>
          </a:bodyPr>
          <a:lstStyle/>
          <a:p>
            <a:pPr algn="just"/>
            <a:r>
              <a:rPr lang="en-US" sz="2400" b="1" i="1" u="sng" dirty="0">
                <a:latin typeface="Times New Roman" pitchFamily="18" charset="0"/>
                <a:cs typeface="Times New Roman" pitchFamily="18" charset="0"/>
              </a:rPr>
              <a:t>Moist air </a:t>
            </a:r>
            <a:r>
              <a:rPr lang="en-US" sz="2400" b="1" i="1" dirty="0">
                <a:latin typeface="Times New Roman" pitchFamily="18" charset="0"/>
                <a:cs typeface="Times New Roman" pitchFamily="18" charset="0"/>
              </a:rPr>
              <a:t>is </a:t>
            </a:r>
            <a:r>
              <a:rPr lang="en-US" sz="2400" b="1" i="1" u="sng" dirty="0">
                <a:latin typeface="Times New Roman" pitchFamily="18" charset="0"/>
                <a:cs typeface="Times New Roman" pitchFamily="18" charset="0"/>
              </a:rPr>
              <a:t>less dense </a:t>
            </a:r>
            <a:r>
              <a:rPr lang="en-US" sz="2400" b="1" i="1" dirty="0">
                <a:latin typeface="Times New Roman" pitchFamily="18" charset="0"/>
                <a:cs typeface="Times New Roman" pitchFamily="18" charset="0"/>
              </a:rPr>
              <a:t>than </a:t>
            </a:r>
            <a:r>
              <a:rPr lang="en-US" sz="2400" b="1" i="1" u="sng" dirty="0">
                <a:latin typeface="Times New Roman" pitchFamily="18" charset="0"/>
                <a:cs typeface="Times New Roman" pitchFamily="18" charset="0"/>
              </a:rPr>
              <a:t>dry air</a:t>
            </a:r>
            <a:r>
              <a:rPr lang="en-US" sz="2400" b="1" i="1" dirty="0">
                <a:latin typeface="Times New Roman" pitchFamily="18" charset="0"/>
                <a:cs typeface="Times New Roman" pitchFamily="18" charset="0"/>
              </a:rPr>
              <a:t>, and therefore has a </a:t>
            </a:r>
            <a:r>
              <a:rPr lang="en-US" sz="2400" b="1" i="1" u="sng" dirty="0">
                <a:latin typeface="Times New Roman" pitchFamily="18" charset="0"/>
                <a:cs typeface="Times New Roman" pitchFamily="18" charset="0"/>
              </a:rPr>
              <a:t>lower air pressure</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A water molecule has less mass than other molecules that make up the air.  If you replace some of the air molecules with water molecules, the water lowers the density (and lowers the air pressure</a:t>
            </a:r>
            <a:r>
              <a:rPr lang="en-US" sz="2400" dirty="0" smtClean="0">
                <a:latin typeface="Times New Roman" pitchFamily="18" charset="0"/>
                <a:cs typeface="Times New Roman" pitchFamily="18" charset="0"/>
              </a:rPr>
              <a:t>).</a:t>
            </a:r>
          </a:p>
        </p:txBody>
      </p:sp>
      <p:sp>
        <p:nvSpPr>
          <p:cNvPr id="42" name="Rectangle 41"/>
          <p:cNvSpPr/>
          <p:nvPr/>
        </p:nvSpPr>
        <p:spPr>
          <a:xfrm>
            <a:off x="0" y="4781371"/>
            <a:ext cx="5383763" cy="1200329"/>
          </a:xfrm>
          <a:prstGeom prst="rect">
            <a:avLst/>
          </a:prstGeom>
        </p:spPr>
        <p:txBody>
          <a:bodyPr wrap="square">
            <a:spAutoFit/>
          </a:bodyPr>
          <a:lstStyle/>
          <a:p>
            <a:pPr lvl="0" algn="just"/>
            <a:r>
              <a:rPr lang="en-US" sz="2400" dirty="0" smtClean="0">
                <a:solidFill>
                  <a:srgbClr val="000000"/>
                </a:solidFill>
                <a:latin typeface="Times New Roman" pitchFamily="18" charset="0"/>
                <a:cs typeface="Times New Roman" pitchFamily="18" charset="0"/>
              </a:rPr>
              <a:t>Q/ Air </a:t>
            </a:r>
            <a:r>
              <a:rPr lang="en-US" sz="2400" dirty="0">
                <a:solidFill>
                  <a:srgbClr val="000000"/>
                </a:solidFill>
                <a:latin typeface="Times New Roman" pitchFamily="18" charset="0"/>
                <a:cs typeface="Times New Roman" pitchFamily="18" charset="0"/>
              </a:rPr>
              <a:t>pressure in a weather system reflects the amount of water in the air, which affects the </a:t>
            </a:r>
            <a:r>
              <a:rPr lang="en-US" sz="2400" dirty="0" smtClean="0">
                <a:solidFill>
                  <a:srgbClr val="000000"/>
                </a:solidFill>
                <a:latin typeface="Times New Roman" pitchFamily="18" charset="0"/>
                <a:cs typeface="Times New Roman" pitchFamily="18" charset="0"/>
              </a:rPr>
              <a:t>weather, how?</a:t>
            </a:r>
            <a:endParaRPr lang="en-US" sz="2400" dirty="0">
              <a:solidFill>
                <a:srgbClr val="000000"/>
              </a:solidFill>
              <a:latin typeface="Times New Roman" pitchFamily="18" charset="0"/>
              <a:cs typeface="Times New Roman" pitchFamily="18" charset="0"/>
            </a:endParaRPr>
          </a:p>
        </p:txBody>
      </p:sp>
      <p:pic>
        <p:nvPicPr>
          <p:cNvPr id="43" name="Picture 6" descr="Air movt.jpg"/>
          <p:cNvPicPr>
            <a:picLocks noChangeAspect="1"/>
          </p:cNvPicPr>
          <p:nvPr/>
        </p:nvPicPr>
        <p:blipFill>
          <a:blip r:embed="rId2">
            <a:extLst>
              <a:ext uri="{28A0092B-C50C-407E-A947-70E740481C1C}">
                <a14:useLocalDpi xmlns="" xmlns:a14="http://schemas.microsoft.com/office/drawing/2010/main" val="0"/>
              </a:ext>
            </a:extLst>
          </a:blip>
          <a:srcRect l="5554" t="11754" r="2951" b="8652"/>
          <a:stretch>
            <a:fillRect/>
          </a:stretch>
        </p:blipFill>
        <p:spPr bwMode="auto">
          <a:xfrm>
            <a:off x="6109716" y="4457700"/>
            <a:ext cx="2881884" cy="232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a:xfrm>
            <a:off x="2261419" y="0"/>
            <a:ext cx="5010150"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latin typeface="Times New Roman" pitchFamily="18" charset="0"/>
                <a:cs typeface="Times New Roman" pitchFamily="18" charset="0"/>
              </a:rPr>
              <a:t>Moisture and Pressure</a:t>
            </a:r>
            <a:endParaRPr lang="en-US" sz="2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705601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304800" y="0"/>
            <a:ext cx="8534400" cy="457200"/>
          </a:xfrm>
        </p:spPr>
        <p:txBody>
          <a:bodyPr>
            <a:noAutofit/>
          </a:bodyPr>
          <a:lstStyle/>
          <a:p>
            <a:r>
              <a:rPr lang="en-US" sz="2600" b="1" dirty="0">
                <a:latin typeface="Times New Roman" pitchFamily="18" charset="0"/>
                <a:cs typeface="Times New Roman" pitchFamily="18" charset="0"/>
              </a:rPr>
              <a:t>Surface Map</a:t>
            </a:r>
          </a:p>
        </p:txBody>
      </p:sp>
      <p:pic>
        <p:nvPicPr>
          <p:cNvPr id="6" name="Picture 4" descr=" 0608a.jpg                                                      0007E2C2Chunga                         ABA78158:"/>
          <p:cNvPicPr>
            <a:picLocks noChangeAspect="1" noChangeArrowheads="1"/>
          </p:cNvPicPr>
          <p:nvPr/>
        </p:nvPicPr>
        <p:blipFill>
          <a:blip r:embed="rId2"/>
          <a:srcRect b="9472"/>
          <a:stretch>
            <a:fillRect/>
          </a:stretch>
        </p:blipFill>
        <p:spPr>
          <a:xfrm>
            <a:off x="5236169" y="4191000"/>
            <a:ext cx="3831631" cy="2438400"/>
          </a:xfrm>
          <a:prstGeom prst="rect">
            <a:avLst/>
          </a:prstGeom>
          <a:noFill/>
          <a:ln/>
        </p:spPr>
      </p:pic>
      <p:sp>
        <p:nvSpPr>
          <p:cNvPr id="8" name="Rectangle 7"/>
          <p:cNvSpPr/>
          <p:nvPr/>
        </p:nvSpPr>
        <p:spPr>
          <a:xfrm>
            <a:off x="206969" y="4124742"/>
            <a:ext cx="4953000" cy="2123658"/>
          </a:xfrm>
          <a:prstGeom prst="rect">
            <a:avLst/>
          </a:prstGeom>
        </p:spPr>
        <p:txBody>
          <a:bodyPr wrap="square">
            <a:spAutoFit/>
          </a:bodyPr>
          <a:lstStyle/>
          <a:p>
            <a:r>
              <a:rPr lang="en-US" sz="2200" dirty="0" smtClean="0">
                <a:latin typeface="Times New Roman" pitchFamily="18" charset="0"/>
                <a:cs typeface="Times New Roman" pitchFamily="18" charset="0"/>
              </a:rPr>
              <a:t>H’s: Centers of high pressure (also called anticyclones)</a:t>
            </a:r>
          </a:p>
          <a:p>
            <a:r>
              <a:rPr lang="en-US" sz="2200" dirty="0" smtClean="0">
                <a:latin typeface="Times New Roman" pitchFamily="18" charset="0"/>
                <a:cs typeface="Times New Roman" pitchFamily="18" charset="0"/>
              </a:rPr>
              <a:t> L’s: Centers of low pressure (also known as depressions or mid-latitude depressions or extra-tropical cyclones) – they form in the middle latitudes, outside of the tropics.</a:t>
            </a:r>
            <a:endParaRPr lang="en-US" sz="2200" dirty="0">
              <a:latin typeface="Times New Roman" pitchFamily="18" charset="0"/>
              <a:cs typeface="Times New Roman" pitchFamily="18" charset="0"/>
            </a:endParaRPr>
          </a:p>
        </p:txBody>
      </p:sp>
      <p:sp>
        <p:nvSpPr>
          <p:cNvPr id="9" name="Rectangle 8"/>
          <p:cNvSpPr/>
          <p:nvPr/>
        </p:nvSpPr>
        <p:spPr>
          <a:xfrm>
            <a:off x="0" y="762000"/>
            <a:ext cx="9144000" cy="3714863"/>
          </a:xfrm>
          <a:prstGeom prst="rect">
            <a:avLst/>
          </a:prstGeom>
        </p:spPr>
        <p:txBody>
          <a:bodyPr wrap="square">
            <a:spAutoFit/>
          </a:bodyPr>
          <a:lstStyle/>
          <a:p>
            <a:pPr marL="342900" indent="-342900" algn="just">
              <a:lnSpc>
                <a:spcPct val="90000"/>
              </a:lnSpc>
              <a:spcBef>
                <a:spcPct val="20000"/>
              </a:spcBef>
              <a:buFont typeface="Arial" pitchFamily="34" charset="0"/>
              <a:buChar char="•"/>
              <a:defRPr/>
            </a:pPr>
            <a:r>
              <a:rPr lang="en-US" sz="2200" dirty="0">
                <a:latin typeface="Times New Roman" pitchFamily="18" charset="0"/>
                <a:cs typeface="Times New Roman" pitchFamily="18" charset="0"/>
              </a:rPr>
              <a:t>Surface maps describe where the centers of high &amp; low pressures are found and winds and weather associated with these systems, solid lines are isobars at </a:t>
            </a:r>
            <a:r>
              <a:rPr lang="en-US" sz="2200" dirty="0" smtClean="0">
                <a:latin typeface="Times New Roman" pitchFamily="18" charset="0"/>
                <a:cs typeface="Times New Roman" pitchFamily="18" charset="0"/>
              </a:rPr>
              <a:t>4 </a:t>
            </a:r>
            <a:r>
              <a:rPr lang="en-US" sz="2200" dirty="0" err="1" smtClean="0">
                <a:latin typeface="Times New Roman" pitchFamily="18" charset="0"/>
                <a:cs typeface="Times New Roman" pitchFamily="18" charset="0"/>
              </a:rPr>
              <a:t>hPa</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intervals; arrows wind </a:t>
            </a:r>
            <a:r>
              <a:rPr lang="en-US" sz="2200" dirty="0" smtClean="0">
                <a:latin typeface="Times New Roman" pitchFamily="18" charset="0"/>
                <a:cs typeface="Times New Roman" pitchFamily="18" charset="0"/>
              </a:rPr>
              <a:t>direction</a:t>
            </a:r>
          </a:p>
          <a:p>
            <a:pPr marL="342900" indent="-342900" algn="just">
              <a:lnSpc>
                <a:spcPct val="90000"/>
              </a:lnSpc>
              <a:spcBef>
                <a:spcPct val="20000"/>
              </a:spcBef>
              <a:buFont typeface="Arial" pitchFamily="34" charset="0"/>
              <a:buChar char="•"/>
              <a:defRPr/>
            </a:pPr>
            <a:r>
              <a:rPr lang="en-US" sz="2200" dirty="0" smtClean="0">
                <a:latin typeface="Times New Roman" pitchFamily="18" charset="0"/>
                <a:cs typeface="Times New Roman" pitchFamily="18" charset="0"/>
              </a:rPr>
              <a:t>Isobars do not pass through each point, but with the values interpolated from the data given on the chart.</a:t>
            </a:r>
          </a:p>
          <a:p>
            <a:pPr marL="342900" indent="-342900" algn="just">
              <a:buFont typeface="Arial" pitchFamily="34" charset="0"/>
              <a:buChar char="•"/>
            </a:pPr>
            <a:r>
              <a:rPr lang="en-US" sz="2200" dirty="0" smtClean="0">
                <a:latin typeface="Times New Roman" pitchFamily="18" charset="0"/>
                <a:cs typeface="Times New Roman" pitchFamily="18" charset="0"/>
              </a:rPr>
              <a:t>With isobars plotted, the chart is called ‘sea level pressure chart’ or simply ‘Surface Map’, and When weather data are plotted are in this map, it becomes ‘Surface Weather Map’ .</a:t>
            </a:r>
          </a:p>
          <a:p>
            <a:pPr marL="342900" indent="-342900" algn="just">
              <a:buFont typeface="Arial" pitchFamily="34" charset="0"/>
              <a:buChar char="•"/>
            </a:pPr>
            <a:r>
              <a:rPr lang="en-US" sz="2200" dirty="0" smtClean="0">
                <a:latin typeface="Times New Roman" pitchFamily="18" charset="0"/>
                <a:cs typeface="Times New Roman" pitchFamily="18" charset="0"/>
              </a:rPr>
              <a:t>Surface winds Influenced by PGF, CF, and SF, </a:t>
            </a:r>
            <a:r>
              <a:rPr lang="en-US" sz="2200" b="1" dirty="0" smtClean="0">
                <a:latin typeface="Times New Roman" pitchFamily="18" charset="0"/>
                <a:cs typeface="Times New Roman" pitchFamily="18" charset="0"/>
              </a:rPr>
              <a:t>winds blow across the isobars</a:t>
            </a:r>
            <a:r>
              <a:rPr lang="en-US" sz="2200" dirty="0" smtClean="0">
                <a:latin typeface="Times New Roman" pitchFamily="18" charset="0"/>
                <a:cs typeface="Times New Roman" pitchFamily="18" charset="0"/>
              </a:rPr>
              <a:t>.</a:t>
            </a:r>
          </a:p>
          <a:p>
            <a:pPr marL="342900" indent="-342900" algn="just">
              <a:buFont typeface="Arial" pitchFamily="34" charset="0"/>
              <a:buChar char="•"/>
            </a:pPr>
            <a:endParaRPr lang="en-US" sz="22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58004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61419" y="0"/>
            <a:ext cx="5010150" cy="533400"/>
          </a:xfrm>
        </p:spPr>
        <p:txBody>
          <a:bodyPr>
            <a:normAutofit/>
          </a:bodyPr>
          <a:lstStyle/>
          <a:p>
            <a:pPr eaLnBrk="1" hangingPunct="1"/>
            <a:r>
              <a:rPr lang="en-US" sz="2600" b="1" dirty="0" smtClean="0">
                <a:latin typeface="Times New Roman" pitchFamily="18" charset="0"/>
                <a:cs typeface="Times New Roman" pitchFamily="18" charset="0"/>
              </a:rPr>
              <a:t>Winds</a:t>
            </a:r>
          </a:p>
        </p:txBody>
      </p:sp>
      <p:sp>
        <p:nvSpPr>
          <p:cNvPr id="2" name="Rectangle 1"/>
          <p:cNvSpPr/>
          <p:nvPr/>
        </p:nvSpPr>
        <p:spPr>
          <a:xfrm>
            <a:off x="0" y="457200"/>
            <a:ext cx="9144000" cy="2677656"/>
          </a:xfrm>
          <a:prstGeom prst="rect">
            <a:avLst/>
          </a:prstGeom>
        </p:spPr>
        <p:txBody>
          <a:bodyPr wrap="square">
            <a:spAutoFit/>
          </a:bodyPr>
          <a:lstStyle/>
          <a:p>
            <a:pPr marL="342900" indent="-342900" algn="just">
              <a:buFont typeface="Wingdings" pitchFamily="2" charset="2"/>
              <a:buChar char="q"/>
            </a:pPr>
            <a:r>
              <a:rPr lang="en-US" sz="2400" dirty="0">
                <a:latin typeface="Times New Roman" pitchFamily="18" charset="0"/>
                <a:cs typeface="Times New Roman" pitchFamily="18" charset="0"/>
              </a:rPr>
              <a:t>Wind speeds and directions are related to the spacing and orientation of the isobars.</a:t>
            </a:r>
          </a:p>
          <a:p>
            <a:pPr marL="342900" indent="-342900" algn="just">
              <a:buFont typeface="Wingdings" pitchFamily="2" charset="2"/>
              <a:buChar char="q"/>
            </a:pPr>
            <a:r>
              <a:rPr lang="en-US" sz="2400" dirty="0">
                <a:latin typeface="Times New Roman" pitchFamily="18" charset="0"/>
                <a:cs typeface="Times New Roman" pitchFamily="18" charset="0"/>
              </a:rPr>
              <a:t>There are two important relationships between isobars and winds:</a:t>
            </a:r>
          </a:p>
          <a:p>
            <a:pPr algn="just"/>
            <a:r>
              <a:rPr lang="en-US" sz="2400" dirty="0">
                <a:latin typeface="Times New Roman" pitchFamily="18" charset="0"/>
                <a:cs typeface="Times New Roman" pitchFamily="18" charset="0"/>
              </a:rPr>
              <a:t>• The closer the isobars, the stronger the wind.</a:t>
            </a:r>
          </a:p>
          <a:p>
            <a:pPr algn="just"/>
            <a:r>
              <a:rPr lang="en-US" sz="2400" dirty="0">
                <a:latin typeface="Times New Roman" pitchFamily="18" charset="0"/>
                <a:cs typeface="Times New Roman" pitchFamily="18" charset="0"/>
              </a:rPr>
              <a:t>• The wind blows </a:t>
            </a:r>
            <a:r>
              <a:rPr lang="en-US" sz="2400" b="1" u="sng" dirty="0">
                <a:latin typeface="Times New Roman" pitchFamily="18" charset="0"/>
                <a:cs typeface="Times New Roman" pitchFamily="18" charset="0"/>
              </a:rPr>
              <a:t>almost</a:t>
            </a:r>
            <a:r>
              <a:rPr lang="en-US" sz="2400" dirty="0">
                <a:latin typeface="Times New Roman" pitchFamily="18" charset="0"/>
                <a:cs typeface="Times New Roman" pitchFamily="18" charset="0"/>
              </a:rPr>
              <a:t> parallel to the isobars</a:t>
            </a:r>
            <a:r>
              <a:rPr lang="en-US" sz="2400" dirty="0" smtClean="0">
                <a:latin typeface="Times New Roman" pitchFamily="18" charset="0"/>
                <a:cs typeface="Times New Roman" pitchFamily="18" charset="0"/>
              </a:rPr>
              <a:t>.</a:t>
            </a:r>
          </a:p>
          <a:p>
            <a:pPr marL="342900" indent="-342900">
              <a:buFont typeface="Wingdings" pitchFamily="2" charset="2"/>
              <a:buChar char="q"/>
            </a:pPr>
            <a:r>
              <a:rPr lang="en-US" sz="2400" dirty="0">
                <a:latin typeface="Times New Roman" pitchFamily="18" charset="0"/>
                <a:cs typeface="Times New Roman" pitchFamily="18" charset="0"/>
              </a:rPr>
              <a:t>Forces that act on winds</a:t>
            </a:r>
            <a:r>
              <a:rPr lang="en-US" sz="2400" dirty="0" smtClean="0">
                <a:latin typeface="Times New Roman" pitchFamily="18" charset="0"/>
                <a:cs typeface="Times New Roman" pitchFamily="18" charset="0"/>
              </a:rPr>
              <a:t>: Pressure Gradient Force (PGF), </a:t>
            </a:r>
            <a:r>
              <a:rPr lang="en-US" sz="2400" dirty="0" err="1" smtClean="0">
                <a:latin typeface="Times New Roman" pitchFamily="18" charset="0"/>
                <a:cs typeface="Times New Roman" pitchFamily="18" charset="0"/>
              </a:rPr>
              <a:t>Coriolis</a:t>
            </a:r>
            <a:r>
              <a:rPr lang="en-US" sz="2400" dirty="0" smtClean="0">
                <a:latin typeface="Times New Roman" pitchFamily="18" charset="0"/>
                <a:cs typeface="Times New Roman" pitchFamily="18" charset="0"/>
              </a:rPr>
              <a:t> Force (CF), Surface friction (SF).</a:t>
            </a:r>
          </a:p>
        </p:txBody>
      </p:sp>
      <p:sp>
        <p:nvSpPr>
          <p:cNvPr id="5" name="Rectangle 4"/>
          <p:cNvSpPr/>
          <p:nvPr/>
        </p:nvSpPr>
        <p:spPr>
          <a:xfrm>
            <a:off x="0" y="3048000"/>
            <a:ext cx="6055012" cy="3785652"/>
          </a:xfrm>
          <a:prstGeom prst="rect">
            <a:avLst/>
          </a:prstGeom>
        </p:spPr>
        <p:txBody>
          <a:bodyPr wrap="square">
            <a:spAutoFit/>
          </a:bodyPr>
          <a:lstStyle/>
          <a:p>
            <a:pPr lvl="0" algn="just"/>
            <a:r>
              <a:rPr lang="en-US" sz="2400" b="1" dirty="0" err="1">
                <a:solidFill>
                  <a:prstClr val="black"/>
                </a:solidFill>
                <a:latin typeface="Times New Roman" pitchFamily="18" charset="0"/>
                <a:cs typeface="Times New Roman" pitchFamily="18" charset="0"/>
              </a:rPr>
              <a:t>Coriolis</a:t>
            </a:r>
            <a:r>
              <a:rPr lang="en-US" sz="2400" b="1" dirty="0">
                <a:solidFill>
                  <a:prstClr val="black"/>
                </a:solidFill>
                <a:latin typeface="Times New Roman" pitchFamily="18" charset="0"/>
                <a:cs typeface="Times New Roman" pitchFamily="18" charset="0"/>
              </a:rPr>
              <a:t> Force (CF): </a:t>
            </a:r>
            <a:r>
              <a:rPr lang="en-US" sz="2400" dirty="0">
                <a:solidFill>
                  <a:prstClr val="black"/>
                </a:solidFill>
                <a:latin typeface="Times New Roman" pitchFamily="18" charset="0"/>
                <a:cs typeface="Times New Roman" pitchFamily="18" charset="0"/>
              </a:rPr>
              <a:t>is an apparent deflection of the winds due to rotation of the Earth (NH winds deflected right, SH winds deflected left), and the deflection is strongest at poles and zero at the Equator,  CF acts perpendicular to the direction of motion.</a:t>
            </a:r>
          </a:p>
          <a:p>
            <a:pPr lvl="0" algn="just"/>
            <a:r>
              <a:rPr lang="en-US" sz="2400" b="1" dirty="0">
                <a:solidFill>
                  <a:prstClr val="black"/>
                </a:solidFill>
                <a:latin typeface="Times New Roman" pitchFamily="18" charset="0"/>
                <a:cs typeface="Times New Roman" pitchFamily="18" charset="0"/>
              </a:rPr>
              <a:t>Surface friction (SF</a:t>
            </a:r>
            <a:r>
              <a:rPr lang="en-US" sz="2400" b="1" dirty="0" smtClean="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acts </a:t>
            </a:r>
            <a:r>
              <a:rPr lang="en-US" sz="2400" dirty="0">
                <a:solidFill>
                  <a:prstClr val="black"/>
                </a:solidFill>
                <a:latin typeface="Times New Roman" pitchFamily="18" charset="0"/>
                <a:cs typeface="Times New Roman" pitchFamily="18" charset="0"/>
              </a:rPr>
              <a:t>to slow air movement which change the </a:t>
            </a:r>
            <a:r>
              <a:rPr lang="en-US" sz="2400" dirty="0" smtClean="0">
                <a:solidFill>
                  <a:prstClr val="black"/>
                </a:solidFill>
                <a:latin typeface="Times New Roman" pitchFamily="18" charset="0"/>
                <a:cs typeface="Times New Roman" pitchFamily="18" charset="0"/>
              </a:rPr>
              <a:t>direction winds </a:t>
            </a:r>
            <a:r>
              <a:rPr lang="en-US" sz="2400" dirty="0">
                <a:solidFill>
                  <a:prstClr val="black"/>
                </a:solidFill>
                <a:latin typeface="Times New Roman" pitchFamily="18" charset="0"/>
                <a:cs typeface="Times New Roman" pitchFamily="18" charset="0"/>
              </a:rPr>
              <a:t>is deflect by topography (mountains, elevated plateaus.</a:t>
            </a:r>
          </a:p>
        </p:txBody>
      </p:sp>
      <p:pic>
        <p:nvPicPr>
          <p:cNvPr id="10" name="Picture 4" descr="PressureGradientsIsobar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055012" y="3276600"/>
            <a:ext cx="3004278"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33139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91954"/>
            <a:ext cx="6344519" cy="5509200"/>
          </a:xfrm>
          <a:prstGeom prst="rect">
            <a:avLst/>
          </a:prstGeom>
        </p:spPr>
        <p:txBody>
          <a:bodyPr wrap="square">
            <a:spAutoFit/>
          </a:bodyPr>
          <a:lstStyle/>
          <a:p>
            <a:pPr marL="285750" indent="-28575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Each </a:t>
            </a:r>
            <a:r>
              <a:rPr lang="en-GB" sz="2200" dirty="0">
                <a:latin typeface="Times New Roman" panose="02020603050405020304" pitchFamily="18" charset="0"/>
                <a:cs typeface="Times New Roman" panose="02020603050405020304" pitchFamily="18" charset="0"/>
              </a:rPr>
              <a:t>altitude above a point on </a:t>
            </a:r>
            <a:r>
              <a:rPr lang="en-GB" sz="2200" dirty="0" smtClean="0">
                <a:latin typeface="Times New Roman" panose="02020603050405020304" pitchFamily="18" charset="0"/>
                <a:cs typeface="Times New Roman" panose="02020603050405020304" pitchFamily="18" charset="0"/>
              </a:rPr>
              <a:t>the Earth’s </a:t>
            </a:r>
            <a:r>
              <a:rPr lang="en-GB" sz="2200" dirty="0">
                <a:latin typeface="Times New Roman" panose="02020603050405020304" pitchFamily="18" charset="0"/>
                <a:cs typeface="Times New Roman" panose="02020603050405020304" pitchFamily="18" charset="0"/>
              </a:rPr>
              <a:t>surface has a unique value </a:t>
            </a:r>
            <a:r>
              <a:rPr lang="en-GB" sz="2200" dirty="0" smtClean="0">
                <a:latin typeface="Times New Roman" panose="02020603050405020304" pitchFamily="18" charset="0"/>
                <a:cs typeface="Times New Roman" panose="02020603050405020304" pitchFamily="18" charset="0"/>
              </a:rPr>
              <a:t>of pressure</a:t>
            </a:r>
            <a:r>
              <a:rPr lang="en-GB" sz="22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Pressure </a:t>
            </a:r>
            <a:r>
              <a:rPr lang="en-GB" sz="2200" dirty="0">
                <a:latin typeface="Times New Roman" panose="02020603050405020304" pitchFamily="18" charset="0"/>
                <a:cs typeface="Times New Roman" panose="02020603050405020304" pitchFamily="18" charset="0"/>
              </a:rPr>
              <a:t>can be easily substituted </a:t>
            </a:r>
            <a:r>
              <a:rPr lang="en-GB" sz="2200" dirty="0" smtClean="0">
                <a:latin typeface="Times New Roman" panose="02020603050405020304" pitchFamily="18" charset="0"/>
                <a:cs typeface="Times New Roman" panose="02020603050405020304" pitchFamily="18" charset="0"/>
              </a:rPr>
              <a:t>for altitude </a:t>
            </a:r>
            <a:r>
              <a:rPr lang="en-GB" sz="2200" dirty="0">
                <a:latin typeface="Times New Roman" panose="02020603050405020304" pitchFamily="18" charset="0"/>
                <a:cs typeface="Times New Roman" panose="02020603050405020304" pitchFamily="18" charset="0"/>
              </a:rPr>
              <a:t>as a coordinate to </a:t>
            </a:r>
            <a:r>
              <a:rPr lang="en-GB" sz="2200" dirty="0" smtClean="0">
                <a:latin typeface="Times New Roman" panose="02020603050405020304" pitchFamily="18" charset="0"/>
                <a:cs typeface="Times New Roman" panose="02020603050405020304" pitchFamily="18" charset="0"/>
              </a:rPr>
              <a:t>specify locations </a:t>
            </a:r>
            <a:r>
              <a:rPr lang="en-GB" sz="2200" dirty="0">
                <a:latin typeface="Times New Roman" panose="02020603050405020304" pitchFamily="18" charset="0"/>
                <a:cs typeface="Times New Roman" panose="02020603050405020304" pitchFamily="18" charset="0"/>
              </a:rPr>
              <a:t>in the vertical</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GB" sz="2200" dirty="0" err="1" smtClean="0">
                <a:latin typeface="Times New Roman" panose="02020603050405020304" pitchFamily="18" charset="0"/>
                <a:cs typeface="Times New Roman" panose="02020603050405020304" pitchFamily="18" charset="0"/>
              </a:rPr>
              <a:t>Rawinsondes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determine the </a:t>
            </a:r>
            <a:r>
              <a:rPr lang="en-GB" sz="2200" dirty="0" smtClean="0">
                <a:latin typeface="Times New Roman" panose="02020603050405020304" pitchFamily="18" charset="0"/>
                <a:cs typeface="Times New Roman" panose="02020603050405020304" pitchFamily="18" charset="0"/>
              </a:rPr>
              <a:t>height of </a:t>
            </a:r>
            <a:r>
              <a:rPr lang="en-GB" sz="2200" dirty="0">
                <a:latin typeface="Times New Roman" panose="02020603050405020304" pitchFamily="18" charset="0"/>
                <a:cs typeface="Times New Roman" panose="02020603050405020304" pitchFamily="18" charset="0"/>
              </a:rPr>
              <a:t>the instrument above </a:t>
            </a:r>
            <a:r>
              <a:rPr lang="en-GB" sz="2200" dirty="0" smtClean="0">
                <a:latin typeface="Times New Roman" panose="02020603050405020304" pitchFamily="18" charset="0"/>
                <a:cs typeface="Times New Roman" panose="02020603050405020304" pitchFamily="18" charset="0"/>
              </a:rPr>
              <a:t>Earth’s surface </a:t>
            </a:r>
            <a:r>
              <a:rPr lang="en-GB" sz="2200" dirty="0">
                <a:latin typeface="Times New Roman" panose="02020603050405020304" pitchFamily="18" charset="0"/>
                <a:cs typeface="Times New Roman" panose="02020603050405020304" pitchFamily="18" charset="0"/>
              </a:rPr>
              <a:t>by measuring pressure.</a:t>
            </a:r>
          </a:p>
          <a:p>
            <a:pPr marL="342900" indent="-342900" algn="just">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Fluid </a:t>
            </a:r>
            <a:r>
              <a:rPr lang="en-GB" sz="2200" dirty="0">
                <a:latin typeface="Times New Roman" panose="02020603050405020304" pitchFamily="18" charset="0"/>
                <a:cs typeface="Times New Roman" panose="02020603050405020304" pitchFamily="18" charset="0"/>
              </a:rPr>
              <a:t>dynamics theories and equations that explain atmospheric motions </a:t>
            </a:r>
            <a:r>
              <a:rPr lang="en-GB" sz="2200" dirty="0" smtClean="0">
                <a:latin typeface="Times New Roman" panose="02020603050405020304" pitchFamily="18" charset="0"/>
                <a:cs typeface="Times New Roman" panose="02020603050405020304" pitchFamily="18" charset="0"/>
              </a:rPr>
              <a:t>are often </a:t>
            </a:r>
            <a:r>
              <a:rPr lang="en-GB" sz="2200" dirty="0">
                <a:latin typeface="Times New Roman" panose="02020603050405020304" pitchFamily="18" charset="0"/>
                <a:cs typeface="Times New Roman" panose="02020603050405020304" pitchFamily="18" charset="0"/>
              </a:rPr>
              <a:t>in a more </a:t>
            </a:r>
            <a:r>
              <a:rPr lang="en-GB" sz="2200" dirty="0" smtClean="0">
                <a:latin typeface="Times New Roman" panose="02020603050405020304" pitchFamily="18" charset="0"/>
                <a:cs typeface="Times New Roman" panose="02020603050405020304" pitchFamily="18" charset="0"/>
              </a:rPr>
              <a:t>shortly </a:t>
            </a:r>
            <a:r>
              <a:rPr lang="en-GB" sz="2200" dirty="0">
                <a:latin typeface="Times New Roman" panose="02020603050405020304" pitchFamily="18" charset="0"/>
                <a:cs typeface="Times New Roman" panose="02020603050405020304" pitchFamily="18" charset="0"/>
              </a:rPr>
              <a:t>forms when they use pressure as a vertical coordinate</a:t>
            </a:r>
            <a:r>
              <a:rPr lang="en-GB" sz="22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A pressure surface </a:t>
            </a:r>
            <a:r>
              <a:rPr lang="en-GB" sz="2200" u="sng" dirty="0">
                <a:latin typeface="Times New Roman" panose="02020603050405020304" pitchFamily="18" charset="0"/>
                <a:cs typeface="Times New Roman" panose="02020603050405020304" pitchFamily="18" charset="0"/>
              </a:rPr>
              <a:t>is a surface above the ground </a:t>
            </a:r>
            <a:r>
              <a:rPr lang="en-GB" sz="2200" dirty="0">
                <a:latin typeface="Times New Roman" panose="02020603050405020304" pitchFamily="18" charset="0"/>
                <a:cs typeface="Times New Roman" panose="02020603050405020304" pitchFamily="18" charset="0"/>
              </a:rPr>
              <a:t>where the pressure has a specific value, such as 700mb.</a:t>
            </a:r>
          </a:p>
          <a:p>
            <a:pPr marL="342900" indent="-342900" algn="just">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Constant pressure surfaces slope downward from the warm to the cold side</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323528" y="8266"/>
            <a:ext cx="240328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Pressure Surface</a:t>
            </a:r>
            <a:endParaRPr lang="en-GB"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80015" y="-20471"/>
            <a:ext cx="2763985" cy="4516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80014" y="4329326"/>
            <a:ext cx="2763985"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6270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0" y="0"/>
            <a:ext cx="9144000" cy="1219200"/>
          </a:xfrm>
        </p:spPr>
        <p:txBody>
          <a:bodyPr>
            <a:normAutofit/>
          </a:bodyPr>
          <a:lstStyle/>
          <a:p>
            <a:pPr algn="just"/>
            <a:r>
              <a:rPr lang="en-US" sz="2200" dirty="0">
                <a:latin typeface="Times New Roman" pitchFamily="18" charset="0"/>
                <a:cs typeface="Times New Roman" pitchFamily="18" charset="0"/>
              </a:rPr>
              <a:t>Less dense air in the south; cold air in the north; Height of the pressure surface varies; Changes in elevation of a constant pressure surface shown as a contour lines on a isobaric map</a:t>
            </a:r>
          </a:p>
        </p:txBody>
      </p:sp>
      <p:sp>
        <p:nvSpPr>
          <p:cNvPr id="5" name="Rectangle 4"/>
          <p:cNvSpPr/>
          <p:nvPr/>
        </p:nvSpPr>
        <p:spPr>
          <a:xfrm>
            <a:off x="0" y="1905000"/>
            <a:ext cx="3962400" cy="2462213"/>
          </a:xfrm>
          <a:prstGeom prst="rect">
            <a:avLst/>
          </a:prstGeom>
        </p:spPr>
        <p:txBody>
          <a:bodyPr wrap="square">
            <a:spAutoFit/>
          </a:bodyPr>
          <a:lstStyle/>
          <a:p>
            <a:pPr marL="342900" indent="-342900" algn="just"/>
            <a:r>
              <a:rPr lang="en-GB" sz="2200" dirty="0" smtClean="0">
                <a:latin typeface="Times New Roman" pitchFamily="18" charset="0"/>
                <a:cs typeface="Times New Roman" pitchFamily="18" charset="0"/>
              </a:rPr>
              <a:t>Since the atmosphere in the polar regions is cold and the tropical atmosphere is hot, all pressure surfaces in the troposphere slope downward from the tropics to the polar regions.</a:t>
            </a:r>
            <a:endParaRPr lang="en-GB" sz="2200" dirty="0">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19600" y="1576104"/>
            <a:ext cx="4171950" cy="4748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8131"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331" t="5654" r="2730"/>
          <a:stretch/>
        </p:blipFill>
        <p:spPr bwMode="auto">
          <a:xfrm>
            <a:off x="109182" y="4367212"/>
            <a:ext cx="4002998" cy="2496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2712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0000"/>
          <a:stretch/>
        </p:blipFill>
        <p:spPr bwMode="auto">
          <a:xfrm>
            <a:off x="5257800" y="914401"/>
            <a:ext cx="2590800" cy="24658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500" y="751820"/>
            <a:ext cx="4572000" cy="5847755"/>
          </a:xfrm>
          <a:prstGeom prst="rect">
            <a:avLst/>
          </a:prstGeom>
        </p:spPr>
        <p:txBody>
          <a:bodyPr wrap="square">
            <a:spAutoFit/>
          </a:bodyPr>
          <a:lstStyle/>
          <a:p>
            <a:pPr algn="just"/>
            <a:r>
              <a:rPr lang="en-US" sz="2200" dirty="0" smtClean="0">
                <a:latin typeface="Times New Roman" pitchFamily="18" charset="0"/>
                <a:cs typeface="Times New Roman" pitchFamily="18" charset="0"/>
              </a:rPr>
              <a:t>It's </a:t>
            </a:r>
            <a:r>
              <a:rPr lang="en-US" sz="2200" dirty="0">
                <a:latin typeface="Times New Roman" pitchFamily="18" charset="0"/>
                <a:cs typeface="Times New Roman" pitchFamily="18" charset="0"/>
              </a:rPr>
              <a:t>also possible to have high pressure </a:t>
            </a:r>
            <a:r>
              <a:rPr lang="en-US" sz="2200" b="1" dirty="0">
                <a:latin typeface="Times New Roman" pitchFamily="18" charset="0"/>
                <a:cs typeface="Times New Roman" pitchFamily="18" charset="0"/>
              </a:rPr>
              <a:t>ridges </a:t>
            </a:r>
            <a:r>
              <a:rPr lang="en-US" sz="2200" dirty="0">
                <a:latin typeface="Times New Roman" pitchFamily="18" charset="0"/>
                <a:cs typeface="Times New Roman" pitchFamily="18" charset="0"/>
              </a:rPr>
              <a:t>and low pressure </a:t>
            </a:r>
            <a:r>
              <a:rPr lang="en-US" sz="2200" b="1" dirty="0">
                <a:latin typeface="Times New Roman" pitchFamily="18" charset="0"/>
                <a:cs typeface="Times New Roman" pitchFamily="18" charset="0"/>
              </a:rPr>
              <a:t>troughs</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b="1" u="sng" dirty="0" smtClean="0">
                <a:latin typeface="Times New Roman" pitchFamily="18" charset="0"/>
                <a:cs typeface="Times New Roman" pitchFamily="18" charset="0"/>
              </a:rPr>
              <a:t>A </a:t>
            </a:r>
            <a:r>
              <a:rPr lang="en-US" sz="2200" b="1" u="sng" dirty="0">
                <a:latin typeface="Times New Roman" pitchFamily="18" charset="0"/>
                <a:cs typeface="Times New Roman" pitchFamily="18" charset="0"/>
              </a:rPr>
              <a:t>ridge is </a:t>
            </a:r>
            <a:r>
              <a:rPr lang="en-US" sz="2200" dirty="0">
                <a:latin typeface="Times New Roman" pitchFamily="18" charset="0"/>
                <a:cs typeface="Times New Roman" pitchFamily="18" charset="0"/>
              </a:rPr>
              <a:t>a region with relatively higher heights which is </a:t>
            </a:r>
            <a:r>
              <a:rPr lang="en-US" sz="2200">
                <a:latin typeface="Times New Roman" pitchFamily="18" charset="0"/>
                <a:cs typeface="Times New Roman" pitchFamily="18" charset="0"/>
              </a:rPr>
              <a:t>an </a:t>
            </a:r>
            <a:r>
              <a:rPr lang="en-US" sz="2200" smtClean="0">
                <a:latin typeface="Times New Roman" pitchFamily="18" charset="0"/>
                <a:cs typeface="Times New Roman" pitchFamily="18" charset="0"/>
              </a:rPr>
              <a:t>extension </a:t>
            </a:r>
            <a:r>
              <a:rPr lang="en-US" sz="2200" dirty="0">
                <a:latin typeface="Times New Roman" pitchFamily="18" charset="0"/>
                <a:cs typeface="Times New Roman" pitchFamily="18" charset="0"/>
              </a:rPr>
              <a:t>of an anticyclone or high-pressure area shown on a synoptic chart (an elongated area of relatively high pressure extending from the center of a high-pressure </a:t>
            </a:r>
            <a:r>
              <a:rPr lang="en-US" sz="2200" dirty="0" smtClean="0">
                <a:latin typeface="Times New Roman" pitchFamily="18" charset="0"/>
                <a:cs typeface="Times New Roman" pitchFamily="18" charset="0"/>
              </a:rPr>
              <a:t>region). </a:t>
            </a:r>
          </a:p>
          <a:p>
            <a:pPr algn="just"/>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broad region of sinking air or a deep warm air mass will both lead to ridging. Since air is often sinking within a ridge they tend to bring warmer and drier weather (generally associated with fine, </a:t>
            </a:r>
            <a:r>
              <a:rPr lang="en-US" sz="2200" dirty="0" err="1">
                <a:latin typeface="Times New Roman" pitchFamily="18" charset="0"/>
                <a:cs typeface="Times New Roman" pitchFamily="18" charset="0"/>
              </a:rPr>
              <a:t>anticyclonic</a:t>
            </a:r>
            <a:r>
              <a:rPr lang="en-US" sz="2200" dirty="0">
                <a:latin typeface="Times New Roman" pitchFamily="18" charset="0"/>
                <a:cs typeface="Times New Roman" pitchFamily="18" charset="0"/>
              </a:rPr>
              <a:t>-type </a:t>
            </a:r>
            <a:r>
              <a:rPr lang="en-US" sz="2200" dirty="0" smtClean="0">
                <a:latin typeface="Times New Roman" pitchFamily="18" charset="0"/>
                <a:cs typeface="Times New Roman" pitchFamily="18" charset="0"/>
              </a:rPr>
              <a:t>weather</a:t>
            </a:r>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p>
        </p:txBody>
      </p:sp>
      <p:sp>
        <p:nvSpPr>
          <p:cNvPr id="3" name="TextBox 2"/>
          <p:cNvSpPr txBox="1"/>
          <p:nvPr/>
        </p:nvSpPr>
        <p:spPr>
          <a:xfrm>
            <a:off x="1371600" y="22860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719484" y="3200400"/>
            <a:ext cx="4424516" cy="3200400"/>
          </a:xfrm>
          <a:prstGeom prst="rect">
            <a:avLst/>
          </a:prstGeom>
        </p:spPr>
      </p:pic>
    </p:spTree>
    <p:extLst>
      <p:ext uri="{BB962C8B-B14F-4D97-AF65-F5344CB8AC3E}">
        <p14:creationId xmlns="" xmlns:p14="http://schemas.microsoft.com/office/powerpoint/2010/main" val="235210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2" y="751344"/>
            <a:ext cx="4475328" cy="6001643"/>
          </a:xfrm>
          <a:prstGeom prst="rect">
            <a:avLst/>
          </a:prstGeom>
        </p:spPr>
        <p:txBody>
          <a:bodyPr wrap="square">
            <a:spAutoFit/>
          </a:bodyPr>
          <a:lstStyle/>
          <a:p>
            <a:pPr algn="just"/>
            <a:r>
              <a:rPr lang="en-US" sz="2400" b="1" dirty="0">
                <a:latin typeface="Times New Roman" pitchFamily="18" charset="0"/>
                <a:cs typeface="Times New Roman" pitchFamily="18" charset="0"/>
              </a:rPr>
              <a:t>A trough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 pressure feature of the synoptic chart; is a region with lower </a:t>
            </a:r>
            <a:r>
              <a:rPr lang="en-US" sz="2400" dirty="0" smtClean="0">
                <a:latin typeface="Times New Roman" pitchFamily="18" charset="0"/>
                <a:cs typeface="Times New Roman" pitchFamily="18" charset="0"/>
              </a:rPr>
              <a:t>heights (</a:t>
            </a:r>
            <a:r>
              <a:rPr lang="en-US" sz="2400" dirty="0">
                <a:latin typeface="Times New Roman" pitchFamily="18" charset="0"/>
                <a:cs typeface="Times New Roman" pitchFamily="18" charset="0"/>
              </a:rPr>
              <a:t>an elongated area of relatively low pressure extending from the center of a region of low pressure), it is </a:t>
            </a:r>
            <a:r>
              <a:rPr lang="en-US" sz="2400" dirty="0" smtClean="0">
                <a:latin typeface="Times New Roman" pitchFamily="18" charset="0"/>
                <a:cs typeface="Times New Roman" pitchFamily="18" charset="0"/>
              </a:rPr>
              <a:t>characterized </a:t>
            </a:r>
            <a:r>
              <a:rPr lang="en-US" sz="2400" dirty="0">
                <a:latin typeface="Times New Roman" pitchFamily="18" charset="0"/>
                <a:cs typeface="Times New Roman" pitchFamily="18" charset="0"/>
              </a:rPr>
              <a:t>by a system </a:t>
            </a:r>
            <a:r>
              <a:rPr lang="en-US" sz="2400" dirty="0" smtClean="0">
                <a:latin typeface="Times New Roman" pitchFamily="18" charset="0"/>
                <a:cs typeface="Times New Roman" pitchFamily="18" charset="0"/>
              </a:rPr>
              <a:t>of isobars </a:t>
            </a:r>
            <a:r>
              <a:rPr lang="en-US" sz="2400" dirty="0">
                <a:latin typeface="Times New Roman" pitchFamily="18" charset="0"/>
                <a:cs typeface="Times New Roman" pitchFamily="18" charset="0"/>
              </a:rPr>
              <a:t>which are concave towards a depression and have maximum curvature along the axis of </a:t>
            </a:r>
            <a:r>
              <a:rPr lang="en-US" sz="2400" dirty="0" smtClean="0">
                <a:latin typeface="Times New Roman" pitchFamily="18" charset="0"/>
                <a:cs typeface="Times New Roman" pitchFamily="18" charset="0"/>
              </a:rPr>
              <a:t>the trough</a:t>
            </a:r>
            <a:r>
              <a:rPr lang="en-US" sz="2400" dirty="0">
                <a:latin typeface="Times New Roman" pitchFamily="18" charset="0"/>
                <a:cs typeface="Times New Roman" pitchFamily="18" charset="0"/>
              </a:rPr>
              <a:t>, or ‘trough line’.</a:t>
            </a:r>
          </a:p>
          <a:p>
            <a:pPr algn="just"/>
            <a:r>
              <a:rPr lang="en-US" sz="2400" u="sng" dirty="0">
                <a:latin typeface="Times New Roman" pitchFamily="18" charset="0"/>
                <a:cs typeface="Times New Roman" pitchFamily="18" charset="0"/>
              </a:rPr>
              <a:t>A front is necessarily marked by a trough but the converse is not true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Troughs </a:t>
            </a:r>
            <a:r>
              <a:rPr lang="en-US" sz="2400" dirty="0" smtClean="0">
                <a:latin typeface="Times New Roman" pitchFamily="18" charset="0"/>
                <a:cs typeface="Times New Roman" pitchFamily="18" charset="0"/>
              </a:rPr>
              <a:t>tend </a:t>
            </a:r>
            <a:r>
              <a:rPr lang="en-US" sz="2400" dirty="0">
                <a:latin typeface="Times New Roman" pitchFamily="18" charset="0"/>
                <a:cs typeface="Times New Roman" pitchFamily="18" charset="0"/>
              </a:rPr>
              <a:t>to bring in cooler and cloudier weather as they approach </a:t>
            </a:r>
            <a:endParaRPr lang="en-US" sz="2200"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48117"/>
          <a:stretch/>
        </p:blipFill>
        <p:spPr bwMode="auto">
          <a:xfrm>
            <a:off x="6248400" y="737989"/>
            <a:ext cx="2357284" cy="2162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71600" y="0"/>
            <a:ext cx="67818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Some Features in the Weather Maps</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48480" y="2743200"/>
            <a:ext cx="4126451" cy="2743200"/>
          </a:xfrm>
          <a:prstGeom prst="rect">
            <a:avLst/>
          </a:prstGeom>
        </p:spPr>
      </p:pic>
    </p:spTree>
    <p:extLst>
      <p:ext uri="{BB962C8B-B14F-4D97-AF65-F5344CB8AC3E}">
        <p14:creationId xmlns="" xmlns:p14="http://schemas.microsoft.com/office/powerpoint/2010/main" val="242173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0" y="381000"/>
            <a:ext cx="4938712" cy="4953000"/>
          </a:xfrm>
          <a:prstGeom prst="rect">
            <a:avLst/>
          </a:prstGeom>
        </p:spPr>
      </p:pic>
      <p:sp>
        <p:nvSpPr>
          <p:cNvPr id="3" name="Rectangle 2"/>
          <p:cNvSpPr/>
          <p:nvPr/>
        </p:nvSpPr>
        <p:spPr>
          <a:xfrm>
            <a:off x="228600" y="838200"/>
            <a:ext cx="3657600" cy="3477875"/>
          </a:xfrm>
          <a:prstGeom prst="rect">
            <a:avLst/>
          </a:prstGeom>
          <a:solidFill>
            <a:schemeClr val="bg2">
              <a:lumMod val="90000"/>
            </a:schemeClr>
          </a:solidFill>
        </p:spPr>
        <p:txBody>
          <a:bodyPr wrap="square">
            <a:spAutoFit/>
          </a:bodyPr>
          <a:lstStyle/>
          <a:p>
            <a:pPr lvl="0" algn="just"/>
            <a:r>
              <a:rPr lang="en-US" sz="2200" dirty="0">
                <a:solidFill>
                  <a:prstClr val="black"/>
                </a:solidFill>
                <a:latin typeface="Times New Roman" pitchFamily="18" charset="0"/>
                <a:cs typeface="Times New Roman" pitchFamily="18" charset="0"/>
              </a:rPr>
              <a:t>On upper-level charts, height contours often have a wave-like appearance . The part of the wave with higher heights is called a ridge, while the part with lower heights is called a trough Troughs and ridges are analyzed on pressure surfaces aloft such as 850, 700, 500 and 300 </a:t>
            </a:r>
            <a:r>
              <a:rPr lang="en-US" sz="2200" dirty="0" err="1">
                <a:solidFill>
                  <a:prstClr val="black"/>
                </a:solidFill>
                <a:latin typeface="Times New Roman" pitchFamily="18" charset="0"/>
                <a:cs typeface="Times New Roman" pitchFamily="18" charset="0"/>
              </a:rPr>
              <a:t>mb</a:t>
            </a:r>
            <a:r>
              <a:rPr lang="en-US" sz="2200" dirty="0">
                <a:solidFill>
                  <a:prstClr val="black"/>
                </a:solidFill>
                <a:latin typeface="Times New Roman" pitchFamily="18" charset="0"/>
                <a:cs typeface="Times New Roman" pitchFamily="18" charset="0"/>
              </a:rPr>
              <a:t>. </a:t>
            </a:r>
          </a:p>
        </p:txBody>
      </p:sp>
    </p:spTree>
    <p:extLst>
      <p:ext uri="{BB962C8B-B14F-4D97-AF65-F5344CB8AC3E}">
        <p14:creationId xmlns="" xmlns:p14="http://schemas.microsoft.com/office/powerpoint/2010/main" val="379585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1941</Words>
  <Application>Microsoft Office PowerPoint</Application>
  <PresentationFormat>On-screen Show (4:3)</PresentationFormat>
  <Paragraphs>101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Course of Synoptic Meteorology</vt:lpstr>
      <vt:lpstr>Slide 2</vt:lpstr>
      <vt:lpstr>Surface Map</vt:lpstr>
      <vt:lpstr>Winds</vt:lpstr>
      <vt:lpstr>Slide 5</vt:lpstr>
      <vt:lpstr>Less dense air in the south; cold air in the north; Height of the pressure surface varies; Changes in elevation of a constant pressure surface shown as a contour lines on a isobaric map</vt:lpstr>
      <vt:lpstr>Slide 7</vt:lpstr>
      <vt:lpstr>Slide 8</vt:lpstr>
      <vt:lpstr>Slide 9</vt:lpstr>
      <vt:lpstr>Upper Air Map</vt:lpstr>
      <vt:lpstr>Upper Air Map</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11</cp:revision>
  <dcterms:created xsi:type="dcterms:W3CDTF">2018-03-05T15:58:59Z</dcterms:created>
  <dcterms:modified xsi:type="dcterms:W3CDTF">2024-09-24T11:13:34Z</dcterms:modified>
</cp:coreProperties>
</file>