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94" r:id="rId2"/>
    <p:sldId id="295" r:id="rId3"/>
    <p:sldId id="301" r:id="rId4"/>
    <p:sldId id="296" r:id="rId5"/>
    <p:sldId id="299" r:id="rId6"/>
    <p:sldId id="285" r:id="rId7"/>
    <p:sldId id="288" r:id="rId8"/>
    <p:sldId id="278" r:id="rId9"/>
    <p:sldId id="280" r:id="rId10"/>
    <p:sldId id="281" r:id="rId11"/>
    <p:sldId id="289" r:id="rId12"/>
    <p:sldId id="290" r:id="rId13"/>
    <p:sldId id="291" r:id="rId14"/>
    <p:sldId id="29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366" y="-17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9BD785-71A8-4722-9178-F94E52285584}" type="datetimeFigureOut">
              <a:rPr lang="en-US" smtClean="0"/>
              <a:pPr/>
              <a:t>4/16/2024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61BC16-89D4-4E4C-B870-C89D81FAE22E}" type="slidenum">
              <a:rPr lang="en-US" smtClean="0"/>
              <a:pPr/>
              <a:t>‹#›</a:t>
            </a:fld>
            <a:endParaRPr lang="en-US"/>
          </a:p>
        </p:txBody>
      </p:sp>
    </p:spTree>
    <p:extLst>
      <p:ext uri="{BB962C8B-B14F-4D97-AF65-F5344CB8AC3E}">
        <p14:creationId xmlns:p14="http://schemas.microsoft.com/office/powerpoint/2010/main" val="2761738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E61BC16-89D4-4E4C-B870-C89D81FAE22E}"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C76B674-DF74-4A2A-B1BA-1FB27E868D39}" type="datetimeFigureOut">
              <a:rPr lang="en-US" smtClean="0"/>
              <a:pPr/>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76B674-DF74-4A2A-B1BA-1FB27E868D39}" type="datetimeFigureOut">
              <a:rPr lang="en-US" smtClean="0"/>
              <a:pPr/>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76B674-DF74-4A2A-B1BA-1FB27E868D39}" type="datetimeFigureOut">
              <a:rPr lang="en-US" smtClean="0"/>
              <a:pPr/>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76B674-DF74-4A2A-B1BA-1FB27E868D39}" type="datetimeFigureOut">
              <a:rPr lang="en-US" smtClean="0"/>
              <a:pPr/>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76B674-DF74-4A2A-B1BA-1FB27E868D39}" type="datetimeFigureOut">
              <a:rPr lang="en-US" smtClean="0"/>
              <a:pPr/>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C76B674-DF74-4A2A-B1BA-1FB27E868D39}" type="datetimeFigureOut">
              <a:rPr lang="en-US" smtClean="0"/>
              <a:pPr/>
              <a:t>4/16/2024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76B674-DF74-4A2A-B1BA-1FB27E868D39}" type="datetimeFigureOut">
              <a:rPr lang="en-US" smtClean="0"/>
              <a:pPr/>
              <a:t>4/16/2024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76B674-DF74-4A2A-B1BA-1FB27E868D39}" type="datetimeFigureOut">
              <a:rPr lang="en-US" smtClean="0"/>
              <a:pPr/>
              <a:t>4/16/2024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76B674-DF74-4A2A-B1BA-1FB27E868D39}" type="datetimeFigureOut">
              <a:rPr lang="en-US" smtClean="0"/>
              <a:pPr/>
              <a:t>4/16/2024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76B674-DF74-4A2A-B1BA-1FB27E868D39}" type="datetimeFigureOut">
              <a:rPr lang="en-US" smtClean="0"/>
              <a:pPr/>
              <a:t>4/16/2024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76B674-DF74-4A2A-B1BA-1FB27E868D39}" type="datetimeFigureOut">
              <a:rPr lang="en-US" smtClean="0"/>
              <a:pPr/>
              <a:t>4/16/2024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76B674-DF74-4A2A-B1BA-1FB27E868D39}" type="datetimeFigureOut">
              <a:rPr lang="en-US" smtClean="0"/>
              <a:pPr/>
              <a:t>4/16/2024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8EC80E-5E52-4A44-ABC9-43E8EDF0D5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hyperlink" Target="https://en.wikipedia.org/wiki/Mycobacteria" TargetMode="External"/><Relationship Id="rId3" Type="http://schemas.openxmlformats.org/officeDocument/2006/relationships/hyperlink" Target="https://en.wikipedia.org/wiki/Aerobic_organism" TargetMode="External"/><Relationship Id="rId7" Type="http://schemas.openxmlformats.org/officeDocument/2006/relationships/hyperlink" Target="https://en.wikipedia.org/wiki/Enterobacter"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en.wikipedia.org/wiki/Acinetobacter" TargetMode="External"/><Relationship Id="rId11" Type="http://schemas.openxmlformats.org/officeDocument/2006/relationships/hyperlink" Target="https://en.wikipedia.org/wiki/Endocarditis" TargetMode="External"/><Relationship Id="rId5" Type="http://schemas.openxmlformats.org/officeDocument/2006/relationships/hyperlink" Target="https://en.wikipedia.org/wiki/Pseudomonas" TargetMode="External"/><Relationship Id="rId10" Type="http://schemas.openxmlformats.org/officeDocument/2006/relationships/hyperlink" Target="https://en.wikipedia.org/wiki/Gram-positive" TargetMode="External"/><Relationship Id="rId4" Type="http://schemas.openxmlformats.org/officeDocument/2006/relationships/hyperlink" Target="https://en.wikipedia.org/wiki/Gram-negative" TargetMode="External"/><Relationship Id="rId9" Type="http://schemas.openxmlformats.org/officeDocument/2006/relationships/hyperlink" Target="https://en.wikipedia.org/wiki/Tuberculosis"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en.wikipedia.org/wiki/Proteus_(bacterium)" TargetMode="External"/><Relationship Id="rId2" Type="http://schemas.openxmlformats.org/officeDocument/2006/relationships/hyperlink" Target="https://en.wikipedia.org/wiki/Pseudomonas" TargetMode="External"/><Relationship Id="rId1" Type="http://schemas.openxmlformats.org/officeDocument/2006/relationships/slideLayout" Target="../slideLayouts/slideLayout2.xml"/><Relationship Id="rId6" Type="http://schemas.openxmlformats.org/officeDocument/2006/relationships/hyperlink" Target="https://en.wikipedia.org/wiki/Serratia" TargetMode="External"/><Relationship Id="rId5" Type="http://schemas.openxmlformats.org/officeDocument/2006/relationships/hyperlink" Target="https://en.wikipedia.org/wiki/Klebsiella_pneumoniae" TargetMode="External"/><Relationship Id="rId4" Type="http://schemas.openxmlformats.org/officeDocument/2006/relationships/hyperlink" Target="https://en.wikipedia.org/wiki/Escherichia_coli"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en.wikipedia.org/wiki/Pseudomembranous_coliti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Micromonospora" TargetMode="External"/><Relationship Id="rId2" Type="http://schemas.openxmlformats.org/officeDocument/2006/relationships/hyperlink" Target="https://en.wikipedia.org/wiki/Streptomyce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76200"/>
            <a:ext cx="9144000" cy="6858000"/>
          </a:xfrm>
        </p:spPr>
        <p:style>
          <a:lnRef idx="1">
            <a:schemeClr val="accent2"/>
          </a:lnRef>
          <a:fillRef idx="2">
            <a:schemeClr val="accent2"/>
          </a:fillRef>
          <a:effectRef idx="1">
            <a:schemeClr val="accent2"/>
          </a:effectRef>
          <a:fontRef idx="minor">
            <a:schemeClr val="dk1"/>
          </a:fontRef>
        </p:style>
        <p:txBody>
          <a:bodyPr>
            <a:normAutofit/>
          </a:bodyPr>
          <a:lstStyle/>
          <a:p>
            <a:r>
              <a:rPr lang="en-US" sz="3600" b="1" baseline="30000" dirty="0" smtClean="0">
                <a:latin typeface="Times New Roman" pitchFamily="18" charset="0"/>
                <a:cs typeface="Times New Roman" pitchFamily="18" charset="0"/>
              </a:rPr>
              <a:t> </a:t>
            </a:r>
            <a:r>
              <a:rPr lang="en-US" sz="3600" b="1" dirty="0" smtClean="0">
                <a:latin typeface="Times New Roman" pitchFamily="18" charset="0"/>
                <a:cs typeface="Times New Roman" pitchFamily="18" charset="0"/>
              </a:rPr>
              <a:t> </a:t>
            </a:r>
            <a:r>
              <a:rPr lang="en-US" sz="4000" b="1" dirty="0" smtClean="0">
                <a:latin typeface="Times New Roman" pitchFamily="18" charset="0"/>
                <a:cs typeface="Times New Roman" pitchFamily="18" charset="0"/>
              </a:rPr>
              <a:t>6</a:t>
            </a:r>
            <a:r>
              <a:rPr lang="en-US" sz="4000" b="1" baseline="30000" dirty="0" smtClean="0">
                <a:latin typeface="Times New Roman" pitchFamily="18" charset="0"/>
                <a:cs typeface="Times New Roman" pitchFamily="18" charset="0"/>
              </a:rPr>
              <a:t>th</a:t>
            </a:r>
            <a:r>
              <a:rPr lang="en-US" sz="4000" b="1" dirty="0" smtClean="0">
                <a:latin typeface="Times New Roman" pitchFamily="18" charset="0"/>
                <a:cs typeface="Times New Roman" pitchFamily="18" charset="0"/>
              </a:rPr>
              <a:t> lecture   in  Antibiotics</a:t>
            </a:r>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        </a:t>
            </a:r>
            <a:r>
              <a:rPr lang="en-US" sz="3600" b="1" dirty="0" smtClean="0">
                <a:solidFill>
                  <a:srgbClr val="7030A0"/>
                </a:solidFill>
                <a:latin typeface="Times New Roman" pitchFamily="18" charset="0"/>
                <a:cs typeface="Times New Roman" pitchFamily="18" charset="0"/>
                <a:sym typeface="Symbol" pitchFamily="18" charset="2"/>
              </a:rPr>
              <a:t>Other Cell Wall Inhibitors rather than</a:t>
            </a:r>
            <a:br>
              <a:rPr lang="en-US" sz="3600" b="1" dirty="0" smtClean="0">
                <a:solidFill>
                  <a:srgbClr val="7030A0"/>
                </a:solidFill>
                <a:latin typeface="Times New Roman" pitchFamily="18" charset="0"/>
                <a:cs typeface="Times New Roman" pitchFamily="18" charset="0"/>
                <a:sym typeface="Symbol" pitchFamily="18" charset="2"/>
              </a:rPr>
            </a:br>
            <a:r>
              <a:rPr lang="en-US" sz="3600" b="1" dirty="0" smtClean="0">
                <a:solidFill>
                  <a:srgbClr val="7030A0"/>
                </a:solidFill>
                <a:latin typeface="Times New Roman" pitchFamily="18" charset="0"/>
                <a:cs typeface="Times New Roman" pitchFamily="18" charset="0"/>
                <a:sym typeface="Symbol" pitchFamily="18" charset="2"/>
              </a:rPr>
              <a:t>                 Beta –Lactam Antibiotics  </a:t>
            </a:r>
            <a:r>
              <a:rPr lang="en-US" sz="3600" b="1" dirty="0" smtClean="0">
                <a:solidFill>
                  <a:srgbClr val="0000FF"/>
                </a:solidFill>
                <a:latin typeface="Times New Roman" pitchFamily="18" charset="0"/>
                <a:cs typeface="Times New Roman" pitchFamily="18" charset="0"/>
                <a:sym typeface="Symbol" pitchFamily="18" charset="2"/>
              </a:rPr>
              <a:t/>
            </a:r>
            <a:br>
              <a:rPr lang="en-US" sz="3600" b="1" dirty="0" smtClean="0">
                <a:solidFill>
                  <a:srgbClr val="0000FF"/>
                </a:solidFill>
                <a:latin typeface="Times New Roman" pitchFamily="18" charset="0"/>
                <a:cs typeface="Times New Roman" pitchFamily="18" charset="0"/>
                <a:sym typeface="Symbol" pitchFamily="18" charset="2"/>
              </a:rPr>
            </a:br>
            <a:r>
              <a:rPr lang="en-US" sz="3600" b="1" dirty="0" smtClean="0">
                <a:solidFill>
                  <a:srgbClr val="0000FF"/>
                </a:solidFill>
                <a:effectLst>
                  <a:outerShdw blurRad="38100" dist="38100" dir="2700000" algn="tl">
                    <a:srgbClr val="000000">
                      <a:alpha val="43137"/>
                    </a:srgbClr>
                  </a:outerShdw>
                </a:effectLst>
                <a:latin typeface="Times New Roman" pitchFamily="18" charset="0"/>
                <a:cs typeface="Times New Roman" pitchFamily="18" charset="0"/>
                <a:sym typeface="Symbol" pitchFamily="18" charset="2"/>
              </a:rPr>
              <a:t>&amp; Aminoglycosides group</a:t>
            </a:r>
            <a:r>
              <a:rPr lang="en-US" sz="3600" b="1" dirty="0" smtClean="0">
                <a:solidFill>
                  <a:srgbClr val="0000FF"/>
                </a:solidFill>
                <a:latin typeface="Times New Roman" pitchFamily="18" charset="0"/>
                <a:cs typeface="Times New Roman" pitchFamily="18" charset="0"/>
                <a:sym typeface="Symbol" pitchFamily="18" charset="2"/>
              </a:rPr>
              <a:t/>
            </a:r>
            <a:br>
              <a:rPr lang="en-US" sz="3600" b="1" dirty="0" smtClean="0">
                <a:solidFill>
                  <a:srgbClr val="0000FF"/>
                </a:solidFill>
                <a:latin typeface="Times New Roman" pitchFamily="18" charset="0"/>
                <a:cs typeface="Times New Roman" pitchFamily="18" charset="0"/>
                <a:sym typeface="Symbol" pitchFamily="18" charset="2"/>
              </a:rPr>
            </a:br>
            <a:r>
              <a:rPr lang="en-US" sz="3600" b="1" dirty="0" smtClean="0">
                <a:solidFill>
                  <a:srgbClr val="0000FF"/>
                </a:solidFill>
                <a:latin typeface="Verdana" pitchFamily="34" charset="0"/>
                <a:sym typeface="Symbol" pitchFamily="18" charset="2"/>
              </a:rPr>
              <a:t/>
            </a:r>
            <a:br>
              <a:rPr lang="en-US" sz="3600" b="1" dirty="0" smtClean="0">
                <a:solidFill>
                  <a:srgbClr val="0000FF"/>
                </a:solidFill>
                <a:latin typeface="Verdana" pitchFamily="34" charset="0"/>
                <a:sym typeface="Symbol" pitchFamily="18" charset="2"/>
              </a:rPr>
            </a:br>
            <a:r>
              <a:rPr lang="en-US" sz="3600" b="1" dirty="0" smtClean="0">
                <a:solidFill>
                  <a:srgbClr val="C00000"/>
                </a:solidFill>
                <a:latin typeface="Times New Roman" pitchFamily="18" charset="0"/>
                <a:cs typeface="Times New Roman" pitchFamily="18" charset="0"/>
              </a:rPr>
              <a:t/>
            </a:r>
            <a:br>
              <a:rPr lang="en-US" sz="3600" b="1" dirty="0" smtClean="0">
                <a:solidFill>
                  <a:srgbClr val="C00000"/>
                </a:solidFill>
                <a:latin typeface="Times New Roman" pitchFamily="18" charset="0"/>
                <a:cs typeface="Times New Roman" pitchFamily="18" charset="0"/>
              </a:rPr>
            </a:br>
            <a:r>
              <a:rPr lang="en-US" sz="3600" b="1" dirty="0" smtClean="0">
                <a:solidFill>
                  <a:srgbClr val="C00000"/>
                </a:solidFill>
                <a:latin typeface="Times New Roman" pitchFamily="18" charset="0"/>
                <a:cs typeface="Times New Roman" pitchFamily="18" charset="0"/>
              </a:rPr>
              <a:t> </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pPr algn="just">
              <a:buNone/>
            </a:pPr>
            <a:r>
              <a:rPr lang="en-US" sz="3400" b="1" dirty="0" err="1" smtClean="0">
                <a:solidFill>
                  <a:srgbClr val="FF0000"/>
                </a:solidFill>
                <a:latin typeface="Times New Roman" pitchFamily="18" charset="0"/>
                <a:cs typeface="Times New Roman" pitchFamily="18" charset="0"/>
              </a:rPr>
              <a:t>Aminoglycosides</a:t>
            </a:r>
            <a:r>
              <a:rPr lang="en-US" sz="3400" b="1" dirty="0" smtClean="0">
                <a:solidFill>
                  <a:srgbClr val="FF0000"/>
                </a:solidFill>
                <a:latin typeface="Times New Roman" pitchFamily="18" charset="0"/>
                <a:cs typeface="Times New Roman" pitchFamily="18" charset="0"/>
              </a:rPr>
              <a:t>: Spectrum of Activity</a:t>
            </a:r>
          </a:p>
          <a:p>
            <a:pPr algn="just"/>
            <a:r>
              <a:rPr lang="en-US" b="1" dirty="0" smtClean="0">
                <a:latin typeface="Times New Roman" pitchFamily="18" charset="0"/>
                <a:cs typeface="Times New Roman" pitchFamily="18" charset="0"/>
              </a:rPr>
              <a:t>Gram-Negative Aerobes (not streptomycin)</a:t>
            </a:r>
            <a:r>
              <a:rPr lang="ar-IQ"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enteric bacilli, </a:t>
            </a:r>
            <a:r>
              <a:rPr lang="en-US" i="1" dirty="0" smtClean="0">
                <a:latin typeface="Times New Roman" pitchFamily="18" charset="0"/>
                <a:cs typeface="Times New Roman" pitchFamily="18" charset="0"/>
              </a:rPr>
              <a:t>E. coli, </a:t>
            </a:r>
            <a:r>
              <a:rPr lang="en-US" i="1" dirty="0" err="1" smtClean="0">
                <a:latin typeface="Times New Roman" pitchFamily="18" charset="0"/>
                <a:cs typeface="Times New Roman" pitchFamily="18" charset="0"/>
              </a:rPr>
              <a:t>klebsiella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proteus</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enterobacter</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are</a:t>
            </a:r>
            <a:r>
              <a:rPr lang="ar-IQ"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highly susceptible</a:t>
            </a:r>
            <a:r>
              <a:rPr lang="en-US" i="1" dirty="0" smtClean="0">
                <a:latin typeface="Times New Roman" pitchFamily="18" charset="0"/>
                <a:cs typeface="Times New Roman" pitchFamily="18" charset="0"/>
              </a:rPr>
              <a:t>;</a:t>
            </a:r>
          </a:p>
          <a:p>
            <a:pPr algn="just">
              <a:buNone/>
            </a:pPr>
            <a:r>
              <a:rPr lang="ar-IQ" i="1"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Pseudomonas </a:t>
            </a:r>
            <a:r>
              <a:rPr lang="en-US" i="1" dirty="0" err="1" smtClean="0">
                <a:latin typeface="Times New Roman" pitchFamily="18" charset="0"/>
                <a:cs typeface="Times New Roman" pitchFamily="18" charset="0"/>
              </a:rPr>
              <a:t>aeruginosa</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is susceptible to some</a:t>
            </a:r>
            <a:r>
              <a:rPr lang="ar-IQ"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aminoglycosides</a:t>
            </a:r>
            <a:r>
              <a:rPr lang="en-US" dirty="0" smtClean="0">
                <a:latin typeface="Times New Roman" pitchFamily="18" charset="0"/>
                <a:cs typeface="Times New Roman" pitchFamily="18" charset="0"/>
              </a:rPr>
              <a:t> (e.g. </a:t>
            </a:r>
            <a:r>
              <a:rPr lang="en-US" dirty="0" err="1" smtClean="0">
                <a:latin typeface="Times New Roman" pitchFamily="18" charset="0"/>
                <a:cs typeface="Times New Roman" pitchFamily="18" charset="0"/>
              </a:rPr>
              <a:t>gentamicin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amikacin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netilmicin</a:t>
            </a:r>
            <a:r>
              <a:rPr lang="en-US" dirty="0" smtClean="0">
                <a:latin typeface="Times New Roman" pitchFamily="18" charset="0"/>
                <a:cs typeface="Times New Roman" pitchFamily="18" charset="0"/>
              </a:rPr>
              <a:t>,</a:t>
            </a:r>
            <a:r>
              <a:rPr lang="ar-IQ"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and </a:t>
            </a:r>
            <a:r>
              <a:rPr lang="en-US" dirty="0" err="1" smtClean="0">
                <a:latin typeface="Times New Roman" pitchFamily="18" charset="0"/>
                <a:cs typeface="Times New Roman" pitchFamily="18" charset="0"/>
              </a:rPr>
              <a:t>sisomicin</a:t>
            </a:r>
            <a:r>
              <a:rPr lang="en-US" dirty="0" smtClean="0">
                <a:latin typeface="Times New Roman" pitchFamily="18" charset="0"/>
                <a:cs typeface="Times New Roman" pitchFamily="18" charset="0"/>
              </a:rPr>
              <a:t>), in particular </a:t>
            </a:r>
            <a:r>
              <a:rPr lang="en-US" dirty="0" err="1" smtClean="0">
                <a:latin typeface="Times New Roman" pitchFamily="18" charset="0"/>
                <a:cs typeface="Times New Roman" pitchFamily="18" charset="0"/>
              </a:rPr>
              <a:t>tobramycin</a:t>
            </a:r>
            <a:r>
              <a:rPr lang="en-US" dirty="0" smtClean="0">
                <a:latin typeface="Times New Roman" pitchFamily="18" charset="0"/>
                <a:cs typeface="Times New Roman" pitchFamily="18" charset="0"/>
              </a:rPr>
              <a:t>.</a:t>
            </a:r>
          </a:p>
          <a:p>
            <a:pPr algn="just"/>
            <a:r>
              <a:rPr lang="en-US" b="1" dirty="0" smtClean="0">
                <a:latin typeface="Times New Roman" pitchFamily="18" charset="0"/>
                <a:cs typeface="Times New Roman" pitchFamily="18" charset="0"/>
              </a:rPr>
              <a:t>Gram-Positive Aerobes</a:t>
            </a:r>
            <a:r>
              <a:rPr lang="ar-IQ"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staphylococci, including penicillin-resistant </a:t>
            </a:r>
            <a:r>
              <a:rPr lang="en-US" i="1" dirty="0" smtClean="0">
                <a:latin typeface="Times New Roman" pitchFamily="18" charset="0"/>
                <a:cs typeface="Times New Roman" pitchFamily="18" charset="0"/>
              </a:rPr>
              <a:t>S. </a:t>
            </a:r>
            <a:r>
              <a:rPr lang="en-US" i="1" dirty="0" err="1" smtClean="0">
                <a:latin typeface="Times New Roman" pitchFamily="18" charset="0"/>
                <a:cs typeface="Times New Roman" pitchFamily="18" charset="0"/>
              </a:rPr>
              <a:t>aureus</a:t>
            </a:r>
            <a:endParaRPr lang="en-US" i="1" dirty="0" smtClean="0">
              <a:latin typeface="Times New Roman" pitchFamily="18" charset="0"/>
              <a:cs typeface="Times New Roman" pitchFamily="18" charset="0"/>
            </a:endParaRPr>
          </a:p>
          <a:p>
            <a:pPr algn="just"/>
            <a:r>
              <a:rPr lang="en-US" b="1" i="1" dirty="0" err="1" smtClean="0">
                <a:latin typeface="Times New Roman" pitchFamily="18" charset="0"/>
                <a:cs typeface="Times New Roman" pitchFamily="18" charset="0"/>
              </a:rPr>
              <a:t>Mycobacteria</a:t>
            </a:r>
            <a:r>
              <a:rPr lang="ar-IQ" b="1"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M.tuberculosis</a:t>
            </a:r>
            <a:r>
              <a:rPr lang="en-US" i="1" dirty="0" smtClean="0">
                <a:latin typeface="Times New Roman" pitchFamily="18" charset="0"/>
                <a:cs typeface="Times New Roman" pitchFamily="18" charset="0"/>
              </a:rPr>
              <a:t> - streptomycin, </a:t>
            </a:r>
            <a:r>
              <a:rPr lang="en-US" i="1" dirty="0" err="1" smtClean="0">
                <a:latin typeface="Times New Roman" pitchFamily="18" charset="0"/>
                <a:cs typeface="Times New Roman" pitchFamily="18" charset="0"/>
              </a:rPr>
              <a:t>amikacin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kanamycin</a:t>
            </a:r>
            <a:r>
              <a:rPr lang="en-US" dirty="0" smtClean="0">
                <a:latin typeface="Times New Roman" pitchFamily="18" charset="0"/>
                <a:cs typeface="Times New Roman" pitchFamily="18" charset="0"/>
              </a:rPr>
              <a:t> </a:t>
            </a:r>
          </a:p>
          <a:p>
            <a:pPr algn="just">
              <a:buNone/>
            </a:pP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Aminoglycosides</a:t>
            </a:r>
            <a:r>
              <a:rPr lang="en-US" dirty="0" smtClean="0">
                <a:latin typeface="Times New Roman" pitchFamily="18" charset="0"/>
                <a:cs typeface="Times New Roman" pitchFamily="18" charset="0"/>
              </a:rPr>
              <a:t> are useful primarily in infections involving </a:t>
            </a:r>
            <a:r>
              <a:rPr lang="en-US" dirty="0" smtClean="0">
                <a:latin typeface="Times New Roman" pitchFamily="18" charset="0"/>
                <a:cs typeface="Times New Roman" pitchFamily="18" charset="0"/>
                <a:hlinkClick r:id="rId3" tooltip="Aerobic organism"/>
              </a:rPr>
              <a:t>aerobic</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hlinkClick r:id="rId4" tooltip="Gram-negative"/>
              </a:rPr>
              <a:t>Gram-negative</a:t>
            </a:r>
            <a:r>
              <a:rPr lang="en-US" dirty="0" smtClean="0">
                <a:latin typeface="Times New Roman" pitchFamily="18" charset="0"/>
                <a:cs typeface="Times New Roman" pitchFamily="18" charset="0"/>
              </a:rPr>
              <a:t> bacteria, such as </a:t>
            </a:r>
            <a:r>
              <a:rPr lang="en-US" i="1" dirty="0" smtClean="0">
                <a:latin typeface="Times New Roman" pitchFamily="18" charset="0"/>
                <a:cs typeface="Times New Roman" pitchFamily="18" charset="0"/>
                <a:hlinkClick r:id="rId5" tooltip="Pseudomonas"/>
              </a:rPr>
              <a:t>Pseudomonas</a:t>
            </a:r>
            <a:r>
              <a:rPr lang="en-US"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hlinkClick r:id="rId6" tooltip="Acinetobacter"/>
              </a:rPr>
              <a:t>Acinetobacter</a:t>
            </a:r>
            <a:r>
              <a:rPr lang="en-US" dirty="0" smtClean="0">
                <a:latin typeface="Times New Roman" pitchFamily="18" charset="0"/>
                <a:cs typeface="Times New Roman" pitchFamily="18" charset="0"/>
              </a:rPr>
              <a:t>, and </a:t>
            </a:r>
            <a:r>
              <a:rPr lang="en-US" i="1" dirty="0" err="1" smtClean="0">
                <a:latin typeface="Times New Roman" pitchFamily="18" charset="0"/>
                <a:cs typeface="Times New Roman" pitchFamily="18" charset="0"/>
                <a:hlinkClick r:id="rId7" tooltip="Enterobacter"/>
              </a:rPr>
              <a:t>Enterobacter</a:t>
            </a:r>
            <a:r>
              <a:rPr lang="en-US" dirty="0" smtClean="0">
                <a:latin typeface="Times New Roman" pitchFamily="18" charset="0"/>
                <a:cs typeface="Times New Roman" pitchFamily="18" charset="0"/>
              </a:rPr>
              <a:t>. In addition, some </a:t>
            </a:r>
            <a:r>
              <a:rPr lang="en-US" i="1" dirty="0" smtClean="0">
                <a:latin typeface="Times New Roman" pitchFamily="18" charset="0"/>
                <a:cs typeface="Times New Roman" pitchFamily="18" charset="0"/>
                <a:hlinkClick r:id="rId8" tooltip="Mycobacteria"/>
              </a:rPr>
              <a:t>Mycobacteria</a:t>
            </a:r>
            <a:r>
              <a:rPr lang="en-US" dirty="0" smtClean="0">
                <a:latin typeface="Times New Roman" pitchFamily="18" charset="0"/>
                <a:cs typeface="Times New Roman" pitchFamily="18" charset="0"/>
              </a:rPr>
              <a:t>, including the bacteria that cause </a:t>
            </a:r>
            <a:r>
              <a:rPr lang="en-US" dirty="0" smtClean="0">
                <a:latin typeface="Times New Roman" pitchFamily="18" charset="0"/>
                <a:cs typeface="Times New Roman" pitchFamily="18" charset="0"/>
                <a:hlinkClick r:id="rId9" tooltip="Tuberculosis"/>
              </a:rPr>
              <a:t>tuberculosis</a:t>
            </a:r>
            <a:r>
              <a:rPr lang="en-US" dirty="0">
                <a:latin typeface="Times New Roman" pitchFamily="18" charset="0"/>
                <a:cs typeface="Times New Roman" pitchFamily="18" charset="0"/>
              </a:rPr>
              <a:t>.</a:t>
            </a:r>
            <a:r>
              <a:rPr lang="en-US" dirty="0" smtClean="0">
                <a:latin typeface="Times New Roman" pitchFamily="18" charset="0"/>
                <a:cs typeface="Times New Roman" pitchFamily="18" charset="0"/>
              </a:rPr>
              <a:t> Streptomycin was the first effective drug in the treatment of tuberculosis, </a:t>
            </a:r>
            <a:r>
              <a:rPr lang="en-US" dirty="0" err="1" smtClean="0">
                <a:latin typeface="Times New Roman" pitchFamily="18" charset="0"/>
                <a:cs typeface="Times New Roman" pitchFamily="18" charset="0"/>
              </a:rPr>
              <a:t>Amikacin</a:t>
            </a:r>
            <a:r>
              <a:rPr lang="en-US" dirty="0" smtClean="0">
                <a:latin typeface="Times New Roman" pitchFamily="18" charset="0"/>
                <a:cs typeface="Times New Roman" pitchFamily="18" charset="0"/>
              </a:rPr>
              <a:t> is The most frequent used  aminoglycosides  for serious infections such as septicemia, complicated intra-abdominal infections, complicated urinary tract infections, and nosocomial respiratory tract infections. Infections caused by </a:t>
            </a:r>
            <a:r>
              <a:rPr lang="en-US" dirty="0" smtClean="0">
                <a:latin typeface="Times New Roman" pitchFamily="18" charset="0"/>
                <a:cs typeface="Times New Roman" pitchFamily="18" charset="0"/>
                <a:hlinkClick r:id="rId10" tooltip="Gram-positive"/>
              </a:rPr>
              <a:t>Gram-positive</a:t>
            </a:r>
            <a:r>
              <a:rPr lang="en-US" dirty="0" smtClean="0">
                <a:latin typeface="Times New Roman" pitchFamily="18" charset="0"/>
                <a:cs typeface="Times New Roman" pitchFamily="18" charset="0"/>
              </a:rPr>
              <a:t> bacteria can also be treated with aminoglycosides, but other types of antibiotics are more potent and less damaging to the host. In the past, the aminoglycosides have been used in conjunction with beta-lactam antibiotics in streptococcal infections for their synergistic effects, in particular in </a:t>
            </a:r>
            <a:r>
              <a:rPr lang="en-US" u="sng" dirty="0" smtClean="0">
                <a:latin typeface="Times New Roman" pitchFamily="18" charset="0"/>
                <a:cs typeface="Times New Roman" pitchFamily="18" charset="0"/>
                <a:hlinkClick r:id="rId11" tooltip="Endocarditis"/>
              </a:rPr>
              <a:t>endocarditis</a:t>
            </a:r>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62500" lnSpcReduction="20000"/>
          </a:bodyPr>
          <a:lstStyle/>
          <a:p>
            <a:pPr marL="0" indent="0">
              <a:buNone/>
            </a:pPr>
            <a:r>
              <a:rPr lang="en-US" b="1" dirty="0" smtClean="0">
                <a:solidFill>
                  <a:srgbClr val="FF0000"/>
                </a:solidFill>
              </a:rPr>
              <a:t>Mode of resistance :</a:t>
            </a:r>
          </a:p>
          <a:p>
            <a:pPr marL="0" indent="0" algn="just">
              <a:buNone/>
            </a:pPr>
            <a:r>
              <a:rPr lang="en-US" dirty="0" smtClean="0"/>
              <a:t>1-Decrease uptake into bacterial cell membrane permeability or increase efflux</a:t>
            </a:r>
            <a:r>
              <a:rPr lang="ar-IQ" dirty="0" smtClean="0"/>
              <a:t> </a:t>
            </a:r>
            <a:r>
              <a:rPr lang="en-US" dirty="0" smtClean="0"/>
              <a:t>pump . </a:t>
            </a:r>
          </a:p>
          <a:p>
            <a:pPr marL="0" indent="0" algn="just">
              <a:buNone/>
            </a:pPr>
            <a:r>
              <a:rPr lang="en-US" dirty="0" smtClean="0"/>
              <a:t> 2- Mutations to ribosome A site or to ribosomal protein</a:t>
            </a:r>
          </a:p>
          <a:p>
            <a:pPr marL="0" indent="0" algn="just">
              <a:buNone/>
            </a:pPr>
            <a:r>
              <a:rPr lang="en-US" dirty="0" smtClean="0"/>
              <a:t> 3- Methylation of ribosome particularly at A 1408 which dramatically reduces the binding affinity for most aminoglycosides by </a:t>
            </a:r>
            <a:r>
              <a:rPr lang="en-US" dirty="0" err="1" smtClean="0"/>
              <a:t>methyltransferases</a:t>
            </a:r>
            <a:r>
              <a:rPr lang="en-US" dirty="0" smtClean="0"/>
              <a:t>. </a:t>
            </a:r>
          </a:p>
          <a:p>
            <a:pPr marL="0" indent="0" algn="just">
              <a:buNone/>
            </a:pPr>
            <a:r>
              <a:rPr lang="en-US" dirty="0" smtClean="0"/>
              <a:t>4- The production of aminoglycoside modifying enzymes, the determinants of these enzymes located at plasmid , </a:t>
            </a:r>
            <a:r>
              <a:rPr lang="en-US" dirty="0" err="1" smtClean="0"/>
              <a:t>transposones</a:t>
            </a:r>
            <a:r>
              <a:rPr lang="en-US" dirty="0" smtClean="0"/>
              <a:t> and </a:t>
            </a:r>
            <a:r>
              <a:rPr lang="en-US" dirty="0" err="1" smtClean="0"/>
              <a:t>integrons</a:t>
            </a:r>
            <a:r>
              <a:rPr lang="en-US" dirty="0" smtClean="0"/>
              <a:t>.</a:t>
            </a:r>
          </a:p>
          <a:p>
            <a:pPr marL="0" indent="0" algn="just">
              <a:buNone/>
            </a:pPr>
            <a:endParaRPr lang="en-US" b="1" dirty="0" smtClean="0">
              <a:solidFill>
                <a:srgbClr val="FF0000"/>
              </a:solidFill>
            </a:endParaRPr>
          </a:p>
          <a:p>
            <a:pPr marL="0" indent="0" algn="just">
              <a:buNone/>
            </a:pPr>
            <a:r>
              <a:rPr lang="en-US" b="1" dirty="0" err="1" smtClean="0">
                <a:solidFill>
                  <a:srgbClr val="FF0000"/>
                </a:solidFill>
              </a:rPr>
              <a:t>Aminoglycosides</a:t>
            </a:r>
            <a:r>
              <a:rPr lang="en-US" b="1" dirty="0" smtClean="0">
                <a:solidFill>
                  <a:srgbClr val="FF0000"/>
                </a:solidFill>
              </a:rPr>
              <a:t>   Adverse Effects:   </a:t>
            </a:r>
          </a:p>
          <a:p>
            <a:pPr algn="just"/>
            <a:r>
              <a:rPr lang="en-US" dirty="0" smtClean="0"/>
              <a:t>① Nephrotoxicity – Aminoglycosides are mainly excreted by glomerular filtration and can be stored up in kidney. It can cause acute renal insufficiency and tubular necrosis. – Neomycin is the most </a:t>
            </a:r>
            <a:r>
              <a:rPr lang="en-US" dirty="0" err="1" smtClean="0"/>
              <a:t>nephrotoxic</a:t>
            </a:r>
            <a:r>
              <a:rPr lang="en-US" dirty="0" smtClean="0"/>
              <a:t> drug, streptomycin  is the least one.</a:t>
            </a:r>
          </a:p>
          <a:p>
            <a:pPr algn="just"/>
            <a:r>
              <a:rPr lang="en-US" dirty="0" smtClean="0"/>
              <a:t>② Ototoxicity – the cranial nerve damage - cochlea and ear vestibule   toxicity; irreversible vestibular: dizziness, vertigo, ataxia  auditory: tinnitus, decreased hearing  – neomycin, kanamycin, and </a:t>
            </a:r>
            <a:r>
              <a:rPr lang="en-US" dirty="0" err="1" smtClean="0"/>
              <a:t>amikacin</a:t>
            </a:r>
            <a:r>
              <a:rPr lang="en-US" dirty="0" smtClean="0"/>
              <a:t> are the most ototoxic drugs, Streptomycin and gentamicin are the most </a:t>
            </a:r>
            <a:r>
              <a:rPr lang="en-US" dirty="0" err="1" smtClean="0"/>
              <a:t>vestibul</a:t>
            </a:r>
            <a:r>
              <a:rPr lang="en-US" dirty="0" smtClean="0"/>
              <a:t> ototoxic. </a:t>
            </a:r>
            <a:r>
              <a:rPr lang="en-US" dirty="0" err="1" smtClean="0"/>
              <a:t>Netilmicin</a:t>
            </a:r>
            <a:r>
              <a:rPr lang="en-US" dirty="0" smtClean="0"/>
              <a:t> is the least </a:t>
            </a:r>
            <a:r>
              <a:rPr lang="en-US" dirty="0" err="1" smtClean="0"/>
              <a:t>ototoxic</a:t>
            </a:r>
            <a:r>
              <a:rPr lang="en-US" dirty="0" smtClean="0"/>
              <a:t>.</a:t>
            </a:r>
          </a:p>
          <a:p>
            <a:pPr algn="just"/>
            <a:r>
              <a:rPr lang="en-US" dirty="0" smtClean="0"/>
              <a:t>③ Neuromuscular junction blockade may take place at high doses or in combination with </a:t>
            </a:r>
            <a:r>
              <a:rPr lang="en-US" dirty="0" err="1" smtClean="0"/>
              <a:t>curarform</a:t>
            </a:r>
            <a:r>
              <a:rPr lang="en-US" dirty="0" smtClean="0"/>
              <a:t> drugs .</a:t>
            </a:r>
          </a:p>
          <a:p>
            <a:pPr algn="just"/>
            <a:r>
              <a:rPr lang="en-US" dirty="0" smtClean="0"/>
              <a:t>④ Hypersensitivity reactions skin rash, fever, </a:t>
            </a:r>
            <a:r>
              <a:rPr lang="en-US" dirty="0" err="1" smtClean="0"/>
              <a:t>eosinophilia</a:t>
            </a:r>
            <a:r>
              <a:rPr lang="en-US" dirty="0" smtClean="0"/>
              <a:t> and anaphylactic shock can be seen though infrequently.</a:t>
            </a:r>
          </a:p>
          <a:p>
            <a:pPr marL="0" indent="0">
              <a:buNone/>
            </a:pPr>
            <a:endParaRPr lang="ar-IQ" dirty="0"/>
          </a:p>
        </p:txBody>
      </p:sp>
    </p:spTree>
    <p:extLst>
      <p:ext uri="{BB962C8B-B14F-4D97-AF65-F5344CB8AC3E}">
        <p14:creationId xmlns:p14="http://schemas.microsoft.com/office/powerpoint/2010/main" val="493269835"/>
      </p:ext>
    </p:extLst>
  </p:cSld>
  <p:clrMapOvr>
    <a:masterClrMapping/>
  </p:clrMapOvr>
  <p:transition>
    <p:comb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pPr algn="just">
              <a:buNone/>
            </a:pPr>
            <a:r>
              <a:rPr lang="en-US" b="1" dirty="0" smtClean="0">
                <a:solidFill>
                  <a:srgbClr val="0070C0"/>
                </a:solidFill>
              </a:rPr>
              <a:t>Streptomycin</a:t>
            </a:r>
            <a:r>
              <a:rPr lang="en-US" b="1" dirty="0" smtClean="0"/>
              <a:t> :</a:t>
            </a:r>
            <a:r>
              <a:rPr lang="en-US" dirty="0" smtClean="0"/>
              <a:t>The first antibiotic discovered in the early 1943s  &amp;  The first drug was really effective against tuberculosis in combination with isoniazid and rifampicin, although it is less commonly used in the treatment of this disease today. In spite of it is broad-spectrum antibiotic, actively  against a range of  Gram-positive and negative bacteria, but still its use is limited  due to several problems, first poorly absorption from the gastrointestinal tract as with other member of this group. Second side effects  like deafness, owing to irreversible </a:t>
            </a:r>
            <a:r>
              <a:rPr lang="en-US" b="1" dirty="0" smtClean="0">
                <a:solidFill>
                  <a:srgbClr val="FF0000"/>
                </a:solidFill>
              </a:rPr>
              <a:t>injury to the eighth cranial nerve</a:t>
            </a:r>
            <a:r>
              <a:rPr lang="en-US" dirty="0" smtClean="0"/>
              <a:t>, and may also cause kidney damage , and third, long duration treatment causes emergence of bacterial resistance to this antibiotic. Streptomycin has been displaced by </a:t>
            </a:r>
            <a:r>
              <a:rPr lang="en-US" dirty="0" err="1" smtClean="0"/>
              <a:t>gentamicin</a:t>
            </a:r>
            <a:r>
              <a:rPr lang="en-US" dirty="0" smtClean="0"/>
              <a:t> for treatment of Gram negative infections, but it is still sometimes used concurrently with other drugs for treatment of tuberculosis and is occasionally used with penicillin, </a:t>
            </a:r>
            <a:r>
              <a:rPr lang="en-US" dirty="0" err="1" smtClean="0"/>
              <a:t>ampicillin</a:t>
            </a:r>
            <a:r>
              <a:rPr lang="en-US" dirty="0" smtClean="0"/>
              <a:t> or </a:t>
            </a:r>
            <a:r>
              <a:rPr lang="en-US" dirty="0" err="1" smtClean="0"/>
              <a:t>vancomycin</a:t>
            </a:r>
            <a:r>
              <a:rPr lang="en-US" dirty="0" smtClean="0"/>
              <a:t> to treat </a:t>
            </a:r>
            <a:r>
              <a:rPr lang="en-US" dirty="0" err="1" smtClean="0"/>
              <a:t>enterococcal</a:t>
            </a:r>
            <a:r>
              <a:rPr lang="en-US" dirty="0" smtClean="0"/>
              <a:t> </a:t>
            </a:r>
            <a:r>
              <a:rPr lang="en-US" dirty="0" err="1" smtClean="0"/>
              <a:t>endocarditis</a:t>
            </a:r>
            <a:r>
              <a:rPr lang="en-US" dirty="0" smtClean="0"/>
              <a:t>.   Streptomycin is preferred for treatment of tularemia and plague</a:t>
            </a:r>
            <a:r>
              <a:rPr lang="ar-IQ" dirty="0" smtClean="0"/>
              <a:t> </a:t>
            </a:r>
            <a:r>
              <a:rPr lang="en-US" dirty="0" smtClean="0"/>
              <a:t>and is often used (with a tetracycline) for severe  Brucellosis. </a:t>
            </a:r>
            <a:r>
              <a:rPr lang="en-US" b="1" dirty="0" smtClean="0"/>
              <a:t> </a:t>
            </a:r>
          </a:p>
          <a:p>
            <a:pPr algn="just">
              <a:buNone/>
            </a:pPr>
            <a:r>
              <a:rPr lang="en-US" b="1" dirty="0" smtClean="0">
                <a:solidFill>
                  <a:srgbClr val="0070C0"/>
                </a:solidFill>
              </a:rPr>
              <a:t> Neomycin</a:t>
            </a:r>
            <a:r>
              <a:rPr lang="en-US" dirty="0" smtClean="0"/>
              <a:t>. </a:t>
            </a:r>
            <a:r>
              <a:rPr lang="en-US" dirty="0"/>
              <a:t>Neomycin has the same antibacterial spectrum as kanamycin and sharing similar properties .  </a:t>
            </a:r>
            <a:r>
              <a:rPr lang="en-US" dirty="0" err="1"/>
              <a:t>Parenterally</a:t>
            </a:r>
            <a:r>
              <a:rPr lang="en-US" dirty="0"/>
              <a:t>  has   not been used because of its toxicity, deafness has also followed topical use over large areas of skin or injection into cavities such as joint.  Neomycin also can cause severe damage to hearing and renal function</a:t>
            </a:r>
            <a:r>
              <a:rPr lang="en-US" dirty="0" smtClean="0"/>
              <a:t>).</a:t>
            </a:r>
            <a:endParaRPr lang="en-US" dirty="0"/>
          </a:p>
        </p:txBody>
      </p:sp>
    </p:spTree>
  </p:cSld>
  <p:clrMapOvr>
    <a:masterClrMapping/>
  </p:clrMapOvr>
  <p:transition>
    <p:wheel spokes="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just">
              <a:buNone/>
            </a:pPr>
            <a:r>
              <a:rPr lang="en-US" sz="1800" b="1" dirty="0" smtClean="0">
                <a:latin typeface="Times New Roman" pitchFamily="18" charset="0"/>
                <a:cs typeface="Times New Roman" pitchFamily="18" charset="0"/>
              </a:rPr>
              <a:t>Gentamicin (</a:t>
            </a:r>
            <a:r>
              <a:rPr lang="en-US" sz="1800" b="1" dirty="0" err="1" smtClean="0">
                <a:latin typeface="Times New Roman" pitchFamily="18" charset="0"/>
                <a:cs typeface="Times New Roman" pitchFamily="18" charset="0"/>
              </a:rPr>
              <a:t>Garamycin</a:t>
            </a:r>
            <a:r>
              <a:rPr lang="en-US" sz="1800" b="1"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.Gentamicin is one of the few heat-stable antibiotics that remain active even after autoclaving, which makes it particularly useful in the preparation of some microbiological growth media.  It is useful for treatment of many hospital-acquired infections caused by Gram negative bacilli. Bacteria which confer resistance to gentamicin are often susceptible to </a:t>
            </a:r>
            <a:r>
              <a:rPr lang="en-US" sz="1800" dirty="0" err="1" smtClean="0">
                <a:latin typeface="Times New Roman" pitchFamily="18" charset="0"/>
                <a:cs typeface="Times New Roman" pitchFamily="18" charset="0"/>
              </a:rPr>
              <a:t>amikacin</a:t>
            </a:r>
            <a:r>
              <a:rPr lang="en-US" sz="1800" dirty="0" smtClean="0">
                <a:latin typeface="Times New Roman" pitchFamily="18" charset="0"/>
                <a:cs typeface="Times New Roman" pitchFamily="18" charset="0"/>
              </a:rPr>
              <a:t> or to one of the third generation </a:t>
            </a:r>
            <a:r>
              <a:rPr lang="en-US" sz="1800" dirty="0" err="1" smtClean="0">
                <a:latin typeface="Times New Roman" pitchFamily="18" charset="0"/>
                <a:cs typeface="Times New Roman" pitchFamily="18" charset="0"/>
              </a:rPr>
              <a:t>cephalosporins</a:t>
            </a:r>
            <a:r>
              <a:rPr lang="en-US" sz="1800" dirty="0" smtClean="0">
                <a:latin typeface="Times New Roman" pitchFamily="18" charset="0"/>
                <a:cs typeface="Times New Roman" pitchFamily="18" charset="0"/>
              </a:rPr>
              <a:t>, the fourth generation </a:t>
            </a:r>
            <a:r>
              <a:rPr lang="en-US" sz="1800" dirty="0" err="1" smtClean="0">
                <a:latin typeface="Times New Roman" pitchFamily="18" charset="0"/>
                <a:cs typeface="Times New Roman" pitchFamily="18" charset="0"/>
              </a:rPr>
              <a:t>cefepime</a:t>
            </a:r>
            <a:r>
              <a:rPr lang="en-US" sz="1800" dirty="0" smtClean="0">
                <a:latin typeface="Times New Roman" pitchFamily="18" charset="0"/>
                <a:cs typeface="Times New Roman" pitchFamily="18" charset="0"/>
              </a:rPr>
              <a:t>, or to other β-lactam group including </a:t>
            </a:r>
            <a:r>
              <a:rPr lang="en-US" sz="1800" dirty="0" err="1" smtClean="0">
                <a:latin typeface="Times New Roman" pitchFamily="18" charset="0"/>
                <a:cs typeface="Times New Roman" pitchFamily="18" charset="0"/>
              </a:rPr>
              <a:t>carbapenems</a:t>
            </a:r>
            <a:r>
              <a:rPr lang="en-US" sz="1800" dirty="0" smtClean="0">
                <a:latin typeface="Times New Roman" pitchFamily="18" charset="0"/>
                <a:cs typeface="Times New Roman" pitchFamily="18" charset="0"/>
              </a:rPr>
              <a:t>.  Gentamicin  is  also  used in combination with  penicillin  G,  ampicillin  or  </a:t>
            </a:r>
            <a:r>
              <a:rPr lang="en-US" sz="1800" dirty="0" err="1" smtClean="0">
                <a:latin typeface="Times New Roman" pitchFamily="18" charset="0"/>
                <a:cs typeface="Times New Roman" pitchFamily="18" charset="0"/>
              </a:rPr>
              <a:t>vancomycin</a:t>
            </a:r>
            <a:r>
              <a:rPr lang="en-US" sz="1800" dirty="0" smtClean="0">
                <a:latin typeface="Times New Roman" pitchFamily="18" charset="0"/>
                <a:cs typeface="Times New Roman" pitchFamily="18" charset="0"/>
              </a:rPr>
              <a:t>  for treatment of endocarditis caused by pathogenic enterococci  used to treat many types of bacterial infections  including  bone infections, blood and soft tissue,  endocarditis, pelvic inflammatory disease, meningitis, pneumonia, urinary tract infections. Topical formulations may be used in burns or for infections of the outside of the eye. Active against a wide range of bacterial infections, mostly Gram-negative bacteria including </a:t>
            </a:r>
            <a:r>
              <a:rPr lang="en-US" sz="1800" i="1" dirty="0" smtClean="0">
                <a:latin typeface="Times New Roman" pitchFamily="18" charset="0"/>
                <a:cs typeface="Times New Roman" pitchFamily="18" charset="0"/>
                <a:hlinkClick r:id="rId2"/>
              </a:rPr>
              <a:t>Pseudomonas</a:t>
            </a:r>
            <a:r>
              <a:rPr lang="en-US" sz="1800" i="1" dirty="0" smtClean="0">
                <a:latin typeface="Times New Roman" pitchFamily="18" charset="0"/>
                <a:cs typeface="Times New Roman" pitchFamily="18" charset="0"/>
              </a:rPr>
              <a:t>, </a:t>
            </a:r>
            <a:r>
              <a:rPr lang="en-US" sz="1800" i="1" dirty="0" smtClean="0">
                <a:latin typeface="Times New Roman" pitchFamily="18" charset="0"/>
                <a:cs typeface="Times New Roman" pitchFamily="18" charset="0"/>
                <a:hlinkClick r:id="rId3"/>
              </a:rPr>
              <a:t>Proteus</a:t>
            </a:r>
            <a:r>
              <a:rPr lang="en-US" sz="1800" i="1" dirty="0" smtClean="0">
                <a:latin typeface="Times New Roman" pitchFamily="18" charset="0"/>
                <a:cs typeface="Times New Roman" pitchFamily="18" charset="0"/>
              </a:rPr>
              <a:t>, </a:t>
            </a:r>
            <a:r>
              <a:rPr lang="en-US" sz="1800" i="1" dirty="0" smtClean="0">
                <a:latin typeface="Times New Roman" pitchFamily="18" charset="0"/>
                <a:cs typeface="Times New Roman" pitchFamily="18" charset="0"/>
                <a:hlinkClick r:id="rId4"/>
              </a:rPr>
              <a:t>Escherichia coli</a:t>
            </a:r>
            <a:r>
              <a:rPr lang="en-US" sz="1800" i="1" dirty="0" smtClean="0">
                <a:latin typeface="Times New Roman" pitchFamily="18" charset="0"/>
                <a:cs typeface="Times New Roman" pitchFamily="18" charset="0"/>
              </a:rPr>
              <a:t>, </a:t>
            </a:r>
            <a:r>
              <a:rPr lang="en-US" sz="1800" i="1" dirty="0" err="1" smtClean="0">
                <a:latin typeface="Times New Roman" pitchFamily="18" charset="0"/>
                <a:cs typeface="Times New Roman" pitchFamily="18" charset="0"/>
                <a:hlinkClick r:id="rId5"/>
              </a:rPr>
              <a:t>Klebsiella</a:t>
            </a:r>
            <a:r>
              <a:rPr lang="en-US" sz="1800" i="1" dirty="0" smtClean="0">
                <a:latin typeface="Times New Roman" pitchFamily="18" charset="0"/>
                <a:cs typeface="Times New Roman" pitchFamily="18" charset="0"/>
                <a:hlinkClick r:id="rId5"/>
              </a:rPr>
              <a:t> </a:t>
            </a:r>
            <a:r>
              <a:rPr lang="en-US" sz="1800" i="1" dirty="0" err="1" smtClean="0">
                <a:latin typeface="Times New Roman" pitchFamily="18" charset="0"/>
                <a:cs typeface="Times New Roman" pitchFamily="18" charset="0"/>
                <a:hlinkClick r:id="rId5"/>
              </a:rPr>
              <a:t>pneumoniae</a:t>
            </a:r>
            <a:r>
              <a:rPr lang="en-US" sz="1800" i="1" dirty="0" smtClean="0">
                <a:latin typeface="Times New Roman" pitchFamily="18" charset="0"/>
                <a:cs typeface="Times New Roman" pitchFamily="18" charset="0"/>
              </a:rPr>
              <a:t>, </a:t>
            </a:r>
            <a:r>
              <a:rPr lang="en-US" sz="1800" i="1" dirty="0" err="1" smtClean="0">
                <a:solidFill>
                  <a:srgbClr val="0000FF"/>
                </a:solidFill>
                <a:latin typeface="Times New Roman" pitchFamily="18" charset="0"/>
                <a:cs typeface="Times New Roman" pitchFamily="18" charset="0"/>
              </a:rPr>
              <a:t>Enterobacter</a:t>
            </a:r>
            <a:r>
              <a:rPr lang="en-US" sz="1800" i="1" dirty="0" smtClean="0">
                <a:solidFill>
                  <a:srgbClr val="0000FF"/>
                </a:solidFill>
                <a:latin typeface="Times New Roman" pitchFamily="18" charset="0"/>
                <a:cs typeface="Times New Roman" pitchFamily="18" charset="0"/>
              </a:rPr>
              <a:t> </a:t>
            </a:r>
            <a:r>
              <a:rPr lang="en-US" sz="1800" i="1" dirty="0" err="1" smtClean="0">
                <a:solidFill>
                  <a:srgbClr val="0000FF"/>
                </a:solidFill>
                <a:latin typeface="Times New Roman" pitchFamily="18" charset="0"/>
                <a:cs typeface="Times New Roman" pitchFamily="18" charset="0"/>
              </a:rPr>
              <a:t>aerogenes</a:t>
            </a:r>
            <a:r>
              <a:rPr lang="en-US" sz="1800" i="1" dirty="0" smtClean="0">
                <a:latin typeface="Times New Roman" pitchFamily="18" charset="0"/>
                <a:cs typeface="Times New Roman" pitchFamily="18" charset="0"/>
              </a:rPr>
              <a:t>, </a:t>
            </a:r>
            <a:r>
              <a:rPr lang="en-US" sz="1800" i="1" dirty="0" err="1" smtClean="0">
                <a:latin typeface="Times New Roman" pitchFamily="18" charset="0"/>
                <a:cs typeface="Times New Roman" pitchFamily="18" charset="0"/>
                <a:hlinkClick r:id="rId6"/>
              </a:rPr>
              <a:t>Serratia</a:t>
            </a:r>
            <a:r>
              <a:rPr lang="en-US" sz="1800" i="1"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a:t>
            </a:r>
            <a:r>
              <a:rPr lang="en-US" sz="1800" baseline="300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  </a:t>
            </a:r>
          </a:p>
          <a:p>
            <a:pPr algn="just">
              <a:buNone/>
            </a:pPr>
            <a:r>
              <a:rPr lang="en-US" sz="1800"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Tobramycin</a:t>
            </a:r>
            <a:r>
              <a:rPr lang="en-US" sz="1800" b="1"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 similar to </a:t>
            </a:r>
            <a:r>
              <a:rPr lang="en-US" sz="1800" dirty="0" err="1" smtClean="0">
                <a:latin typeface="Times New Roman" pitchFamily="18" charset="0"/>
                <a:cs typeface="Times New Roman" pitchFamily="18" charset="0"/>
              </a:rPr>
              <a:t>gentamicin</a:t>
            </a:r>
            <a:r>
              <a:rPr lang="en-US" sz="1800" dirty="0" smtClean="0">
                <a:latin typeface="Times New Roman" pitchFamily="18" charset="0"/>
                <a:cs typeface="Times New Roman" pitchFamily="18" charset="0"/>
              </a:rPr>
              <a:t> but with greater activity against </a:t>
            </a:r>
            <a:r>
              <a:rPr lang="en-US" sz="1800" i="1" dirty="0" smtClean="0">
                <a:solidFill>
                  <a:srgbClr val="3333FF"/>
                </a:solidFill>
                <a:latin typeface="Times New Roman" pitchFamily="18" charset="0"/>
                <a:cs typeface="Times New Roman" pitchFamily="18" charset="0"/>
              </a:rPr>
              <a:t>P. </a:t>
            </a:r>
            <a:r>
              <a:rPr lang="en-US" sz="1800" i="1" dirty="0" err="1" smtClean="0">
                <a:solidFill>
                  <a:srgbClr val="3333FF"/>
                </a:solidFill>
                <a:latin typeface="Times New Roman" pitchFamily="18" charset="0"/>
                <a:cs typeface="Times New Roman" pitchFamily="18" charset="0"/>
              </a:rPr>
              <a:t>aeruginosa</a:t>
            </a:r>
            <a:r>
              <a:rPr lang="en-US" sz="1800" i="1" dirty="0" smtClean="0">
                <a:solidFill>
                  <a:srgbClr val="3333FF"/>
                </a:solidFill>
                <a:latin typeface="Times New Roman" pitchFamily="18" charset="0"/>
                <a:cs typeface="Times New Roman" pitchFamily="18" charset="0"/>
              </a:rPr>
              <a:t> </a:t>
            </a:r>
            <a:r>
              <a:rPr lang="en-US" sz="1800" dirty="0" smtClean="0">
                <a:latin typeface="Times New Roman" pitchFamily="18" charset="0"/>
                <a:cs typeface="Times New Roman" pitchFamily="18" charset="0"/>
              </a:rPr>
              <a:t>but with less activity against </a:t>
            </a:r>
            <a:r>
              <a:rPr lang="en-US" sz="1800" i="1" dirty="0" err="1" smtClean="0">
                <a:latin typeface="Times New Roman" pitchFamily="18" charset="0"/>
                <a:cs typeface="Times New Roman" pitchFamily="18" charset="0"/>
              </a:rPr>
              <a:t>Serratia</a:t>
            </a:r>
            <a:r>
              <a:rPr lang="en-CA" sz="1800"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 It is usually given by injection and are valuable in the treatment of  septicemia caused by Gram negative organism, respiratory infections, while it may given topically as eye drops to treat </a:t>
            </a:r>
            <a:r>
              <a:rPr lang="en-US" sz="1800" i="1" dirty="0" smtClean="0">
                <a:latin typeface="Times New Roman" pitchFamily="18" charset="0"/>
                <a:cs typeface="Times New Roman" pitchFamily="18" charset="0"/>
              </a:rPr>
              <a:t>Pseudomonas</a:t>
            </a:r>
            <a:r>
              <a:rPr lang="en-US" sz="1800" dirty="0" smtClean="0">
                <a:latin typeface="Times New Roman" pitchFamily="18" charset="0"/>
                <a:cs typeface="Times New Roman" pitchFamily="18" charset="0"/>
              </a:rPr>
              <a:t> eye infections. It is also used in association with </a:t>
            </a:r>
            <a:r>
              <a:rPr lang="en-CA" sz="1800" dirty="0" err="1" smtClean="0">
                <a:latin typeface="Times New Roman" pitchFamily="18" charset="0"/>
                <a:cs typeface="Times New Roman" pitchFamily="18" charset="0"/>
              </a:rPr>
              <a:t>gentamicin</a:t>
            </a:r>
            <a:r>
              <a:rPr lang="en-CA" sz="1800" dirty="0" smtClean="0">
                <a:latin typeface="Times New Roman" pitchFamily="18" charset="0"/>
                <a:cs typeface="Times New Roman" pitchFamily="18" charset="0"/>
              </a:rPr>
              <a:t> or</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colistin</a:t>
            </a:r>
            <a:r>
              <a:rPr lang="en-US" sz="1800" dirty="0" smtClean="0">
                <a:latin typeface="Times New Roman" pitchFamily="18" charset="0"/>
                <a:cs typeface="Times New Roman" pitchFamily="18" charset="0"/>
              </a:rPr>
              <a:t> for selective decontamination of the digestive tract in immune deficient patients </a:t>
            </a:r>
            <a:r>
              <a:rPr lang="en-CA" sz="1800" dirty="0" smtClean="0">
                <a:latin typeface="Times New Roman" pitchFamily="18" charset="0"/>
                <a:cs typeface="Times New Roman" pitchFamily="18" charset="0"/>
              </a:rPr>
              <a:t>who are waiting for haematopoietic stem cell transplants</a:t>
            </a:r>
            <a:r>
              <a:rPr lang="en-US" sz="1800" dirty="0" smtClean="0">
                <a:latin typeface="Times New Roman" pitchFamily="18" charset="0"/>
                <a:cs typeface="Times New Roman" pitchFamily="18" charset="0"/>
              </a:rPr>
              <a:t>.</a:t>
            </a:r>
          </a:p>
          <a:p>
            <a:pPr algn="just"/>
            <a:endParaRPr lang="en-US" sz="1800" dirty="0">
              <a:latin typeface="Times New Roman" pitchFamily="18" charset="0"/>
              <a:cs typeface="Times New Roman" pitchFamily="18" charset="0"/>
            </a:endParaRPr>
          </a:p>
        </p:txBody>
      </p:sp>
    </p:spTree>
  </p:cSld>
  <p:clrMapOvr>
    <a:masterClrMapping/>
  </p:clrMapOvr>
  <p:transition>
    <p:diamon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accent4"/>
          </a:lnRef>
          <a:fillRef idx="2">
            <a:schemeClr val="accent4"/>
          </a:fillRef>
          <a:effectRef idx="1">
            <a:schemeClr val="accent4"/>
          </a:effectRef>
          <a:fontRef idx="minor">
            <a:schemeClr val="dk1"/>
          </a:fontRef>
        </p:style>
        <p:txBody>
          <a:bodyPr>
            <a:normAutofit fontScale="85000" lnSpcReduction="20000"/>
          </a:bodyPr>
          <a:lstStyle/>
          <a:p>
            <a:pPr algn="just">
              <a:buNone/>
            </a:pPr>
            <a:r>
              <a:rPr lang="en-US" b="1" dirty="0" smtClean="0">
                <a:latin typeface="Times New Roman" pitchFamily="18" charset="0"/>
                <a:cs typeface="Times New Roman" pitchFamily="18" charset="0"/>
              </a:rPr>
              <a:t>Kanamycin : </a:t>
            </a:r>
            <a:r>
              <a:rPr lang="en-US" dirty="0" smtClean="0">
                <a:latin typeface="Times New Roman" pitchFamily="18" charset="0"/>
                <a:cs typeface="Times New Roman" pitchFamily="18" charset="0"/>
              </a:rPr>
              <a:t>  is a water-soluble broad-spectrum antibiotic. It is active against some Gram negative bacilli except </a:t>
            </a:r>
            <a:r>
              <a:rPr lang="en-US" i="1" dirty="0" smtClean="0">
                <a:latin typeface="Times New Roman" pitchFamily="18" charset="0"/>
                <a:cs typeface="Times New Roman" pitchFamily="18" charset="0"/>
              </a:rPr>
              <a:t>Pseudomonas. </a:t>
            </a:r>
            <a:r>
              <a:rPr lang="en-US" dirty="0" smtClean="0">
                <a:latin typeface="Times New Roman" pitchFamily="18" charset="0"/>
                <a:cs typeface="Times New Roman" pitchFamily="18" charset="0"/>
              </a:rPr>
              <a:t>Resistance toward kanamycin is common beside it’s more toxic than gentamicin or tobramycin, it replaced with gentamicin, tobramycin or </a:t>
            </a:r>
            <a:r>
              <a:rPr lang="en-US" dirty="0" err="1" smtClean="0">
                <a:latin typeface="Times New Roman" pitchFamily="18" charset="0"/>
                <a:cs typeface="Times New Roman" pitchFamily="18" charset="0"/>
              </a:rPr>
              <a:t>amikacin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Kanamycin</a:t>
            </a:r>
            <a:r>
              <a:rPr lang="en-US" dirty="0" smtClean="0">
                <a:latin typeface="Times New Roman" pitchFamily="18" charset="0"/>
                <a:cs typeface="Times New Roman" pitchFamily="18" charset="0"/>
              </a:rPr>
              <a:t> could be used  with other drugs for treatment of tuberculosis , and  orally administrated  </a:t>
            </a:r>
            <a:r>
              <a:rPr lang="en-US" dirty="0" err="1" smtClean="0">
                <a:latin typeface="Times New Roman" pitchFamily="18" charset="0"/>
                <a:cs typeface="Times New Roman" pitchFamily="18" charset="0"/>
              </a:rPr>
              <a:t>kanamycin</a:t>
            </a:r>
            <a:r>
              <a:rPr lang="en-US" dirty="0" smtClean="0">
                <a:latin typeface="Times New Roman" pitchFamily="18" charset="0"/>
                <a:cs typeface="Times New Roman" pitchFamily="18" charset="0"/>
              </a:rPr>
              <a:t> are used to eliminate bowel flora before intestinal surgery </a:t>
            </a:r>
          </a:p>
          <a:p>
            <a:pPr algn="just">
              <a:buNone/>
            </a:pPr>
            <a:r>
              <a:rPr lang="en-US" b="1" dirty="0" err="1" smtClean="0">
                <a:latin typeface="Times New Roman" pitchFamily="18" charset="0"/>
                <a:cs typeface="Times New Roman" pitchFamily="18" charset="0"/>
              </a:rPr>
              <a:t>Amikacin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Amikin</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 semi-synthetic aminoglycoside derived from kanamycin,  often effective in treating infections caused by Gram negative strains which are resistant to gentamicin and tobramycin, including some strains of </a:t>
            </a:r>
            <a:r>
              <a:rPr lang="en-US" i="1" dirty="0" smtClean="0">
                <a:latin typeface="Times New Roman" pitchFamily="18" charset="0"/>
                <a:cs typeface="Times New Roman" pitchFamily="18" charset="0"/>
              </a:rPr>
              <a:t>P. </a:t>
            </a:r>
            <a:r>
              <a:rPr lang="en-US" i="1" dirty="0" err="1" smtClean="0">
                <a:latin typeface="Times New Roman" pitchFamily="18" charset="0"/>
                <a:cs typeface="Times New Roman" pitchFamily="18" charset="0"/>
              </a:rPr>
              <a:t>aeruginosa</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and </a:t>
            </a:r>
            <a:r>
              <a:rPr lang="en-US" i="1" dirty="0" err="1" smtClean="0">
                <a:latin typeface="Times New Roman" pitchFamily="18" charset="0"/>
                <a:cs typeface="Times New Roman" pitchFamily="18" charset="0"/>
              </a:rPr>
              <a:t>Acinetobacter</a:t>
            </a:r>
            <a:r>
              <a:rPr lang="en-US" dirty="0" smtClean="0">
                <a:latin typeface="Times New Roman" pitchFamily="18" charset="0"/>
                <a:cs typeface="Times New Roman" pitchFamily="18" charset="0"/>
              </a:rPr>
              <a:t>.  It is generally reserved for treatment of serious infections caused by </a:t>
            </a:r>
            <a:r>
              <a:rPr lang="en-US" dirty="0" err="1" smtClean="0">
                <a:latin typeface="Times New Roman" pitchFamily="18" charset="0"/>
                <a:cs typeface="Times New Roman" pitchFamily="18" charset="0"/>
              </a:rPr>
              <a:t>amikacin</a:t>
            </a:r>
            <a:r>
              <a:rPr lang="en-US" dirty="0" smtClean="0">
                <a:latin typeface="Times New Roman" pitchFamily="18" charset="0"/>
                <a:cs typeface="Times New Roman" pitchFamily="18" charset="0"/>
              </a:rPr>
              <a:t>-susceptible Gram negative bacteria known or suspected to be resistant to the other aminoglycosides. It has also been used concurrently with other drugs for treating </a:t>
            </a:r>
            <a:r>
              <a:rPr lang="en-US" dirty="0" err="1" smtClean="0">
                <a:latin typeface="Times New Roman" pitchFamily="18" charset="0"/>
                <a:cs typeface="Times New Roman" pitchFamily="18" charset="0"/>
              </a:rPr>
              <a:t>mycobacterial</a:t>
            </a:r>
            <a:r>
              <a:rPr lang="en-US" dirty="0" smtClean="0">
                <a:latin typeface="Times New Roman" pitchFamily="18" charset="0"/>
                <a:cs typeface="Times New Roman" pitchFamily="18" charset="0"/>
              </a:rPr>
              <a:t> infections. It is  usually given by injection and is used in the treatment of bone infections (osteomyelitis), Cystic fibrosis and in combination  with </a:t>
            </a:r>
            <a:r>
              <a:rPr lang="en-US" dirty="0" err="1" smtClean="0">
                <a:latin typeface="Times New Roman" pitchFamily="18" charset="0"/>
                <a:cs typeface="Times New Roman" pitchFamily="18" charset="0"/>
              </a:rPr>
              <a:t>vancomycin</a:t>
            </a:r>
            <a:r>
              <a:rPr lang="en-US" dirty="0" smtClean="0">
                <a:latin typeface="Times New Roman" pitchFamily="18" charset="0"/>
                <a:cs typeface="Times New Roman" pitchFamily="18" charset="0"/>
              </a:rPr>
              <a:t> to </a:t>
            </a:r>
            <a:r>
              <a:rPr lang="en-US" smtClean="0">
                <a:latin typeface="Times New Roman" pitchFamily="18" charset="0"/>
                <a:cs typeface="Times New Roman" pitchFamily="18" charset="0"/>
              </a:rPr>
              <a:t>treat endocarditis.</a:t>
            </a:r>
            <a:endParaRPr lang="en-US"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457200" indent="-457200">
              <a:spcBef>
                <a:spcPct val="50000"/>
              </a:spcBef>
              <a:buFont typeface="Wingdings" pitchFamily="2" charset="2"/>
              <a:buNone/>
            </a:pPr>
            <a:r>
              <a:rPr lang="en-US" sz="2000" b="1" dirty="0" smtClean="0">
                <a:solidFill>
                  <a:srgbClr val="0000FF"/>
                </a:solidFill>
                <a:latin typeface="Times New Roman" pitchFamily="18" charset="0"/>
                <a:cs typeface="Times New Roman" pitchFamily="18" charset="0"/>
                <a:sym typeface="Symbol" pitchFamily="18" charset="2"/>
              </a:rPr>
              <a:t>1-VANCOMYCIN   </a:t>
            </a:r>
            <a:r>
              <a:rPr lang="en-US" sz="2000" dirty="0" smtClean="0">
                <a:latin typeface="Times New Roman" pitchFamily="18" charset="0"/>
                <a:cs typeface="Times New Roman" pitchFamily="18" charset="0"/>
                <a:sym typeface="Symbol" pitchFamily="18" charset="2"/>
              </a:rPr>
              <a:t>Source: </a:t>
            </a:r>
            <a:r>
              <a:rPr lang="en-US" sz="2000" b="1" i="1" dirty="0" smtClean="0">
                <a:solidFill>
                  <a:srgbClr val="000099"/>
                </a:solidFill>
                <a:latin typeface="Times New Roman" pitchFamily="18" charset="0"/>
                <a:cs typeface="Times New Roman" pitchFamily="18" charset="0"/>
                <a:sym typeface="Symbol" pitchFamily="18" charset="2"/>
              </a:rPr>
              <a:t>Streptomyces  oriental </a:t>
            </a:r>
          </a:p>
          <a:p>
            <a:pPr marL="457200" indent="-457200">
              <a:spcBef>
                <a:spcPct val="50000"/>
              </a:spcBef>
              <a:buFont typeface="Wingdings" pitchFamily="2" charset="2"/>
              <a:buNone/>
            </a:pPr>
            <a:r>
              <a:rPr lang="en-US" sz="2000" dirty="0" smtClean="0">
                <a:latin typeface="Times New Roman" pitchFamily="18" charset="0"/>
                <a:cs typeface="Times New Roman" pitchFamily="18" charset="0"/>
                <a:sym typeface="Symbol" pitchFamily="18" charset="2"/>
              </a:rPr>
              <a:t>Inhibit 2</a:t>
            </a:r>
            <a:r>
              <a:rPr lang="en-US" sz="2000" baseline="30000" dirty="0" smtClean="0">
                <a:latin typeface="Times New Roman" pitchFamily="18" charset="0"/>
                <a:cs typeface="Times New Roman" pitchFamily="18" charset="0"/>
                <a:sym typeface="Symbol" pitchFamily="18" charset="2"/>
              </a:rPr>
              <a:t>nd</a:t>
            </a:r>
            <a:r>
              <a:rPr lang="en-US" sz="2000" dirty="0" smtClean="0">
                <a:latin typeface="Times New Roman" pitchFamily="18" charset="0"/>
                <a:cs typeface="Times New Roman" pitchFamily="18" charset="0"/>
                <a:sym typeface="Symbol" pitchFamily="18" charset="2"/>
              </a:rPr>
              <a:t> stage of peptidoglycan synthesis by:</a:t>
            </a:r>
          </a:p>
          <a:p>
            <a:pPr marL="457200" indent="-457200">
              <a:spcBef>
                <a:spcPct val="50000"/>
              </a:spcBef>
              <a:buFont typeface="Wingdings" pitchFamily="2" charset="2"/>
              <a:buChar char="Ø"/>
            </a:pPr>
            <a:r>
              <a:rPr lang="en-US" sz="2000" dirty="0" smtClean="0">
                <a:latin typeface="Times New Roman" pitchFamily="18" charset="0"/>
                <a:cs typeface="Times New Roman" pitchFamily="18" charset="0"/>
                <a:sym typeface="Symbol" pitchFamily="18" charset="2"/>
              </a:rPr>
              <a:t>a. binding directly to D-</a:t>
            </a:r>
            <a:r>
              <a:rPr lang="en-US" sz="2000" dirty="0" err="1" smtClean="0">
                <a:latin typeface="Times New Roman" pitchFamily="18" charset="0"/>
                <a:cs typeface="Times New Roman" pitchFamily="18" charset="0"/>
                <a:sym typeface="Symbol" pitchFamily="18" charset="2"/>
              </a:rPr>
              <a:t>alanyl</a:t>
            </a:r>
            <a:r>
              <a:rPr lang="en-US" sz="2000" dirty="0" smtClean="0">
                <a:latin typeface="Times New Roman" pitchFamily="18" charset="0"/>
                <a:cs typeface="Times New Roman" pitchFamily="18" charset="0"/>
                <a:sym typeface="Symbol" pitchFamily="18" charset="2"/>
              </a:rPr>
              <a:t>-D-alanine </a:t>
            </a:r>
            <a:r>
              <a:rPr lang="en-US" sz="2000" dirty="0" smtClean="0">
                <a:latin typeface="Times New Roman" pitchFamily="18" charset="0"/>
                <a:cs typeface="Times New Roman" pitchFamily="18" charset="0"/>
                <a:sym typeface="Wingdings" pitchFamily="2" charset="2"/>
              </a:rPr>
              <a:t> block </a:t>
            </a:r>
            <a:r>
              <a:rPr lang="en-US" sz="2000" dirty="0" err="1" smtClean="0">
                <a:latin typeface="Times New Roman" pitchFamily="18" charset="0"/>
                <a:cs typeface="Times New Roman" pitchFamily="18" charset="0"/>
                <a:sym typeface="Wingdings" pitchFamily="2" charset="2"/>
              </a:rPr>
              <a:t>transpeptidase</a:t>
            </a:r>
            <a:r>
              <a:rPr lang="en-US" sz="2000" dirty="0" smtClean="0">
                <a:latin typeface="Times New Roman" pitchFamily="18" charset="0"/>
                <a:cs typeface="Times New Roman" pitchFamily="18" charset="0"/>
                <a:sym typeface="Wingdings" pitchFamily="2" charset="2"/>
              </a:rPr>
              <a:t> </a:t>
            </a:r>
            <a:r>
              <a:rPr lang="en-US" sz="2000" dirty="0">
                <a:latin typeface="Times New Roman" pitchFamily="18" charset="0"/>
                <a:cs typeface="Times New Roman" pitchFamily="18" charset="0"/>
                <a:sym typeface="Wingdings" pitchFamily="2" charset="2"/>
              </a:rPr>
              <a:t>binding with its substrate     </a:t>
            </a:r>
            <a:endParaRPr lang="en-US" sz="2000" dirty="0" smtClean="0">
              <a:latin typeface="Times New Roman" pitchFamily="18" charset="0"/>
              <a:cs typeface="Times New Roman" pitchFamily="18" charset="0"/>
              <a:sym typeface="Wingdings" pitchFamily="2" charset="2"/>
            </a:endParaRPr>
          </a:p>
          <a:p>
            <a:pPr marL="457200" indent="-457200">
              <a:spcBef>
                <a:spcPct val="50000"/>
              </a:spcBef>
              <a:buFont typeface="Wingdings" pitchFamily="2" charset="2"/>
              <a:buChar char="Ø"/>
            </a:pPr>
            <a:r>
              <a:rPr lang="en-US" sz="2000" dirty="0" smtClean="0">
                <a:latin typeface="Times New Roman" pitchFamily="18" charset="0"/>
                <a:cs typeface="Times New Roman" pitchFamily="18" charset="0"/>
                <a:sym typeface="Symbol" pitchFamily="18" charset="2"/>
              </a:rPr>
              <a:t>It represent the drug of choice to treat </a:t>
            </a:r>
            <a:r>
              <a:rPr lang="en-US" sz="2000" i="1" dirty="0" smtClean="0">
                <a:latin typeface="Times New Roman" pitchFamily="18" charset="0"/>
                <a:cs typeface="Times New Roman" pitchFamily="18" charset="0"/>
                <a:sym typeface="Symbol" pitchFamily="18" charset="2"/>
              </a:rPr>
              <a:t>S. </a:t>
            </a:r>
            <a:r>
              <a:rPr lang="en-US" sz="2000" i="1" dirty="0" err="1" smtClean="0">
                <a:latin typeface="Times New Roman" pitchFamily="18" charset="0"/>
                <a:cs typeface="Times New Roman" pitchFamily="18" charset="0"/>
                <a:sym typeface="Symbol" pitchFamily="18" charset="2"/>
              </a:rPr>
              <a:t>aureus</a:t>
            </a:r>
            <a:r>
              <a:rPr lang="en-US" sz="2000" i="1" dirty="0" smtClean="0">
                <a:latin typeface="Times New Roman" pitchFamily="18" charset="0"/>
                <a:cs typeface="Times New Roman" pitchFamily="18" charset="0"/>
                <a:sym typeface="Symbol" pitchFamily="18" charset="2"/>
              </a:rPr>
              <a:t> (</a:t>
            </a:r>
            <a:r>
              <a:rPr lang="en-US" sz="2000" dirty="0" smtClean="0">
                <a:latin typeface="Times New Roman" pitchFamily="18" charset="0"/>
                <a:cs typeface="Times New Roman" pitchFamily="18" charset="0"/>
                <a:sym typeface="Symbol" pitchFamily="18" charset="2"/>
              </a:rPr>
              <a:t>MRSA)  &amp; </a:t>
            </a:r>
            <a:r>
              <a:rPr lang="en-US" sz="2000" i="1" dirty="0" smtClean="0">
                <a:latin typeface="Times New Roman" pitchFamily="18" charset="0"/>
                <a:cs typeface="Times New Roman" pitchFamily="18" charset="0"/>
                <a:sym typeface="Symbol" pitchFamily="18" charset="2"/>
              </a:rPr>
              <a:t>S. </a:t>
            </a:r>
            <a:r>
              <a:rPr lang="en-US" sz="2000" i="1" dirty="0" err="1" smtClean="0">
                <a:latin typeface="Times New Roman" pitchFamily="18" charset="0"/>
                <a:cs typeface="Times New Roman" pitchFamily="18" charset="0"/>
                <a:sym typeface="Symbol" pitchFamily="18" charset="2"/>
              </a:rPr>
              <a:t>epidermidis</a:t>
            </a:r>
            <a:r>
              <a:rPr lang="en-US" sz="2000" i="1" dirty="0" smtClean="0">
                <a:latin typeface="Times New Roman" pitchFamily="18" charset="0"/>
                <a:cs typeface="Times New Roman" pitchFamily="18" charset="0"/>
                <a:sym typeface="Symbol" pitchFamily="18" charset="2"/>
              </a:rPr>
              <a:t> </a:t>
            </a:r>
            <a:r>
              <a:rPr lang="en-US" sz="2000" dirty="0" smtClean="0">
                <a:latin typeface="Times New Roman" pitchFamily="18" charset="0"/>
                <a:cs typeface="Times New Roman" pitchFamily="18" charset="0"/>
                <a:sym typeface="Symbol" pitchFamily="18" charset="2"/>
              </a:rPr>
              <a:t>infection, resistant to </a:t>
            </a:r>
            <a:r>
              <a:rPr lang="en-US" sz="2000" dirty="0" err="1" smtClean="0">
                <a:latin typeface="Times New Roman" pitchFamily="18" charset="0"/>
                <a:cs typeface="Times New Roman" pitchFamily="18" charset="0"/>
                <a:sym typeface="Symbol" pitchFamily="18" charset="2"/>
              </a:rPr>
              <a:t>penicillinase</a:t>
            </a:r>
            <a:r>
              <a:rPr lang="en-US" sz="2000" dirty="0" smtClean="0">
                <a:latin typeface="Times New Roman" pitchFamily="18" charset="0"/>
                <a:cs typeface="Times New Roman" pitchFamily="18" charset="0"/>
                <a:sym typeface="Symbol" pitchFamily="18" charset="2"/>
              </a:rPr>
              <a:t>-resistant </a:t>
            </a:r>
            <a:r>
              <a:rPr lang="en-US" sz="2000" dirty="0" err="1" smtClean="0">
                <a:latin typeface="Times New Roman" pitchFamily="18" charset="0"/>
                <a:cs typeface="Times New Roman" pitchFamily="18" charset="0"/>
                <a:sym typeface="Symbol" pitchFamily="18" charset="2"/>
              </a:rPr>
              <a:t>penicillins</a:t>
            </a:r>
            <a:r>
              <a:rPr lang="en-US" sz="2000" dirty="0" smtClean="0">
                <a:latin typeface="Times New Roman" pitchFamily="18" charset="0"/>
                <a:cs typeface="Times New Roman" pitchFamily="18" charset="0"/>
                <a:sym typeface="Symbol" pitchFamily="18" charset="2"/>
              </a:rPr>
              <a:t> .</a:t>
            </a:r>
            <a:r>
              <a:rPr lang="en-US" sz="2000" dirty="0" smtClean="0"/>
              <a:t> Treatment of  </a:t>
            </a:r>
            <a:r>
              <a:rPr lang="en-US" sz="2000" dirty="0" smtClean="0">
                <a:hlinkClick r:id="rId2" tooltip="Pseudomembranous colitis"/>
              </a:rPr>
              <a:t>pseudomembranous   colitis</a:t>
            </a:r>
            <a:r>
              <a:rPr lang="en-US" sz="2000" dirty="0" smtClean="0"/>
              <a:t> caused by </a:t>
            </a:r>
            <a:r>
              <a:rPr lang="en-US" sz="2000" i="1" dirty="0" smtClean="0"/>
              <a:t>Clostridium </a:t>
            </a:r>
            <a:r>
              <a:rPr lang="en-US" sz="2000" i="1" dirty="0" err="1" smtClean="0"/>
              <a:t>difficile</a:t>
            </a:r>
            <a:r>
              <a:rPr lang="en-US" sz="2000" dirty="0" smtClean="0"/>
              <a:t>; </a:t>
            </a:r>
            <a:endParaRPr lang="en-US" sz="2000" dirty="0" smtClean="0">
              <a:latin typeface="Times New Roman" pitchFamily="18" charset="0"/>
              <a:cs typeface="Times New Roman" pitchFamily="18" charset="0"/>
              <a:sym typeface="Symbol" pitchFamily="18" charset="2"/>
            </a:endParaRPr>
          </a:p>
          <a:p>
            <a:pPr marL="457200" lvl="1" indent="-457200">
              <a:spcBef>
                <a:spcPct val="50000"/>
              </a:spcBef>
              <a:buNone/>
            </a:pPr>
            <a:r>
              <a:rPr lang="en-US" sz="2000" b="1" dirty="0" smtClean="0">
                <a:solidFill>
                  <a:srgbClr val="0000FF"/>
                </a:solidFill>
                <a:latin typeface="Times New Roman" pitchFamily="18" charset="0"/>
                <a:cs typeface="Times New Roman" pitchFamily="18" charset="0"/>
                <a:sym typeface="Symbol" pitchFamily="18" charset="2"/>
              </a:rPr>
              <a:t>2-CYCLOSERINE  </a:t>
            </a:r>
            <a:r>
              <a:rPr lang="en-US" sz="2000" dirty="0" smtClean="0">
                <a:latin typeface="Times New Roman" pitchFamily="18" charset="0"/>
                <a:cs typeface="Times New Roman" pitchFamily="18" charset="0"/>
                <a:sym typeface="Wingdings" pitchFamily="2" charset="2"/>
              </a:rPr>
              <a:t>second line drug in the treatment of TB</a:t>
            </a:r>
            <a:endParaRPr lang="en-US" sz="2000" b="1" dirty="0" smtClean="0">
              <a:solidFill>
                <a:srgbClr val="0000FF"/>
              </a:solidFill>
              <a:latin typeface="Times New Roman" pitchFamily="18" charset="0"/>
              <a:cs typeface="Times New Roman" pitchFamily="18" charset="0"/>
              <a:sym typeface="Symbol" pitchFamily="18" charset="2"/>
            </a:endParaRPr>
          </a:p>
          <a:p>
            <a:pPr marL="457200" indent="-457200">
              <a:spcBef>
                <a:spcPct val="50000"/>
              </a:spcBef>
            </a:pPr>
            <a:r>
              <a:rPr lang="en-US" sz="2000" dirty="0" smtClean="0">
                <a:latin typeface="Times New Roman" pitchFamily="18" charset="0"/>
                <a:cs typeface="Times New Roman" pitchFamily="18" charset="0"/>
                <a:sym typeface="Symbol" pitchFamily="18" charset="2"/>
              </a:rPr>
              <a:t>Inhibit 2 enzymes </a:t>
            </a:r>
            <a:r>
              <a:rPr lang="en-US" sz="2000" dirty="0" smtClean="0">
                <a:latin typeface="Times New Roman" pitchFamily="18" charset="0"/>
                <a:cs typeface="Times New Roman" pitchFamily="18" charset="0"/>
                <a:sym typeface="Wingdings" pitchFamily="2" charset="2"/>
              </a:rPr>
              <a:t> D-alanine-D-alanine </a:t>
            </a:r>
            <a:r>
              <a:rPr lang="en-US" sz="2000" dirty="0" err="1" smtClean="0">
                <a:latin typeface="Times New Roman" pitchFamily="18" charset="0"/>
                <a:cs typeface="Times New Roman" pitchFamily="18" charset="0"/>
                <a:sym typeface="Wingdings" pitchFamily="2" charset="2"/>
              </a:rPr>
              <a:t>synthetase</a:t>
            </a:r>
            <a:r>
              <a:rPr lang="en-US" sz="2000" dirty="0" smtClean="0">
                <a:latin typeface="Times New Roman" pitchFamily="18" charset="0"/>
                <a:cs typeface="Times New Roman" pitchFamily="18" charset="0"/>
                <a:sym typeface="Wingdings" pitchFamily="2" charset="2"/>
              </a:rPr>
              <a:t> and </a:t>
            </a:r>
            <a:r>
              <a:rPr lang="en-US" sz="2000" dirty="0" err="1" smtClean="0">
                <a:latin typeface="Times New Roman" pitchFamily="18" charset="0"/>
                <a:cs typeface="Times New Roman" pitchFamily="18" charset="0"/>
                <a:sym typeface="Wingdings" pitchFamily="2" charset="2"/>
              </a:rPr>
              <a:t>alanine</a:t>
            </a:r>
            <a:r>
              <a:rPr lang="en-US" sz="2000" dirty="0" smtClean="0">
                <a:latin typeface="Times New Roman" pitchFamily="18" charset="0"/>
                <a:cs typeface="Times New Roman" pitchFamily="18" charset="0"/>
                <a:sym typeface="Wingdings" pitchFamily="2" charset="2"/>
              </a:rPr>
              <a:t> </a:t>
            </a:r>
            <a:r>
              <a:rPr lang="en-US" sz="2000" dirty="0" err="1" smtClean="0">
                <a:latin typeface="Times New Roman" pitchFamily="18" charset="0"/>
                <a:cs typeface="Times New Roman" pitchFamily="18" charset="0"/>
                <a:sym typeface="Wingdings" pitchFamily="2" charset="2"/>
              </a:rPr>
              <a:t>racemase</a:t>
            </a:r>
            <a:r>
              <a:rPr lang="en-US" sz="2000" dirty="0" smtClean="0">
                <a:latin typeface="Times New Roman" pitchFamily="18" charset="0"/>
                <a:cs typeface="Times New Roman" pitchFamily="18" charset="0"/>
                <a:sym typeface="Wingdings" pitchFamily="2" charset="2"/>
              </a:rPr>
              <a:t>  catalyze cell wall synthesis</a:t>
            </a:r>
            <a:endParaRPr lang="en-US" sz="2000" b="1" dirty="0" smtClean="0">
              <a:solidFill>
                <a:srgbClr val="99FFCC"/>
              </a:solidFill>
              <a:latin typeface="Times New Roman" pitchFamily="18" charset="0"/>
              <a:cs typeface="Times New Roman" pitchFamily="18" charset="0"/>
              <a:sym typeface="Symbol" pitchFamily="18" charset="2"/>
            </a:endParaRPr>
          </a:p>
          <a:p>
            <a:pPr marL="457200" indent="-457200">
              <a:spcBef>
                <a:spcPct val="50000"/>
              </a:spcBef>
            </a:pPr>
            <a:r>
              <a:rPr lang="en-US" sz="2000" dirty="0" smtClean="0">
                <a:latin typeface="Times New Roman" pitchFamily="18" charset="0"/>
                <a:cs typeface="Times New Roman" pitchFamily="18" charset="0"/>
                <a:sym typeface="Symbol" pitchFamily="18" charset="2"/>
              </a:rPr>
              <a:t>inhibit 1</a:t>
            </a:r>
            <a:r>
              <a:rPr lang="en-US" sz="2000" baseline="30000" dirty="0" smtClean="0">
                <a:latin typeface="Times New Roman" pitchFamily="18" charset="0"/>
                <a:cs typeface="Times New Roman" pitchFamily="18" charset="0"/>
                <a:sym typeface="Symbol" pitchFamily="18" charset="2"/>
              </a:rPr>
              <a:t>st</a:t>
            </a:r>
            <a:r>
              <a:rPr lang="en-US" sz="2000" dirty="0" smtClean="0">
                <a:latin typeface="Times New Roman" pitchFamily="18" charset="0"/>
                <a:cs typeface="Times New Roman" pitchFamily="18" charset="0"/>
                <a:sym typeface="Symbol" pitchFamily="18" charset="2"/>
              </a:rPr>
              <a:t> stage of </a:t>
            </a:r>
            <a:r>
              <a:rPr lang="en-US" sz="2000" dirty="0" err="1" smtClean="0">
                <a:latin typeface="Times New Roman" pitchFamily="18" charset="0"/>
                <a:cs typeface="Times New Roman" pitchFamily="18" charset="0"/>
                <a:sym typeface="Symbol" pitchFamily="18" charset="2"/>
              </a:rPr>
              <a:t>peptidoglycan</a:t>
            </a:r>
            <a:r>
              <a:rPr lang="en-US" sz="2000" dirty="0" smtClean="0">
                <a:latin typeface="Times New Roman" pitchFamily="18" charset="0"/>
                <a:cs typeface="Times New Roman" pitchFamily="18" charset="0"/>
                <a:sym typeface="Symbol" pitchFamily="18" charset="2"/>
              </a:rPr>
              <a:t> synthesis</a:t>
            </a:r>
          </a:p>
          <a:p>
            <a:pPr marL="457200" indent="-457200">
              <a:spcBef>
                <a:spcPct val="50000"/>
              </a:spcBef>
            </a:pPr>
            <a:r>
              <a:rPr lang="en-US" sz="2000" dirty="0" smtClean="0">
                <a:latin typeface="Times New Roman" pitchFamily="18" charset="0"/>
                <a:cs typeface="Times New Roman" pitchFamily="18" charset="0"/>
                <a:sym typeface="Wingdings" pitchFamily="2" charset="2"/>
              </a:rPr>
              <a:t>inhibit synthesis of D-</a:t>
            </a:r>
            <a:r>
              <a:rPr lang="en-US" sz="2000" dirty="0" err="1" smtClean="0">
                <a:latin typeface="Times New Roman" pitchFamily="18" charset="0"/>
                <a:cs typeface="Times New Roman" pitchFamily="18" charset="0"/>
                <a:sym typeface="Wingdings" pitchFamily="2" charset="2"/>
              </a:rPr>
              <a:t>alanyl</a:t>
            </a:r>
            <a:r>
              <a:rPr lang="en-US" sz="2000" dirty="0" smtClean="0">
                <a:latin typeface="Times New Roman" pitchFamily="18" charset="0"/>
                <a:cs typeface="Times New Roman" pitchFamily="18" charset="0"/>
                <a:sym typeface="Wingdings" pitchFamily="2" charset="2"/>
              </a:rPr>
              <a:t>-D-</a:t>
            </a:r>
            <a:r>
              <a:rPr lang="en-US" sz="2000" dirty="0" err="1" smtClean="0">
                <a:latin typeface="Times New Roman" pitchFamily="18" charset="0"/>
                <a:cs typeface="Times New Roman" pitchFamily="18" charset="0"/>
                <a:sym typeface="Wingdings" pitchFamily="2" charset="2"/>
              </a:rPr>
              <a:t>alanine</a:t>
            </a:r>
            <a:r>
              <a:rPr lang="en-US" sz="2000" dirty="0" smtClean="0">
                <a:latin typeface="Times New Roman" pitchFamily="18" charset="0"/>
                <a:cs typeface="Times New Roman" pitchFamily="18" charset="0"/>
                <a:sym typeface="Wingdings" pitchFamily="2" charset="2"/>
              </a:rPr>
              <a:t> </a:t>
            </a:r>
            <a:r>
              <a:rPr lang="en-US" sz="2000" dirty="0" err="1" smtClean="0">
                <a:latin typeface="Times New Roman" pitchFamily="18" charset="0"/>
                <a:cs typeface="Times New Roman" pitchFamily="18" charset="0"/>
                <a:sym typeface="Wingdings" pitchFamily="2" charset="2"/>
              </a:rPr>
              <a:t>dipeptide</a:t>
            </a:r>
            <a:endParaRPr lang="en-US" sz="2000" dirty="0" smtClean="0">
              <a:latin typeface="Times New Roman" pitchFamily="18" charset="0"/>
              <a:cs typeface="Times New Roman" pitchFamily="18" charset="0"/>
              <a:sym typeface="Wingdings" pitchFamily="2" charset="2"/>
            </a:endParaRPr>
          </a:p>
          <a:p>
            <a:pPr marL="914400" lvl="1" indent="-457200">
              <a:spcBef>
                <a:spcPct val="50000"/>
              </a:spcBef>
              <a:buFont typeface="Wingdings" pitchFamily="2" charset="2"/>
              <a:buChar char="Ø"/>
            </a:pPr>
            <a:endParaRPr lang="en-US" sz="2000" dirty="0" smtClean="0">
              <a:latin typeface="Times New Roman" pitchFamily="18" charset="0"/>
              <a:cs typeface="Times New Roman" pitchFamily="18" charset="0"/>
              <a:sym typeface="Symbol" pitchFamily="18" charset="2"/>
            </a:endParaRPr>
          </a:p>
          <a:p>
            <a:pPr marL="914400" lvl="1" indent="-457200">
              <a:spcBef>
                <a:spcPct val="50000"/>
              </a:spcBef>
              <a:buFont typeface="Wingdings" pitchFamily="2" charset="2"/>
              <a:buChar char="Ø"/>
            </a:pPr>
            <a:endParaRPr lang="en-US" sz="2000" i="1" dirty="0" smtClean="0">
              <a:latin typeface="Times New Roman" pitchFamily="18" charset="0"/>
              <a:cs typeface="Times New Roman" pitchFamily="18" charset="0"/>
              <a:sym typeface="Symbol" pitchFamily="18" charset="2"/>
            </a:endParaRP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Vancomycin_resistance.svg.png"/>
          <p:cNvPicPr>
            <a:picLocks noChangeAspect="1"/>
          </p:cNvPicPr>
          <p:nvPr/>
        </p:nvPicPr>
        <p:blipFill>
          <a:blip r:embed="rId2"/>
          <a:stretch>
            <a:fillRect/>
          </a:stretch>
        </p:blipFill>
        <p:spPr>
          <a:xfrm>
            <a:off x="0" y="-76200"/>
            <a:ext cx="8915400" cy="6477000"/>
          </a:xfrm>
          <a:prstGeom prst="rect">
            <a:avLst/>
          </a:prstGeom>
        </p:spPr>
      </p:pic>
      <p:sp>
        <p:nvSpPr>
          <p:cNvPr id="7" name="TextBox 6"/>
          <p:cNvSpPr txBox="1"/>
          <p:nvPr/>
        </p:nvSpPr>
        <p:spPr>
          <a:xfrm>
            <a:off x="0" y="1"/>
            <a:ext cx="2209800" cy="1077218"/>
          </a:xfrm>
          <a:prstGeom prst="rect">
            <a:avLst/>
          </a:prstGeom>
          <a:noFill/>
        </p:spPr>
        <p:txBody>
          <a:bodyPr wrap="square" rtlCol="0">
            <a:spAutoFit/>
          </a:bodyPr>
          <a:lstStyle/>
          <a:p>
            <a:r>
              <a:rPr lang="en-US" sz="3200" dirty="0" smtClean="0">
                <a:solidFill>
                  <a:srgbClr val="0000FF"/>
                </a:solidFill>
                <a:latin typeface="Times New Roman" pitchFamily="18" charset="0"/>
                <a:cs typeface="Times New Roman" pitchFamily="18" charset="0"/>
              </a:rPr>
              <a:t>Mode of activity  </a:t>
            </a:r>
            <a:endParaRPr lang="en-US" sz="3200"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457200" indent="-457200">
              <a:spcBef>
                <a:spcPct val="50000"/>
              </a:spcBef>
              <a:buFont typeface="Wingdings" pitchFamily="2" charset="2"/>
              <a:buNone/>
            </a:pPr>
            <a:r>
              <a:rPr lang="en-US" sz="2400" b="1" dirty="0" smtClean="0">
                <a:solidFill>
                  <a:srgbClr val="0000FF"/>
                </a:solidFill>
                <a:latin typeface="Times New Roman" pitchFamily="18" charset="0"/>
                <a:cs typeface="Times New Roman" pitchFamily="18" charset="0"/>
                <a:sym typeface="Symbol" pitchFamily="18" charset="2"/>
              </a:rPr>
              <a:t>3- BACITRACIN</a:t>
            </a:r>
          </a:p>
          <a:p>
            <a:pPr marL="914400" lvl="1" indent="-457200">
              <a:spcBef>
                <a:spcPct val="50000"/>
              </a:spcBef>
              <a:buFont typeface="Wingdings" pitchFamily="2" charset="2"/>
              <a:buChar char="Ø"/>
            </a:pPr>
            <a:r>
              <a:rPr lang="en-US" sz="2400" dirty="0" smtClean="0">
                <a:latin typeface="Times New Roman" pitchFamily="18" charset="0"/>
                <a:cs typeface="Times New Roman" pitchFamily="18" charset="0"/>
                <a:sym typeface="Symbol" pitchFamily="18" charset="2"/>
              </a:rPr>
              <a:t>Source :produced by   the bacteria  </a:t>
            </a:r>
            <a:r>
              <a:rPr lang="en-US" sz="2400" b="1" i="1" dirty="0" smtClean="0">
                <a:solidFill>
                  <a:srgbClr val="0000FF"/>
                </a:solidFill>
                <a:latin typeface="Times New Roman" pitchFamily="18" charset="0"/>
                <a:cs typeface="Times New Roman" pitchFamily="18" charset="0"/>
                <a:sym typeface="Symbol" pitchFamily="18" charset="2"/>
              </a:rPr>
              <a:t>Bacillus </a:t>
            </a:r>
            <a:r>
              <a:rPr lang="en-US" sz="2400" b="1" i="1" dirty="0" err="1" smtClean="0">
                <a:solidFill>
                  <a:srgbClr val="0000FF"/>
                </a:solidFill>
                <a:latin typeface="Times New Roman" pitchFamily="18" charset="0"/>
                <a:cs typeface="Times New Roman" pitchFamily="18" charset="0"/>
                <a:sym typeface="Symbol" pitchFamily="18" charset="2"/>
              </a:rPr>
              <a:t>licheniformis</a:t>
            </a:r>
            <a:endParaRPr lang="en-US" sz="2400" dirty="0" smtClean="0">
              <a:solidFill>
                <a:srgbClr val="0000FF"/>
              </a:solidFill>
              <a:latin typeface="Times New Roman" pitchFamily="18" charset="0"/>
              <a:cs typeface="Times New Roman" pitchFamily="18" charset="0"/>
              <a:sym typeface="Symbol" pitchFamily="18" charset="2"/>
            </a:endParaRPr>
          </a:p>
          <a:p>
            <a:pPr marL="914400" lvl="1" indent="-457200">
              <a:spcBef>
                <a:spcPct val="50000"/>
              </a:spcBef>
              <a:buFont typeface="Wingdings" pitchFamily="2" charset="2"/>
              <a:buChar char="Ø"/>
            </a:pPr>
            <a:r>
              <a:rPr lang="en-US" sz="2400" dirty="0" smtClean="0">
                <a:latin typeface="Times New Roman" pitchFamily="18" charset="0"/>
                <a:cs typeface="Times New Roman" pitchFamily="18" charset="0"/>
                <a:sym typeface="Symbol" pitchFamily="18" charset="2"/>
              </a:rPr>
              <a:t>Action :  Prevent </a:t>
            </a:r>
            <a:r>
              <a:rPr lang="en-US" sz="2400" dirty="0" err="1" smtClean="0">
                <a:latin typeface="Times New Roman" pitchFamily="18" charset="0"/>
                <a:cs typeface="Times New Roman" pitchFamily="18" charset="0"/>
                <a:sym typeface="Symbol" pitchFamily="18" charset="2"/>
              </a:rPr>
              <a:t>dephosphorylation</a:t>
            </a:r>
            <a:r>
              <a:rPr lang="en-US" sz="2400" dirty="0" smtClean="0">
                <a:latin typeface="Times New Roman" pitchFamily="18" charset="0"/>
                <a:cs typeface="Times New Roman" pitchFamily="18" charset="0"/>
                <a:sym typeface="Symbol" pitchFamily="18" charset="2"/>
              </a:rPr>
              <a:t> of the </a:t>
            </a:r>
            <a:r>
              <a:rPr lang="en-US" sz="2400" dirty="0" err="1" smtClean="0">
                <a:latin typeface="Times New Roman" pitchFamily="18" charset="0"/>
                <a:cs typeface="Times New Roman" pitchFamily="18" charset="0"/>
                <a:sym typeface="Symbol" pitchFamily="18" charset="2"/>
              </a:rPr>
              <a:t>phospholipid</a:t>
            </a:r>
            <a:r>
              <a:rPr lang="en-US" sz="2400" dirty="0" smtClean="0">
                <a:latin typeface="Times New Roman" pitchFamily="18" charset="0"/>
                <a:cs typeface="Times New Roman" pitchFamily="18" charset="0"/>
                <a:sym typeface="Symbol" pitchFamily="18" charset="2"/>
              </a:rPr>
              <a:t> that carries the </a:t>
            </a:r>
            <a:r>
              <a:rPr lang="en-US" sz="2400" dirty="0" err="1" smtClean="0">
                <a:latin typeface="Times New Roman" pitchFamily="18" charset="0"/>
                <a:cs typeface="Times New Roman" pitchFamily="18" charset="0"/>
                <a:sym typeface="Symbol" pitchFamily="18" charset="2"/>
              </a:rPr>
              <a:t>peptidoglycan</a:t>
            </a:r>
            <a:r>
              <a:rPr lang="en-US" sz="2400" dirty="0" smtClean="0">
                <a:latin typeface="Times New Roman" pitchFamily="18" charset="0"/>
                <a:cs typeface="Times New Roman" pitchFamily="18" charset="0"/>
                <a:sym typeface="Symbol" pitchFamily="18" charset="2"/>
              </a:rPr>
              <a:t> subunit across the membrane </a:t>
            </a:r>
            <a:r>
              <a:rPr lang="en-US" sz="2400" dirty="0" smtClean="0">
                <a:latin typeface="Times New Roman" pitchFamily="18" charset="0"/>
                <a:cs typeface="Times New Roman" pitchFamily="18" charset="0"/>
                <a:sym typeface="Wingdings" pitchFamily="2" charset="2"/>
              </a:rPr>
              <a:t> block regeneration of the lipid carrier &amp; inhibit cell wall synthesis</a:t>
            </a:r>
          </a:p>
          <a:p>
            <a:pPr marL="914400" lvl="1" indent="-457200">
              <a:spcBef>
                <a:spcPct val="50000"/>
              </a:spcBef>
              <a:buFont typeface="Wingdings" pitchFamily="2" charset="2"/>
              <a:buChar char="Ø"/>
            </a:pPr>
            <a:r>
              <a:rPr lang="en-US" sz="2400" dirty="0" smtClean="0">
                <a:latin typeface="Times New Roman" pitchFamily="18" charset="0"/>
                <a:cs typeface="Times New Roman" pitchFamily="18" charset="0"/>
                <a:sym typeface="Wingdings" pitchFamily="2" charset="2"/>
              </a:rPr>
              <a:t>Too toxic for systemic use thus it is used for  treating superficial skin infections and in clinical laboratory purposes </a:t>
            </a:r>
          </a:p>
          <a:p>
            <a:pPr marL="457200" lvl="1" indent="0">
              <a:spcBef>
                <a:spcPct val="50000"/>
              </a:spcBef>
              <a:buNone/>
            </a:pPr>
            <a:r>
              <a:rPr lang="en-US" sz="2400" b="1" dirty="0" smtClean="0">
                <a:solidFill>
                  <a:srgbClr val="0000FF"/>
                </a:solidFill>
                <a:latin typeface="Times New Roman" pitchFamily="18" charset="0"/>
                <a:cs typeface="Times New Roman" pitchFamily="18" charset="0"/>
                <a:sym typeface="Symbol" pitchFamily="18" charset="2"/>
              </a:rPr>
              <a:t>4- Anti- tuberculosis agents (used with Rifampicin as a combination to treat TB.</a:t>
            </a:r>
          </a:p>
          <a:p>
            <a:pPr marL="457200" indent="-457200">
              <a:spcBef>
                <a:spcPct val="50000"/>
              </a:spcBef>
              <a:buFont typeface="Wingdings" pitchFamily="2" charset="2"/>
              <a:buNone/>
            </a:pPr>
            <a:r>
              <a:rPr lang="en-US" sz="2400" b="1" dirty="0" smtClean="0">
                <a:solidFill>
                  <a:srgbClr val="0000FF"/>
                </a:solidFill>
                <a:latin typeface="Times New Roman" pitchFamily="18" charset="0"/>
                <a:cs typeface="Times New Roman" pitchFamily="18" charset="0"/>
                <a:sym typeface="Symbol" pitchFamily="18" charset="2"/>
              </a:rPr>
              <a:t>       4-1  :   ISONIAZID. </a:t>
            </a:r>
            <a:r>
              <a:rPr lang="en-US" sz="2400" dirty="0" smtClean="0">
                <a:latin typeface="Times New Roman" pitchFamily="18" charset="0"/>
                <a:cs typeface="Times New Roman" pitchFamily="18" charset="0"/>
                <a:sym typeface="Symbol" pitchFamily="18" charset="2"/>
              </a:rPr>
              <a:t>It is a chemical compound  specifically Inhibits </a:t>
            </a:r>
            <a:r>
              <a:rPr lang="en-US" sz="2400" dirty="0" err="1" smtClean="0">
                <a:latin typeface="Times New Roman" pitchFamily="18" charset="0"/>
                <a:cs typeface="Times New Roman" pitchFamily="18" charset="0"/>
                <a:sym typeface="Symbol" pitchFamily="18" charset="2"/>
              </a:rPr>
              <a:t>mycolic</a:t>
            </a:r>
            <a:r>
              <a:rPr lang="en-US" sz="2400" dirty="0" smtClean="0">
                <a:latin typeface="Times New Roman" pitchFamily="18" charset="0"/>
                <a:cs typeface="Times New Roman" pitchFamily="18" charset="0"/>
                <a:sym typeface="Symbol" pitchFamily="18" charset="2"/>
              </a:rPr>
              <a:t> acid synthesis, the main component of TB cell wall </a:t>
            </a:r>
          </a:p>
          <a:p>
            <a:pPr marL="457200" indent="-457200">
              <a:spcBef>
                <a:spcPct val="50000"/>
              </a:spcBef>
              <a:buFont typeface="Wingdings" pitchFamily="2" charset="2"/>
              <a:buNone/>
            </a:pPr>
            <a:r>
              <a:rPr lang="en-US" sz="2400" b="1" dirty="0" smtClean="0">
                <a:solidFill>
                  <a:srgbClr val="0000FF"/>
                </a:solidFill>
                <a:latin typeface="Times New Roman" pitchFamily="18" charset="0"/>
                <a:cs typeface="Times New Roman" pitchFamily="18" charset="0"/>
                <a:sym typeface="Symbol" pitchFamily="18" charset="2"/>
              </a:rPr>
              <a:t>      4-2:   ETHAMBUTOL</a:t>
            </a:r>
          </a:p>
          <a:p>
            <a:pPr marL="914400" lvl="1" indent="-457200">
              <a:spcBef>
                <a:spcPct val="50000"/>
              </a:spcBef>
              <a:buFont typeface="Wingdings" pitchFamily="2" charset="2"/>
              <a:buChar char="Ø"/>
            </a:pPr>
            <a:r>
              <a:rPr lang="en-US" sz="2400" dirty="0" smtClean="0">
                <a:latin typeface="Times New Roman" pitchFamily="18" charset="0"/>
                <a:cs typeface="Times New Roman" pitchFamily="18" charset="0"/>
                <a:sym typeface="Symbol" pitchFamily="18" charset="2"/>
              </a:rPr>
              <a:t> as with the previous component  it Interferes with synthesis of </a:t>
            </a:r>
            <a:r>
              <a:rPr lang="en-US" sz="2400" dirty="0" err="1" smtClean="0">
                <a:latin typeface="Times New Roman" pitchFamily="18" charset="0"/>
                <a:cs typeface="Times New Roman" pitchFamily="18" charset="0"/>
                <a:sym typeface="Symbol" pitchFamily="18" charset="2"/>
              </a:rPr>
              <a:t>arabinogalactan</a:t>
            </a:r>
            <a:r>
              <a:rPr lang="en-US" sz="2400" dirty="0" smtClean="0">
                <a:latin typeface="Times New Roman" pitchFamily="18" charset="0"/>
                <a:cs typeface="Times New Roman" pitchFamily="18" charset="0"/>
                <a:sym typeface="Symbol" pitchFamily="18" charset="2"/>
              </a:rPr>
              <a:t> in the cell wall of TB </a:t>
            </a:r>
          </a:p>
          <a:p>
            <a:pPr marL="914400" lvl="1" indent="-457200">
              <a:spcBef>
                <a:spcPct val="50000"/>
              </a:spcBef>
              <a:buFont typeface="Wingdings" pitchFamily="2" charset="2"/>
              <a:buChar char="Ø"/>
            </a:pPr>
            <a:endParaRPr lang="en-US" sz="2400" dirty="0" smtClean="0">
              <a:latin typeface="Times New Roman" pitchFamily="18" charset="0"/>
              <a:cs typeface="Times New Roman" pitchFamily="18" charset="0"/>
              <a:sym typeface="Symbol" pitchFamily="18" charset="2"/>
            </a:endParaRP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Autofit/>
          </a:bodyPr>
          <a:lstStyle/>
          <a:p>
            <a:pPr algn="l"/>
            <a:r>
              <a:rPr lang="en-US" sz="3200" dirty="0" smtClean="0">
                <a:solidFill>
                  <a:schemeClr val="bg2">
                    <a:lumMod val="10000"/>
                  </a:schemeClr>
                </a:solidFill>
              </a:rPr>
              <a:t> </a:t>
            </a:r>
            <a:r>
              <a:rPr lang="en-US" sz="3200" b="1" dirty="0" smtClean="0">
                <a:solidFill>
                  <a:srgbClr val="C00000"/>
                </a:solidFill>
                <a:latin typeface="Times New Roman" pitchFamily="18" charset="0"/>
                <a:cs typeface="Times New Roman" pitchFamily="18" charset="0"/>
              </a:rPr>
              <a:t>Antibiotics inhibit protein synthesis</a:t>
            </a:r>
            <a:br>
              <a:rPr lang="en-US" sz="3200" b="1" dirty="0" smtClean="0">
                <a:solidFill>
                  <a:srgbClr val="C00000"/>
                </a:solidFill>
                <a:latin typeface="Times New Roman" pitchFamily="18" charset="0"/>
                <a:cs typeface="Times New Roman" pitchFamily="18" charset="0"/>
              </a:rPr>
            </a:br>
            <a:r>
              <a:rPr lang="en-US" sz="3200" b="1" dirty="0" smtClean="0">
                <a:solidFill>
                  <a:srgbClr val="C00000"/>
                </a:solidFill>
                <a:latin typeface="Times New Roman" pitchFamily="18" charset="0"/>
                <a:cs typeface="Times New Roman" pitchFamily="18" charset="0"/>
              </a:rPr>
              <a:t>1- </a:t>
            </a:r>
            <a:r>
              <a:rPr lang="en-US" sz="3200" b="1" dirty="0" err="1" smtClean="0">
                <a:solidFill>
                  <a:srgbClr val="C00000"/>
                </a:solidFill>
                <a:latin typeface="Times New Roman" pitchFamily="18" charset="0"/>
                <a:cs typeface="Times New Roman" pitchFamily="18" charset="0"/>
              </a:rPr>
              <a:t>Aminoglycoside</a:t>
            </a:r>
            <a:r>
              <a:rPr lang="en-US" sz="3200" b="1" dirty="0" smtClean="0">
                <a:solidFill>
                  <a:srgbClr val="C00000"/>
                </a:solidFill>
                <a:latin typeface="Times New Roman" pitchFamily="18" charset="0"/>
                <a:cs typeface="Times New Roman" pitchFamily="18" charset="0"/>
              </a:rPr>
              <a:t> group </a:t>
            </a:r>
            <a:endParaRPr lang="en-US" sz="32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19200"/>
            <a:ext cx="9144000" cy="5638800"/>
          </a:xfrm>
        </p:spPr>
        <p:txBody>
          <a:bodyPr/>
          <a:lstStyle/>
          <a:p>
            <a:pPr>
              <a:buNone/>
            </a:pPr>
            <a:r>
              <a:rPr lang="en-US" b="1" dirty="0" smtClean="0">
                <a:solidFill>
                  <a:srgbClr val="C00000"/>
                </a:solidFill>
              </a:rPr>
              <a:t>                               </a:t>
            </a:r>
          </a:p>
          <a:p>
            <a:pPr>
              <a:buNone/>
            </a:pPr>
            <a:endParaRPr lang="en-US" dirty="0"/>
          </a:p>
        </p:txBody>
      </p:sp>
      <p:pic>
        <p:nvPicPr>
          <p:cNvPr id="4" name="Picture 3" descr="tri-otic-otomax-ointment-25g-bottle-6.jpg"/>
          <p:cNvPicPr>
            <a:picLocks noChangeAspect="1"/>
          </p:cNvPicPr>
          <p:nvPr/>
        </p:nvPicPr>
        <p:blipFill>
          <a:blip r:embed="rId2"/>
          <a:stretch>
            <a:fillRect/>
          </a:stretch>
        </p:blipFill>
        <p:spPr>
          <a:xfrm>
            <a:off x="2895600" y="3505200"/>
            <a:ext cx="2514600" cy="3352800"/>
          </a:xfrm>
          <a:prstGeom prst="rect">
            <a:avLst/>
          </a:prstGeom>
        </p:spPr>
      </p:pic>
      <p:pic>
        <p:nvPicPr>
          <p:cNvPr id="5" name="Picture 4" descr="561238.jpeg"/>
          <p:cNvPicPr>
            <a:picLocks noChangeAspect="1"/>
          </p:cNvPicPr>
          <p:nvPr/>
        </p:nvPicPr>
        <p:blipFill>
          <a:blip r:embed="rId3"/>
          <a:stretch>
            <a:fillRect/>
          </a:stretch>
        </p:blipFill>
        <p:spPr>
          <a:xfrm>
            <a:off x="5257800" y="3276600"/>
            <a:ext cx="3886200" cy="3581400"/>
          </a:xfrm>
          <a:prstGeom prst="rect">
            <a:avLst/>
          </a:prstGeom>
        </p:spPr>
      </p:pic>
      <p:pic>
        <p:nvPicPr>
          <p:cNvPr id="6" name="Picture 5" descr="neomycin_ointment_1_30gm_good_effective_antifungal_creams_for_skin.jpg"/>
          <p:cNvPicPr>
            <a:picLocks noChangeAspect="1"/>
          </p:cNvPicPr>
          <p:nvPr/>
        </p:nvPicPr>
        <p:blipFill>
          <a:blip r:embed="rId4"/>
          <a:stretch>
            <a:fillRect/>
          </a:stretch>
        </p:blipFill>
        <p:spPr>
          <a:xfrm>
            <a:off x="0" y="3352800"/>
            <a:ext cx="2971800" cy="3505200"/>
          </a:xfrm>
          <a:prstGeom prst="rect">
            <a:avLst/>
          </a:prstGeom>
        </p:spPr>
      </p:pic>
      <p:sp>
        <p:nvSpPr>
          <p:cNvPr id="7" name="TextBox 6"/>
          <p:cNvSpPr txBox="1"/>
          <p:nvPr/>
        </p:nvSpPr>
        <p:spPr>
          <a:xfrm>
            <a:off x="0" y="1524000"/>
            <a:ext cx="8915400" cy="138499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en-US" sz="2800" dirty="0" smtClean="0">
                <a:latin typeface="Aharoni" pitchFamily="2" charset="-79"/>
                <a:cs typeface="Aharoni" pitchFamily="2" charset="-79"/>
              </a:rPr>
              <a:t>Because its poorly absorbed through gut thus there  are only ointment &amp; injections (with some exceptions).  </a:t>
            </a:r>
            <a:endParaRPr lang="en-US" sz="2800" dirty="0">
              <a:latin typeface="Aharoni" pitchFamily="2" charset="-79"/>
              <a:cs typeface="Aharoni" pitchFamily="2" charset="-79"/>
            </a:endParaRPr>
          </a:p>
        </p:txBody>
      </p:sp>
    </p:spTree>
  </p:cSld>
  <p:clrMapOvr>
    <a:masterClrMapping/>
  </p:clrMapOvr>
  <p:transition>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just"/>
            <a:r>
              <a:rPr lang="en-US" sz="2400" b="1" dirty="0" smtClean="0">
                <a:solidFill>
                  <a:srgbClr val="FF0000"/>
                </a:solidFill>
                <a:latin typeface="Times New Roman" pitchFamily="18" charset="0"/>
                <a:cs typeface="Times New Roman" pitchFamily="18" charset="0"/>
              </a:rPr>
              <a:t>History and principles </a:t>
            </a:r>
            <a:endParaRPr lang="ar-IQ" sz="2400" b="1" dirty="0" smtClean="0">
              <a:solidFill>
                <a:srgbClr val="FF0000"/>
              </a:solidFill>
              <a:latin typeface="Times New Roman" pitchFamily="18" charset="0"/>
              <a:cs typeface="Times New Roman" pitchFamily="18" charset="0"/>
            </a:endParaRPr>
          </a:p>
          <a:p>
            <a:pPr marL="0" indent="0" algn="just">
              <a:lnSpc>
                <a:spcPct val="150000"/>
              </a:lnSpc>
              <a:buNone/>
            </a:pPr>
            <a:r>
              <a:rPr lang="en-US" sz="2400" dirty="0" smtClean="0">
                <a:latin typeface="Times New Roman" pitchFamily="18" charset="0"/>
                <a:cs typeface="Times New Roman" pitchFamily="18" charset="0"/>
              </a:rPr>
              <a:t> Aminoglycosides was discovered by Selman Waksman (1940) and his coworkers searching for an agent  against TB. They discovered streptomycin which is produced by </a:t>
            </a:r>
            <a:r>
              <a:rPr lang="en-US" sz="2400" dirty="0" err="1" smtClean="0">
                <a:latin typeface="Times New Roman" pitchFamily="18" charset="0"/>
                <a:cs typeface="Times New Roman" pitchFamily="18" charset="0"/>
              </a:rPr>
              <a:t>Actinomycetes</a:t>
            </a:r>
            <a:r>
              <a:rPr lang="en-US" sz="2400" dirty="0" smtClean="0">
                <a:latin typeface="Times New Roman" pitchFamily="18" charset="0"/>
                <a:cs typeface="Times New Roman" pitchFamily="18" charset="0"/>
              </a:rPr>
              <a:t>,   </a:t>
            </a:r>
            <a:r>
              <a:rPr lang="en-US" sz="2400" i="1" dirty="0" smtClean="0">
                <a:solidFill>
                  <a:srgbClr val="FF0000"/>
                </a:solidFill>
                <a:latin typeface="Times New Roman" pitchFamily="18" charset="0"/>
                <a:cs typeface="Times New Roman" pitchFamily="18" charset="0"/>
              </a:rPr>
              <a:t>Streptomyces </a:t>
            </a:r>
            <a:r>
              <a:rPr lang="en-US" sz="2400" i="1" dirty="0" err="1" smtClean="0">
                <a:solidFill>
                  <a:srgbClr val="FF0000"/>
                </a:solidFill>
                <a:latin typeface="Times New Roman" pitchFamily="18" charset="0"/>
                <a:cs typeface="Times New Roman" pitchFamily="18" charset="0"/>
              </a:rPr>
              <a:t>griseus</a:t>
            </a:r>
            <a:r>
              <a:rPr lang="en-US" sz="2400" i="1" dirty="0" smtClean="0">
                <a:solidFill>
                  <a:srgbClr val="FF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and is active against </a:t>
            </a:r>
            <a:r>
              <a:rPr lang="en-US" sz="2400" i="1" dirty="0" smtClean="0">
                <a:latin typeface="Times New Roman" pitchFamily="18" charset="0"/>
                <a:cs typeface="Times New Roman" pitchFamily="18" charset="0"/>
              </a:rPr>
              <a:t>M. Tuberculosis.</a:t>
            </a:r>
            <a:r>
              <a:rPr lang="ar-IQ" sz="2400" i="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Aminoglycosides  group contain many antibiotics some of them that are derived  from  </a:t>
            </a:r>
            <a:r>
              <a:rPr lang="en-US" sz="2400" i="1" dirty="0" smtClean="0">
                <a:latin typeface="Times New Roman" pitchFamily="18" charset="0"/>
                <a:cs typeface="Times New Roman" pitchFamily="18" charset="0"/>
                <a:hlinkClick r:id="rId2" tooltip="Streptomyces"/>
              </a:rPr>
              <a:t>Streptomyces</a:t>
            </a:r>
            <a:r>
              <a:rPr lang="en-US" sz="2400" dirty="0" smtClean="0">
                <a:latin typeface="Times New Roman" pitchFamily="18" charset="0"/>
                <a:cs typeface="Times New Roman" pitchFamily="18" charset="0"/>
              </a:rPr>
              <a:t> genus are named with the suffix </a:t>
            </a:r>
            <a:r>
              <a:rPr lang="en-US" sz="2400" dirty="0" err="1" smtClean="0">
                <a:latin typeface="Times New Roman" pitchFamily="18" charset="0"/>
                <a:cs typeface="Times New Roman" pitchFamily="18" charset="0"/>
              </a:rPr>
              <a:t>mycin</a:t>
            </a:r>
            <a:r>
              <a:rPr lang="en-US" sz="2400" dirty="0" smtClean="0">
                <a:latin typeface="Times New Roman" pitchFamily="18" charset="0"/>
                <a:cs typeface="Times New Roman" pitchFamily="18" charset="0"/>
              </a:rPr>
              <a:t> whereas those that are derived from </a:t>
            </a:r>
            <a:r>
              <a:rPr lang="en-US" sz="2400" dirty="0" err="1" smtClean="0">
                <a:latin typeface="Times New Roman" pitchFamily="18" charset="0"/>
                <a:cs typeface="Times New Roman" pitchFamily="18" charset="0"/>
                <a:hlinkClick r:id="rId3" tooltip="Micromonospora"/>
              </a:rPr>
              <a:t>Micromonospora</a:t>
            </a:r>
            <a:r>
              <a:rPr lang="en-US" sz="2400" dirty="0" smtClean="0">
                <a:latin typeface="Times New Roman" pitchFamily="18" charset="0"/>
                <a:cs typeface="Times New Roman" pitchFamily="18" charset="0"/>
              </a:rPr>
              <a:t>  are named with the suffix </a:t>
            </a:r>
            <a:r>
              <a:rPr lang="en-US" sz="2400" dirty="0" err="1" smtClean="0">
                <a:latin typeface="Times New Roman" pitchFamily="18" charset="0"/>
                <a:cs typeface="Times New Roman" pitchFamily="18" charset="0"/>
              </a:rPr>
              <a:t>micin</a:t>
            </a:r>
            <a:endParaRPr lang="en-US" sz="2400" dirty="0" smtClean="0"/>
          </a:p>
          <a:p>
            <a:pPr marL="0" indent="0" algn="just">
              <a:lnSpc>
                <a:spcPct val="150000"/>
              </a:lnSpc>
              <a:buNone/>
            </a:pPr>
            <a:endParaRPr lang="en-US" sz="2000" dirty="0">
              <a:latin typeface="Times New Roman" pitchFamily="18" charset="0"/>
              <a:cs typeface="Times New Roman" pitchFamily="18" charset="0"/>
            </a:endParaRPr>
          </a:p>
        </p:txBody>
      </p:sp>
    </p:spTree>
  </p:cSld>
  <p:clrMapOvr>
    <a:masterClrMapping/>
  </p:clrMapOvr>
  <p:transition>
    <p:plu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609600"/>
          </a:xfrm>
        </p:spPr>
        <p:txBody>
          <a:bodyPr>
            <a:normAutofit fontScale="90000"/>
          </a:bodyPr>
          <a:lstStyle/>
          <a:p>
            <a:pPr algn="l"/>
            <a:r>
              <a:rPr lang="en-US" sz="2800" b="1" dirty="0" smtClean="0">
                <a:solidFill>
                  <a:srgbClr val="FF0000"/>
                </a:solidFill>
              </a:rPr>
              <a:t>The source and year of isolation of the aminoglycosides</a:t>
            </a:r>
            <a:r>
              <a:rPr lang="en-US" sz="2800" dirty="0" smtClean="0">
                <a:solidFill>
                  <a:srgbClr val="FF0000"/>
                </a:solidFill>
              </a:rPr>
              <a:t/>
            </a:r>
            <a:br>
              <a:rPr lang="en-US" sz="2800" dirty="0" smtClean="0">
                <a:solidFill>
                  <a:srgbClr val="FF0000"/>
                </a:solidFill>
              </a:rPr>
            </a:br>
            <a:endParaRPr lang="en-US" sz="2800" dirty="0">
              <a:solidFill>
                <a:srgbClr val="FF0000"/>
              </a:solidFill>
            </a:endParaRPr>
          </a:p>
        </p:txBody>
      </p:sp>
      <p:sp>
        <p:nvSpPr>
          <p:cNvPr id="3" name="Content Placeholder 2"/>
          <p:cNvSpPr>
            <a:spLocks noGrp="1"/>
          </p:cNvSpPr>
          <p:nvPr>
            <p:ph idx="1"/>
          </p:nvPr>
        </p:nvSpPr>
        <p:spPr>
          <a:xfrm>
            <a:off x="0" y="533400"/>
            <a:ext cx="9144000" cy="6324600"/>
          </a:xfrm>
        </p:spPr>
        <p:txBody>
          <a:bodyPr>
            <a:normAutofit fontScale="85000" lnSpcReduction="10000"/>
          </a:bodyPr>
          <a:lstStyle/>
          <a:p>
            <a:pPr algn="just">
              <a:buNone/>
            </a:pPr>
            <a:r>
              <a:rPr lang="en-US" b="1" dirty="0" err="1" smtClean="0">
                <a:solidFill>
                  <a:srgbClr val="FF0000"/>
                </a:solidFill>
                <a:latin typeface="Times New Roman" pitchFamily="18" charset="0"/>
                <a:cs typeface="Times New Roman" pitchFamily="18" charset="0"/>
              </a:rPr>
              <a:t>Aminoglycoside</a:t>
            </a:r>
            <a:r>
              <a:rPr lang="en-US" b="1" dirty="0" smtClean="0">
                <a:solidFill>
                  <a:srgbClr val="FF0000"/>
                </a:solidFill>
                <a:latin typeface="Times New Roman" pitchFamily="18" charset="0"/>
                <a:cs typeface="Times New Roman" pitchFamily="18" charset="0"/>
              </a:rPr>
              <a:t>   year        Source organism</a:t>
            </a:r>
          </a:p>
          <a:p>
            <a:pPr algn="just"/>
            <a:r>
              <a:rPr lang="en-US" dirty="0" smtClean="0">
                <a:latin typeface="Times New Roman" pitchFamily="18" charset="0"/>
                <a:cs typeface="Times New Roman" pitchFamily="18" charset="0"/>
              </a:rPr>
              <a:t>Streptomycin     1944     </a:t>
            </a:r>
            <a:r>
              <a:rPr lang="en-US" i="1" dirty="0" err="1" smtClean="0">
                <a:latin typeface="Times New Roman" pitchFamily="18" charset="0"/>
                <a:cs typeface="Times New Roman" pitchFamily="18" charset="0"/>
              </a:rPr>
              <a:t>Streptomyces</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griseus</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Neomycin         1949     </a:t>
            </a:r>
            <a:r>
              <a:rPr lang="en-US" i="1" dirty="0" err="1" smtClean="0">
                <a:latin typeface="Times New Roman" pitchFamily="18" charset="0"/>
                <a:cs typeface="Times New Roman" pitchFamily="18" charset="0"/>
              </a:rPr>
              <a:t>Streptomyces</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fradiae</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Kanamycin</a:t>
            </a:r>
            <a:r>
              <a:rPr lang="en-US" dirty="0" smtClean="0">
                <a:latin typeface="Times New Roman" pitchFamily="18" charset="0"/>
                <a:cs typeface="Times New Roman" pitchFamily="18" charset="0"/>
              </a:rPr>
              <a:t>      1957   </a:t>
            </a:r>
            <a:r>
              <a:rPr lang="en-US" i="1" dirty="0" err="1" smtClean="0">
                <a:latin typeface="Times New Roman" pitchFamily="18" charset="0"/>
                <a:cs typeface="Times New Roman" pitchFamily="18" charset="0"/>
              </a:rPr>
              <a:t>Streptomyces</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kanamyceticus</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Paromomycin</a:t>
            </a:r>
            <a:r>
              <a:rPr lang="en-US" dirty="0" smtClean="0">
                <a:latin typeface="Times New Roman" pitchFamily="18" charset="0"/>
                <a:cs typeface="Times New Roman" pitchFamily="18" charset="0"/>
              </a:rPr>
              <a:t>   1959    </a:t>
            </a:r>
            <a:r>
              <a:rPr lang="en-US" i="1" dirty="0" err="1" smtClean="0">
                <a:latin typeface="Times New Roman" pitchFamily="18" charset="0"/>
                <a:cs typeface="Times New Roman" pitchFamily="18" charset="0"/>
              </a:rPr>
              <a:t>Streptomyces</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rimosus</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Spectinomycin</a:t>
            </a:r>
            <a:r>
              <a:rPr lang="en-US" dirty="0" smtClean="0">
                <a:latin typeface="Times New Roman" pitchFamily="18" charset="0"/>
                <a:cs typeface="Times New Roman" pitchFamily="18" charset="0"/>
              </a:rPr>
              <a:t>   1962    </a:t>
            </a:r>
            <a:r>
              <a:rPr lang="en-US" i="1" dirty="0" err="1" smtClean="0">
                <a:latin typeface="Times New Roman" pitchFamily="18" charset="0"/>
                <a:cs typeface="Times New Roman" pitchFamily="18" charset="0"/>
              </a:rPr>
              <a:t>Streptomyces</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spectabilis</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Gentamicin       1963    </a:t>
            </a:r>
            <a:r>
              <a:rPr lang="en-US" i="1" dirty="0" err="1" smtClean="0">
                <a:latin typeface="Times New Roman" pitchFamily="18" charset="0"/>
                <a:cs typeface="Times New Roman" pitchFamily="18" charset="0"/>
              </a:rPr>
              <a:t>Micromonospora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purpurea</a:t>
            </a:r>
            <a:endParaRPr lang="en-US" i="1"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Tobramycin</a:t>
            </a:r>
            <a:r>
              <a:rPr lang="en-US" dirty="0" smtClean="0">
                <a:latin typeface="Times New Roman" pitchFamily="18" charset="0"/>
                <a:cs typeface="Times New Roman" pitchFamily="18" charset="0"/>
              </a:rPr>
              <a:t>      1967   </a:t>
            </a:r>
            <a:r>
              <a:rPr lang="en-US" i="1" dirty="0" err="1" smtClean="0">
                <a:latin typeface="Times New Roman" pitchFamily="18" charset="0"/>
                <a:cs typeface="Times New Roman" pitchFamily="18" charset="0"/>
              </a:rPr>
              <a:t>Streptomyces</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tenebrarius</a:t>
            </a:r>
            <a:r>
              <a:rPr lang="en-US" i="1" dirty="0" smtClean="0">
                <a:latin typeface="Times New Roman" pitchFamily="18" charset="0"/>
                <a:cs typeface="Times New Roman" pitchFamily="18" charset="0"/>
              </a:rPr>
              <a:t> </a:t>
            </a:r>
          </a:p>
          <a:p>
            <a:pPr algn="just"/>
            <a:r>
              <a:rPr lang="en-US" dirty="0" err="1" smtClean="0">
                <a:latin typeface="Times New Roman" pitchFamily="18" charset="0"/>
                <a:cs typeface="Times New Roman" pitchFamily="18" charset="0"/>
              </a:rPr>
              <a:t>Sisomicin</a:t>
            </a:r>
            <a:r>
              <a:rPr lang="en-US" dirty="0" smtClean="0">
                <a:latin typeface="Times New Roman" pitchFamily="18" charset="0"/>
                <a:cs typeface="Times New Roman" pitchFamily="18" charset="0"/>
              </a:rPr>
              <a:t>         1970    </a:t>
            </a:r>
            <a:r>
              <a:rPr lang="en-US" i="1" dirty="0" err="1" smtClean="0">
                <a:latin typeface="Times New Roman" pitchFamily="18" charset="0"/>
                <a:cs typeface="Times New Roman" pitchFamily="18" charset="0"/>
              </a:rPr>
              <a:t>Micromonospora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inyoensis</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Amikacin</a:t>
            </a:r>
            <a:r>
              <a:rPr lang="en-US" dirty="0" smtClean="0">
                <a:latin typeface="Times New Roman" pitchFamily="18" charset="0"/>
                <a:cs typeface="Times New Roman" pitchFamily="18" charset="0"/>
              </a:rPr>
              <a:t>       1972   </a:t>
            </a:r>
            <a:r>
              <a:rPr lang="en-US" dirty="0" err="1" smtClean="0">
                <a:latin typeface="Times New Roman" pitchFamily="18" charset="0"/>
                <a:cs typeface="Times New Roman" pitchFamily="18" charset="0"/>
              </a:rPr>
              <a:t>Semisynthetic</a:t>
            </a:r>
            <a:r>
              <a:rPr lang="en-US" dirty="0" smtClean="0">
                <a:latin typeface="Times New Roman" pitchFamily="18" charset="0"/>
                <a:cs typeface="Times New Roman" pitchFamily="18" charset="0"/>
              </a:rPr>
              <a:t> derivative of </a:t>
            </a:r>
            <a:r>
              <a:rPr lang="en-US" dirty="0" err="1" smtClean="0">
                <a:latin typeface="Times New Roman" pitchFamily="18" charset="0"/>
                <a:cs typeface="Times New Roman" pitchFamily="18" charset="0"/>
              </a:rPr>
              <a:t>kanamycin</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Netilmicin</a:t>
            </a:r>
            <a:r>
              <a:rPr lang="en-US" dirty="0" smtClean="0">
                <a:latin typeface="Times New Roman" pitchFamily="18" charset="0"/>
                <a:cs typeface="Times New Roman" pitchFamily="18" charset="0"/>
              </a:rPr>
              <a:t>     1975    </a:t>
            </a:r>
            <a:r>
              <a:rPr lang="en-US" dirty="0" err="1" smtClean="0">
                <a:latin typeface="Times New Roman" pitchFamily="18" charset="0"/>
                <a:cs typeface="Times New Roman" pitchFamily="18" charset="0"/>
              </a:rPr>
              <a:t>Semisynthetic</a:t>
            </a:r>
            <a:r>
              <a:rPr lang="en-US" dirty="0" smtClean="0">
                <a:latin typeface="Times New Roman" pitchFamily="18" charset="0"/>
                <a:cs typeface="Times New Roman" pitchFamily="18" charset="0"/>
              </a:rPr>
              <a:t> derivative of </a:t>
            </a:r>
            <a:r>
              <a:rPr lang="en-US" dirty="0" err="1" smtClean="0">
                <a:latin typeface="Times New Roman" pitchFamily="18" charset="0"/>
                <a:cs typeface="Times New Roman" pitchFamily="18" charset="0"/>
              </a:rPr>
              <a:t>sisomicin</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Arbekacin</a:t>
            </a:r>
            <a:r>
              <a:rPr lang="en-US" dirty="0" smtClean="0">
                <a:latin typeface="Times New Roman" pitchFamily="18" charset="0"/>
                <a:cs typeface="Times New Roman" pitchFamily="18" charset="0"/>
              </a:rPr>
              <a:t>       1990   </a:t>
            </a:r>
            <a:r>
              <a:rPr lang="en-US" dirty="0" err="1" smtClean="0">
                <a:latin typeface="Times New Roman" pitchFamily="18" charset="0"/>
                <a:cs typeface="Times New Roman" pitchFamily="18" charset="0"/>
              </a:rPr>
              <a:t>Semisynthetic</a:t>
            </a:r>
            <a:r>
              <a:rPr lang="en-US" dirty="0" smtClean="0">
                <a:latin typeface="Times New Roman" pitchFamily="18" charset="0"/>
                <a:cs typeface="Times New Roman" pitchFamily="18" charset="0"/>
              </a:rPr>
              <a:t> derivative of </a:t>
            </a:r>
            <a:r>
              <a:rPr lang="en-US" dirty="0" err="1" smtClean="0">
                <a:latin typeface="Times New Roman" pitchFamily="18" charset="0"/>
                <a:cs typeface="Times New Roman" pitchFamily="18" charset="0"/>
              </a:rPr>
              <a:t>kanamycin</a:t>
            </a:r>
            <a:endParaRPr lang="en-US" dirty="0" smtClean="0">
              <a:latin typeface="Times New Roman" pitchFamily="18" charset="0"/>
              <a:cs typeface="Times New Roman" pitchFamily="18" charset="0"/>
            </a:endParaRPr>
          </a:p>
          <a:p>
            <a:endParaRPr lang="en-US" dirty="0"/>
          </a:p>
        </p:txBody>
      </p:sp>
    </p:spTree>
  </p:cSld>
  <p:clrMapOvr>
    <a:masterClrMapping/>
  </p:clrMapOvr>
  <p:transition>
    <p:strips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200"/>
          </a:xfrm>
        </p:spPr>
        <p:txBody>
          <a:bodyPr>
            <a:noAutofit/>
          </a:bodyPr>
          <a:lstStyle/>
          <a:p>
            <a:pPr algn="l"/>
            <a:r>
              <a:rPr lang="en-US" sz="2800" dirty="0" smtClean="0"/>
              <a:t>General characters and properties of </a:t>
            </a:r>
            <a:r>
              <a:rPr lang="en-US" sz="2800" dirty="0" err="1" smtClean="0"/>
              <a:t>aminoglycoside</a:t>
            </a:r>
            <a:r>
              <a:rPr lang="en-US" sz="2800" dirty="0" smtClean="0"/>
              <a:t> group</a:t>
            </a:r>
            <a:endParaRPr lang="en-US" sz="2800" dirty="0"/>
          </a:p>
        </p:txBody>
      </p:sp>
      <p:sp>
        <p:nvSpPr>
          <p:cNvPr id="3" name="Content Placeholder 2"/>
          <p:cNvSpPr>
            <a:spLocks noGrp="1"/>
          </p:cNvSpPr>
          <p:nvPr>
            <p:ph idx="1"/>
          </p:nvPr>
        </p:nvSpPr>
        <p:spPr>
          <a:xfrm>
            <a:off x="0" y="381000"/>
            <a:ext cx="9144000" cy="6477000"/>
          </a:xfrm>
        </p:spPr>
        <p:style>
          <a:lnRef idx="1">
            <a:schemeClr val="accent3"/>
          </a:lnRef>
          <a:fillRef idx="2">
            <a:schemeClr val="accent3"/>
          </a:fillRef>
          <a:effectRef idx="1">
            <a:schemeClr val="accent3"/>
          </a:effectRef>
          <a:fontRef idx="minor">
            <a:schemeClr val="dk1"/>
          </a:fontRef>
        </p:style>
        <p:txBody>
          <a:bodyPr>
            <a:noAutofit/>
          </a:bodyPr>
          <a:lstStyle/>
          <a:p>
            <a:pPr>
              <a:buNone/>
            </a:pPr>
            <a:r>
              <a:rPr lang="en-US" sz="2000" dirty="0" smtClean="0"/>
              <a:t>1-The chemical structures of aminoglycosides are similar, they are made up of amino groups (−NH</a:t>
            </a:r>
            <a:r>
              <a:rPr lang="en-US" sz="2000" baseline="-25000" dirty="0" smtClean="0"/>
              <a:t>2</a:t>
            </a:r>
            <a:r>
              <a:rPr lang="en-US" sz="2000" dirty="0" smtClean="0"/>
              <a:t>) attached to glycosides (derivatives of sugar).</a:t>
            </a:r>
          </a:p>
          <a:p>
            <a:pPr algn="just">
              <a:buNone/>
            </a:pPr>
            <a:r>
              <a:rPr lang="en-US" sz="2000" dirty="0" smtClean="0"/>
              <a:t>2- All of them are organic alkalis with a high dissociation and low lipid diffusion, and do  not easily transport across membranes.</a:t>
            </a:r>
          </a:p>
          <a:p>
            <a:pPr algn="just">
              <a:buNone/>
            </a:pPr>
            <a:r>
              <a:rPr lang="en-US" sz="2000" dirty="0" smtClean="0"/>
              <a:t>3-Their antimicrobial mechanisms are similar, </a:t>
            </a:r>
            <a:r>
              <a:rPr lang="en-US" sz="2000" b="1" dirty="0" smtClean="0">
                <a:solidFill>
                  <a:srgbClr val="FF0000"/>
                </a:solidFill>
              </a:rPr>
              <a:t>inhibiting the synthesis of proteins. </a:t>
            </a:r>
            <a:r>
              <a:rPr lang="en-US" sz="2000" b="1" i="1" dirty="0" smtClean="0">
                <a:solidFill>
                  <a:srgbClr val="FF0000"/>
                </a:solidFill>
              </a:rPr>
              <a:t>Bactericidal action</a:t>
            </a:r>
            <a:r>
              <a:rPr lang="en-US" sz="2000" b="1" dirty="0" smtClean="0">
                <a:solidFill>
                  <a:srgbClr val="FF0000"/>
                </a:solidFill>
              </a:rPr>
              <a:t> </a:t>
            </a:r>
            <a:r>
              <a:rPr lang="en-US" sz="2000" dirty="0" smtClean="0"/>
              <a:t>. As a result</a:t>
            </a:r>
            <a:r>
              <a:rPr lang="ar-IQ" sz="2000" dirty="0" smtClean="0"/>
              <a:t> </a:t>
            </a:r>
            <a:r>
              <a:rPr lang="en-US" sz="2000" dirty="0" smtClean="0"/>
              <a:t>the bacterial cell dies </a:t>
            </a:r>
          </a:p>
          <a:p>
            <a:pPr algn="just">
              <a:buNone/>
            </a:pPr>
            <a:r>
              <a:rPr lang="en-US" sz="2000" dirty="0" smtClean="0"/>
              <a:t>4--The aminoglycosides are poorly absorbed from the gastrointestinal tract and therefore are given </a:t>
            </a:r>
            <a:r>
              <a:rPr lang="en-US" sz="2000" dirty="0" err="1" smtClean="0"/>
              <a:t>parenterally</a:t>
            </a:r>
            <a:r>
              <a:rPr lang="en-US" sz="2000" dirty="0" smtClean="0"/>
              <a:t>, via intramuscular or intravenous injection, or topically, via application to the skin. Oral administration(neomycin)  can be used for gut decontamination (e.g., in hepatic encephalopathy)</a:t>
            </a:r>
          </a:p>
          <a:p>
            <a:pPr algn="just">
              <a:buNone/>
            </a:pPr>
            <a:r>
              <a:rPr lang="en-US" sz="2000" dirty="0" smtClean="0"/>
              <a:t>5-Aminoglycosides are selectively active against oxygen-dependent (aerobic), Gram-negative bacterial cells, since these cells possess the chemical characteristics that attract aminoglycosides and the specific transport mechanisms that facilitate the uptake of the drugs into the cells,</a:t>
            </a:r>
            <a:r>
              <a:rPr lang="ar-IQ" sz="2000" dirty="0" smtClean="0"/>
              <a:t>  </a:t>
            </a:r>
            <a:r>
              <a:rPr lang="en-US" sz="2000" dirty="0" smtClean="0"/>
              <a:t>it depends on the </a:t>
            </a:r>
            <a:r>
              <a:rPr lang="en-US" sz="2000" b="1" dirty="0" smtClean="0">
                <a:solidFill>
                  <a:srgbClr val="FF0000"/>
                </a:solidFill>
              </a:rPr>
              <a:t>self promoted uptake pathway </a:t>
            </a:r>
            <a:r>
              <a:rPr lang="en-US" sz="2000" dirty="0" smtClean="0"/>
              <a:t>to enter </a:t>
            </a:r>
            <a:r>
              <a:rPr lang="en-US" sz="2000" dirty="0"/>
              <a:t>Gram-negative </a:t>
            </a:r>
            <a:r>
              <a:rPr lang="en-US" sz="2000" dirty="0" smtClean="0"/>
              <a:t>cell envelop and this system require energy (ATP) through 3 phases which only exist in </a:t>
            </a:r>
            <a:r>
              <a:rPr lang="en-US" sz="2000" dirty="0" err="1" smtClean="0"/>
              <a:t>arobic</a:t>
            </a:r>
            <a:r>
              <a:rPr lang="en-US" sz="2000" dirty="0" smtClean="0"/>
              <a:t> M.O.  </a:t>
            </a:r>
            <a:r>
              <a:rPr lang="en-US" sz="2000" dirty="0" smtClean="0">
                <a:solidFill>
                  <a:srgbClr val="FF0000"/>
                </a:solidFill>
              </a:rPr>
              <a:t>n</a:t>
            </a:r>
            <a:r>
              <a:rPr lang="en-US" sz="2000" b="1" dirty="0" smtClean="0">
                <a:solidFill>
                  <a:srgbClr val="FF0000"/>
                </a:solidFill>
              </a:rPr>
              <a:t>on of the anaerobic are susceptible to these drug. </a:t>
            </a:r>
          </a:p>
          <a:p>
            <a:pPr algn="just">
              <a:buNone/>
            </a:pPr>
            <a:r>
              <a:rPr lang="en-US" sz="2000" dirty="0" smtClean="0"/>
              <a:t>6-Nephrotoxicity (impairment of kidney function) and ototoxicity (impairment of</a:t>
            </a:r>
            <a:r>
              <a:rPr lang="ar-IQ" sz="2000" dirty="0" smtClean="0"/>
              <a:t> </a:t>
            </a:r>
            <a:r>
              <a:rPr lang="en-US" sz="2000" dirty="0" smtClean="0"/>
              <a:t>hearing and balance) are the most common side effect.</a:t>
            </a:r>
          </a:p>
          <a:p>
            <a:pPr algn="just">
              <a:buNone/>
            </a:pPr>
            <a:endParaRPr lang="en-US" sz="2000" i="1" dirty="0" smtClean="0"/>
          </a:p>
        </p:txBody>
      </p:sp>
    </p:spTree>
  </p:cSld>
  <p:clrMapOvr>
    <a:masterClrMapping/>
  </p:clrMapOvr>
  <p:transition>
    <p:check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accent5"/>
          </a:lnRef>
          <a:fillRef idx="2">
            <a:schemeClr val="accent5"/>
          </a:fillRef>
          <a:effectRef idx="1">
            <a:schemeClr val="accent5"/>
          </a:effectRef>
          <a:fontRef idx="minor">
            <a:schemeClr val="dk1"/>
          </a:fontRef>
        </p:style>
        <p:txBody>
          <a:bodyPr>
            <a:normAutofit fontScale="85000" lnSpcReduction="10000"/>
          </a:bodyPr>
          <a:lstStyle/>
          <a:p>
            <a:pPr algn="just">
              <a:buNone/>
            </a:pPr>
            <a:r>
              <a:rPr lang="en-US" b="1" dirty="0" smtClean="0">
                <a:solidFill>
                  <a:srgbClr val="FF0000"/>
                </a:solidFill>
              </a:rPr>
              <a:t>Mode of Action   </a:t>
            </a:r>
            <a:r>
              <a:rPr lang="ar-IQ" b="1" dirty="0" smtClean="0">
                <a:solidFill>
                  <a:srgbClr val="FF0000"/>
                </a:solidFill>
              </a:rPr>
              <a:t>موجودة سابقا   </a:t>
            </a:r>
            <a:endParaRPr lang="en-US" b="1" dirty="0" smtClean="0">
              <a:solidFill>
                <a:srgbClr val="FF0000"/>
              </a:solidFill>
            </a:endParaRPr>
          </a:p>
          <a:p>
            <a:pPr algn="just">
              <a:buNone/>
            </a:pPr>
            <a:r>
              <a:rPr lang="en-US" dirty="0" err="1" smtClean="0"/>
              <a:t>Aminoglycosides</a:t>
            </a:r>
            <a:r>
              <a:rPr lang="en-US" dirty="0" smtClean="0"/>
              <a:t> binds to specific 30S-subunit</a:t>
            </a:r>
            <a:r>
              <a:rPr lang="ar-IQ" dirty="0" smtClean="0"/>
              <a:t> </a:t>
            </a:r>
            <a:r>
              <a:rPr lang="en-US" dirty="0" smtClean="0"/>
              <a:t>ribosomal proteins. Protein synthesis is</a:t>
            </a:r>
            <a:r>
              <a:rPr lang="ar-IQ" dirty="0" smtClean="0"/>
              <a:t>  </a:t>
            </a:r>
            <a:r>
              <a:rPr lang="en-US" dirty="0" smtClean="0"/>
              <a:t>inhibited by them in at least three ways:</a:t>
            </a:r>
          </a:p>
          <a:p>
            <a:pPr algn="just">
              <a:buNone/>
            </a:pPr>
            <a:r>
              <a:rPr lang="en-US" dirty="0" smtClean="0"/>
              <a:t>①They block the formation of initiation 70S</a:t>
            </a:r>
            <a:r>
              <a:rPr lang="ar-IQ" dirty="0" smtClean="0"/>
              <a:t> </a:t>
            </a:r>
            <a:r>
              <a:rPr lang="en-US" dirty="0" smtClean="0"/>
              <a:t>ribosomal mRNA complex;</a:t>
            </a:r>
          </a:p>
          <a:p>
            <a:pPr algn="just">
              <a:buNone/>
            </a:pPr>
            <a:r>
              <a:rPr lang="en-US" dirty="0" smtClean="0"/>
              <a:t>②They induce misreading of mRNA</a:t>
            </a:r>
            <a:r>
              <a:rPr lang="ar-IQ" dirty="0" smtClean="0"/>
              <a:t> </a:t>
            </a:r>
            <a:r>
              <a:rPr lang="en-US" dirty="0" smtClean="0"/>
              <a:t>causes</a:t>
            </a:r>
            <a:r>
              <a:rPr lang="ar-IQ" dirty="0" smtClean="0"/>
              <a:t> </a:t>
            </a:r>
            <a:r>
              <a:rPr lang="en-US" dirty="0" smtClean="0"/>
              <a:t>incorporation of incorrect amino acids into peptide</a:t>
            </a:r>
            <a:r>
              <a:rPr lang="ar-IQ" dirty="0" smtClean="0"/>
              <a:t>  </a:t>
            </a:r>
            <a:r>
              <a:rPr lang="en-US" dirty="0" smtClean="0"/>
              <a:t>resulting in a nonfunctional or abnormal protein</a:t>
            </a:r>
            <a:r>
              <a:rPr lang="ar-IQ" dirty="0" smtClean="0"/>
              <a:t> </a:t>
            </a:r>
            <a:r>
              <a:rPr lang="en-US" dirty="0" smtClean="0"/>
              <a:t>synthesis .</a:t>
            </a:r>
          </a:p>
          <a:p>
            <a:pPr algn="just">
              <a:buNone/>
            </a:pPr>
            <a:r>
              <a:rPr lang="en-US" dirty="0" smtClean="0"/>
              <a:t>③ They inhibit the combination of the </a:t>
            </a:r>
            <a:r>
              <a:rPr lang="ar-IQ" dirty="0" smtClean="0"/>
              <a:t> </a:t>
            </a:r>
            <a:r>
              <a:rPr lang="en-US" dirty="0" smtClean="0"/>
              <a:t>releasing</a:t>
            </a:r>
            <a:r>
              <a:rPr lang="ar-IQ" dirty="0" smtClean="0"/>
              <a:t> </a:t>
            </a:r>
            <a:r>
              <a:rPr lang="en-US" dirty="0" smtClean="0"/>
              <a:t>factor with the site A on ribosome,</a:t>
            </a:r>
            <a:r>
              <a:rPr lang="ar-IQ" dirty="0" smtClean="0"/>
              <a:t> </a:t>
            </a:r>
            <a:r>
              <a:rPr lang="en-US" dirty="0" smtClean="0"/>
              <a:t>prevent</a:t>
            </a:r>
            <a:r>
              <a:rPr lang="ar-IQ" dirty="0" smtClean="0"/>
              <a:t> </a:t>
            </a:r>
            <a:r>
              <a:rPr lang="en-US" dirty="0" smtClean="0"/>
              <a:t>the synthesized peptide chain releasing from</a:t>
            </a:r>
            <a:r>
              <a:rPr lang="ar-IQ" dirty="0" smtClean="0"/>
              <a:t> </a:t>
            </a:r>
            <a:r>
              <a:rPr lang="en-US" dirty="0" smtClean="0"/>
              <a:t>the 70S ribosomal mRNA complex and the 70S</a:t>
            </a:r>
            <a:r>
              <a:rPr lang="ar-IQ" dirty="0" smtClean="0"/>
              <a:t> </a:t>
            </a:r>
            <a:r>
              <a:rPr lang="en-US" dirty="0" smtClean="0"/>
              <a:t>ribosomal mRNA complex dissociating into 30S</a:t>
            </a:r>
            <a:r>
              <a:rPr lang="ar-IQ" dirty="0" smtClean="0"/>
              <a:t> </a:t>
            </a:r>
            <a:r>
              <a:rPr lang="en-US" dirty="0" smtClean="0"/>
              <a:t>and 50S subunits.</a:t>
            </a:r>
          </a:p>
          <a:p>
            <a:pPr algn="just">
              <a:buNone/>
            </a:pPr>
            <a:r>
              <a:rPr lang="en-US" dirty="0" smtClean="0"/>
              <a:t>4- Inhibition of ribosomal translocation   i.e., movement of the </a:t>
            </a:r>
            <a:r>
              <a:rPr lang="en-US" dirty="0" err="1" smtClean="0"/>
              <a:t>peptidyl-tRNA</a:t>
            </a:r>
            <a:r>
              <a:rPr lang="en-US" dirty="0" smtClean="0"/>
              <a:t> from the </a:t>
            </a:r>
            <a:r>
              <a:rPr lang="en-US" dirty="0"/>
              <a:t>A-site </a:t>
            </a:r>
            <a:r>
              <a:rPr lang="en-US" dirty="0" smtClean="0"/>
              <a:t>to the P-site, has also been suggested</a:t>
            </a:r>
            <a:r>
              <a:rPr lang="ar-IQ" dirty="0" smtClean="0"/>
              <a:t>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1584</TotalTime>
  <Words>1198</Words>
  <Application>Microsoft Office PowerPoint</Application>
  <PresentationFormat>On-screen Show (4:3)</PresentationFormat>
  <Paragraphs>75</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  6th lecture   in  Antibiotics         Other Cell Wall Inhibitors rather than                  Beta –Lactam Antibiotics   &amp; Aminoglycosides group     </vt:lpstr>
      <vt:lpstr>PowerPoint Presentation</vt:lpstr>
      <vt:lpstr>PowerPoint Presentation</vt:lpstr>
      <vt:lpstr>PowerPoint Presentation</vt:lpstr>
      <vt:lpstr> Antibiotics inhibit protein synthesis 1- Aminoglycoside group </vt:lpstr>
      <vt:lpstr>PowerPoint Presentation</vt:lpstr>
      <vt:lpstr>The source and year of isolation of the aminoglycosides </vt:lpstr>
      <vt:lpstr>General characters and properties of aminoglycoside group</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Sawsan</dc:creator>
  <cp:lastModifiedBy>DR.Ahmed Saker 2o1O</cp:lastModifiedBy>
  <cp:revision>100</cp:revision>
  <dcterms:created xsi:type="dcterms:W3CDTF">2016-04-08T17:21:54Z</dcterms:created>
  <dcterms:modified xsi:type="dcterms:W3CDTF">2024-04-16T12:46:46Z</dcterms:modified>
</cp:coreProperties>
</file>