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2" r:id="rId5"/>
    <p:sldId id="286" r:id="rId6"/>
    <p:sldId id="263" r:id="rId7"/>
    <p:sldId id="268" r:id="rId8"/>
    <p:sldId id="265" r:id="rId9"/>
    <p:sldId id="283" r:id="rId10"/>
    <p:sldId id="269" r:id="rId11"/>
    <p:sldId id="270" r:id="rId12"/>
    <p:sldId id="280" r:id="rId13"/>
    <p:sldId id="266" r:id="rId14"/>
    <p:sldId id="285" r:id="rId15"/>
    <p:sldId id="272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32" autoAdjust="0"/>
    <p:restoredTop sz="97684" autoAdjust="0"/>
  </p:normalViewPr>
  <p:slideViewPr>
    <p:cSldViewPr>
      <p:cViewPr>
        <p:scale>
          <a:sx n="87" d="100"/>
          <a:sy n="87" d="100"/>
        </p:scale>
        <p:origin x="-134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320BE-1F4A-4E18-AF57-9322DC5EDBC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DA24C-0191-485D-AFCA-1680013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cinenet.com/urinary_tract_infection/article.htm" TargetMode="External"/><Relationship Id="rId2" Type="http://schemas.openxmlformats.org/officeDocument/2006/relationships/hyperlink" Target="https://en.wikipedia.org/wiki/Sulfonamide_(chemistry)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profonline.com/chemistry/nucleotides-nucleic-acids-atp-rna-dna.html" TargetMode="External"/><Relationship Id="rId2" Type="http://schemas.openxmlformats.org/officeDocument/2006/relationships/hyperlink" Target="http://www.scienceprofonline.com/chemistry/what-is-an-enzyme-catalyst-catalytic-protein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holera" TargetMode="External"/><Relationship Id="rId13" Type="http://schemas.openxmlformats.org/officeDocument/2006/relationships/hyperlink" Target="https://en.wikipedia.org/wiki/Diarrhea" TargetMode="External"/><Relationship Id="rId18" Type="http://schemas.openxmlformats.org/officeDocument/2006/relationships/image" Target="../media/image4.gif"/><Relationship Id="rId3" Type="http://schemas.openxmlformats.org/officeDocument/2006/relationships/hyperlink" Target="https://en.wikipedia.org/wiki/Bacterial_infection" TargetMode="External"/><Relationship Id="rId7" Type="http://schemas.openxmlformats.org/officeDocument/2006/relationships/hyperlink" Target="https://en.wikipedia.org/wiki/Respiratory_tract_infections" TargetMode="External"/><Relationship Id="rId12" Type="http://schemas.openxmlformats.org/officeDocument/2006/relationships/hyperlink" Target="https://en.wikipedia.org/wiki/Vomiting" TargetMode="External"/><Relationship Id="rId17" Type="http://schemas.openxmlformats.org/officeDocument/2006/relationships/hyperlink" Target="https://en.wikipedia.org/wiki/Kernicterus" TargetMode="External"/><Relationship Id="rId2" Type="http://schemas.openxmlformats.org/officeDocument/2006/relationships/hyperlink" Target="https://en.wikipedia.org/wiki/Antibiotic" TargetMode="External"/><Relationship Id="rId16" Type="http://schemas.openxmlformats.org/officeDocument/2006/relationships/hyperlink" Target="https://en.wikipedia.org/wiki/Bilirub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Travelers'_diarrhea" TargetMode="External"/><Relationship Id="rId11" Type="http://schemas.openxmlformats.org/officeDocument/2006/relationships/hyperlink" Target="https://en.wikipedia.org/wiki/Nausea" TargetMode="External"/><Relationship Id="rId5" Type="http://schemas.openxmlformats.org/officeDocument/2006/relationships/hyperlink" Target="https://en.wikipedia.org/wiki/MRSA" TargetMode="External"/><Relationship Id="rId15" Type="http://schemas.openxmlformats.org/officeDocument/2006/relationships/hyperlink" Target="https://en.wikipedia.org/wiki/Clostridium_difficile_diarrhea" TargetMode="External"/><Relationship Id="rId10" Type="http://schemas.openxmlformats.org/officeDocument/2006/relationships/hyperlink" Target="https://en.wikipedia.org/wiki/HIV/AIDS" TargetMode="External"/><Relationship Id="rId4" Type="http://schemas.openxmlformats.org/officeDocument/2006/relationships/hyperlink" Target="https://en.wikipedia.org/wiki/Urinary_tract_infections" TargetMode="External"/><Relationship Id="rId9" Type="http://schemas.openxmlformats.org/officeDocument/2006/relationships/hyperlink" Target="https://en.wikipedia.org/wiki/Pneumocystis_pneumonia" TargetMode="External"/><Relationship Id="rId14" Type="http://schemas.openxmlformats.org/officeDocument/2006/relationships/hyperlink" Target="https://en.wikipedia.org/wiki/Allergic_reactio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543800" cy="32766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4</a:t>
            </a:r>
            <a:r>
              <a:rPr lang="en-US" sz="4400" baseline="30000" dirty="0">
                <a:solidFill>
                  <a:srgbClr val="FF0000"/>
                </a:solidFill>
              </a:rPr>
              <a:t>th</a:t>
            </a:r>
            <a:r>
              <a:rPr lang="en-US" sz="4400" dirty="0">
                <a:solidFill>
                  <a:srgbClr val="FF0000"/>
                </a:solidFill>
              </a:rPr>
              <a:t>  lecture in Antibiotics </a:t>
            </a:r>
            <a:br>
              <a:rPr lang="en-US" sz="4400" dirty="0">
                <a:solidFill>
                  <a:srgbClr val="FF0000"/>
                </a:solidFill>
              </a:rPr>
            </a:br>
            <a:endParaRPr lang="en-US" sz="4400" dirty="0" smtClean="0">
              <a:solidFill>
                <a:srgbClr val="002060"/>
              </a:solidFill>
            </a:endParaRPr>
          </a:p>
          <a:p>
            <a:r>
              <a:rPr lang="en-US" sz="4400" dirty="0" err="1" smtClean="0">
                <a:solidFill>
                  <a:srgbClr val="C00000"/>
                </a:solidFill>
              </a:rPr>
              <a:t>Sulpha</a:t>
            </a:r>
            <a:r>
              <a:rPr lang="en-US" sz="4400" dirty="0" smtClean="0">
                <a:solidFill>
                  <a:srgbClr val="C00000"/>
                </a:solidFill>
              </a:rPr>
              <a:t> drug &amp; Quinolones 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Generational Classification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Generation</a:t>
            </a:r>
            <a:r>
              <a:rPr lang="ar-IQ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Quinolones (1</a:t>
            </a:r>
            <a:r>
              <a:rPr lang="en-US" b="1" baseline="30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generation)</a:t>
            </a:r>
            <a:endParaRPr lang="en-US" sz="2000" b="1" dirty="0" smtClean="0">
              <a:solidFill>
                <a:srgbClr val="2C099B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s-VE" sz="2000" dirty="0" smtClean="0"/>
              <a:t>	</a:t>
            </a:r>
            <a:r>
              <a:rPr lang="ar-IQ" sz="2600" dirty="0" smtClean="0"/>
              <a:t> -- </a:t>
            </a:r>
            <a:r>
              <a:rPr lang="en-US" sz="2600" dirty="0" smtClean="0"/>
              <a:t>Active against </a:t>
            </a:r>
            <a:r>
              <a:rPr lang="es-VE" sz="2600" dirty="0" smtClean="0">
                <a:latin typeface="Times New Roman" pitchFamily="18" charset="0"/>
                <a:cs typeface="Times New Roman" pitchFamily="18" charset="0"/>
              </a:rPr>
              <a:t>Gram-</a:t>
            </a:r>
            <a:r>
              <a:rPr lang="es-VE" sz="2600" dirty="0" err="1" smtClean="0">
                <a:latin typeface="Times New Roman" pitchFamily="18" charset="0"/>
                <a:cs typeface="Times New Roman" pitchFamily="18" charset="0"/>
              </a:rPr>
              <a:t>negative</a:t>
            </a:r>
            <a:r>
              <a:rPr lang="es-VE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VE" sz="2600" dirty="0" err="1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s-VE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sz="2600" i="1" dirty="0" err="1" smtClean="0">
                <a:latin typeface="Times New Roman" pitchFamily="18" charset="0"/>
                <a:cs typeface="Times New Roman" pitchFamily="18" charset="0"/>
              </a:rPr>
              <a:t>Pseudomonas</a:t>
            </a:r>
            <a:r>
              <a:rPr lang="es-VE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sz="2600" dirty="0" err="1" smtClean="0">
                <a:latin typeface="Times New Roman" pitchFamily="18" charset="0"/>
                <a:cs typeface="Times New Roman" pitchFamily="18" charset="0"/>
              </a:rPr>
              <a:t>spp</a:t>
            </a:r>
            <a:r>
              <a:rPr lang="es-VE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Highly protein bound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Mostly used in UTIs</a:t>
            </a:r>
          </a:p>
          <a:p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Fluoroquinolones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(2</a:t>
            </a:r>
            <a:r>
              <a:rPr lang="en-US" sz="3300" b="1" baseline="30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3</a:t>
            </a:r>
            <a:r>
              <a:rPr lang="en-US" sz="3300" b="1" baseline="30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and 4</a:t>
            </a:r>
            <a:r>
              <a:rPr lang="en-US" sz="3300" b="1" baseline="30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generation)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Modified 1</a:t>
            </a:r>
            <a:r>
              <a:rPr lang="en-US" sz="2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generation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quinolones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Not highly protein bound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Wide distribution to urine and other tissues; 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limited CSF penetration.</a:t>
            </a:r>
            <a:endParaRPr lang="en-US" sz="2600" b="1" dirty="0" smtClean="0">
              <a:solidFill>
                <a:srgbClr val="2C099B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600" b="1" dirty="0" smtClean="0">
                <a:solidFill>
                  <a:srgbClr val="2C099B"/>
                </a:solidFill>
                <a:latin typeface="Times New Roman" pitchFamily="18" charset="0"/>
                <a:cs typeface="Times New Roman" pitchFamily="18" charset="0"/>
              </a:rPr>
              <a:t>Second Generation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Gram-negative, some gram-positive and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mycobacteria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 smtClean="0">
                <a:solidFill>
                  <a:srgbClr val="2C099B"/>
                </a:solidFill>
                <a:latin typeface="Times New Roman" pitchFamily="18" charset="0"/>
                <a:cs typeface="Times New Roman" pitchFamily="18" charset="0"/>
              </a:rPr>
              <a:t>Third and Fourth Generation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Have increased activity against gram-positive pathogens including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They are also active against many agents causing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zoonotic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infection and against  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Mycobacteria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dirty="0" smtClean="0">
              <a:solidFill>
                <a:srgbClr val="2C099B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Generational Classification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773238"/>
            <a:ext cx="4038600" cy="4624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2C099B"/>
                </a:solidFill>
              </a:rPr>
              <a:t>First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Cinoxacin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Nalidixic</a:t>
            </a:r>
            <a:r>
              <a:rPr lang="en-US" sz="1800" b="1" dirty="0" smtClean="0"/>
              <a:t> Acid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Oxolinic</a:t>
            </a:r>
            <a:r>
              <a:rPr lang="en-US" sz="1800" b="1" dirty="0" smtClean="0"/>
              <a:t> acid</a:t>
            </a:r>
          </a:p>
          <a:p>
            <a:pPr lvl="1" eaLnBrk="1" hangingPunct="1">
              <a:lnSpc>
                <a:spcPct val="90000"/>
              </a:lnSpc>
            </a:pPr>
            <a:endParaRPr lang="en-US" sz="1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2C099B"/>
                </a:solidFill>
              </a:rPr>
              <a:t>Second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smtClean="0"/>
              <a:t>Ciprofloxacin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Enoxacin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Fleroxacin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Lomefloxacin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Levofloxacin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Norfloxacin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Ofloxacin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rulfloxacin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endParaRPr lang="en-US" sz="1800" b="1" dirty="0" smtClean="0"/>
          </a:p>
        </p:txBody>
      </p:sp>
      <p:sp>
        <p:nvSpPr>
          <p:cNvPr id="1229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773238"/>
            <a:ext cx="4038600" cy="4624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2C099B"/>
                </a:solidFill>
              </a:rPr>
              <a:t>Third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Gatifloxacin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>
                <a:solidFill>
                  <a:srgbClr val="FF0000"/>
                </a:solidFill>
              </a:rPr>
              <a:t>Grepafloxacin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Pazufloxacin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>
                <a:solidFill>
                  <a:srgbClr val="FF0000"/>
                </a:solidFill>
              </a:rPr>
              <a:t>Sparfloxacin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Tosufloxacin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endParaRPr lang="en-US" sz="1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2C099B"/>
                </a:solidFill>
              </a:rPr>
              <a:t>Fourth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Clinafloxacin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>
                <a:solidFill>
                  <a:srgbClr val="00B050"/>
                </a:solidFill>
              </a:rPr>
              <a:t>Gemifloxacin</a:t>
            </a:r>
            <a:endParaRPr lang="en-US" sz="1800" b="1" dirty="0" smtClean="0">
              <a:solidFill>
                <a:srgbClr val="00B05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/>
              <a:t>Moxifloxacin</a:t>
            </a: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dirty="0" err="1" smtClean="0">
                <a:solidFill>
                  <a:srgbClr val="FF0000"/>
                </a:solidFill>
              </a:rPr>
              <a:t>Trovafloxacin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sz="1800" b="1" dirty="0" smtClean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319650"/>
              </p:ext>
            </p:extLst>
          </p:nvPr>
        </p:nvGraphicFramePr>
        <p:xfrm>
          <a:off x="0" y="0"/>
          <a:ext cx="9067800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600"/>
                <a:gridCol w="3022600"/>
                <a:gridCol w="3022600"/>
              </a:tblGrid>
              <a:tr h="587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Generation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Drug Names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Spectrum</a:t>
                      </a:r>
                    </a:p>
                  </a:txBody>
                  <a:tcPr horzOverflow="overflow"/>
                </a:tc>
              </a:tr>
              <a:tr h="979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1st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nalidixic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acid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cinoxacin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Gram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but not Pseudomonas species</a:t>
                      </a:r>
                    </a:p>
                  </a:txBody>
                  <a:tcPr horzOverflow="overflow"/>
                </a:tc>
              </a:tr>
              <a:tr h="2076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2nd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norfloxacin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ciprofloxacin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enoxacin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ofloxacin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Gram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(including Pseudomonas species), some Gram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(S.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aureus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and some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atypicals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1920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3rd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levofloxacin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sparfloxacin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moxifloxacin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gemifloxacin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Same as 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generation with extended Gram+ and atypical coverage</a:t>
                      </a:r>
                    </a:p>
                  </a:txBody>
                  <a:tcPr horzOverflow="overflow"/>
                </a:tc>
              </a:tr>
              <a:tr h="1293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4th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*trovafloxacin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Same as 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generation with broad anaerobic coverage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Mechanism of </a:t>
            </a:r>
            <a:r>
              <a:rPr lang="en-US" dirty="0" smtClean="0">
                <a:solidFill>
                  <a:srgbClr val="C00000"/>
                </a:solidFill>
              </a:rPr>
              <a:t>Action( Bactericidal)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10000"/>
          </a:bodyPr>
          <a:lstStyle/>
          <a:p>
            <a:pPr marL="609600" indent="-60960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quinolones act by inhibiting type 2 bacterial DNA topoisomerases,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gyrase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and topoisomerase IV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/>
              <a:t>Gyrase</a:t>
            </a:r>
            <a:r>
              <a:rPr lang="en-US" sz="2800" dirty="0"/>
              <a:t> is involved primarily in supporting nascent chain elongation during replication of the chromosome, whereas topoisomerase IV separates the topologically linked daughter chromosomes during the terminal stage of DNA replication.</a:t>
            </a:r>
          </a:p>
          <a:p>
            <a:pPr marL="609600" indent="-60960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They bind to and trap the enzyme-DNA complex. This blocks DNA synthesis and cell growth and ultimately has a lethal effect on the cell.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algn="just">
              <a:buFontTx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Inhibition of bacterial DNA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Gyrase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(Topoisomerase II) </a:t>
            </a:r>
          </a:p>
          <a:p>
            <a:pPr marL="1371600" lvl="2" indent="-457200" algn="just">
              <a:buFontTx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Formation of quinolone-DNA-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Gyrase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complex</a:t>
            </a:r>
          </a:p>
          <a:p>
            <a:pPr marL="1371600" lvl="2" indent="-457200" algn="just">
              <a:buFontTx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Induced cleavage of DNA</a:t>
            </a:r>
          </a:p>
          <a:p>
            <a:pPr marL="990600" lvl="1" indent="-533400" algn="just">
              <a:buFontTx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Inhibition of bacterial Topoisomerase IV</a:t>
            </a:r>
          </a:p>
          <a:p>
            <a:pPr marL="1371600" lvl="2" indent="-457200" algn="just">
              <a:buFontTx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Mechanism poorly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understood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057190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Spectrum of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fluoroquinolones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are potent bactericidal against:</a:t>
            </a:r>
          </a:p>
          <a:p>
            <a:pPr algn="just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various species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Salmonella,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Shigella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Enterobacter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Campylobacter, and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Neisseria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Ciprofloxacin is more active than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norfioxacin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against </a:t>
            </a:r>
          </a:p>
          <a:p>
            <a:pPr algn="just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Fluoroquinolones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also have good activity against staphylococci, including methicillin­-resistant strains 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Several intracellular bacteria are inhibited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fluoroquinolones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these include species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Chlamydia,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Mycoplasma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Legionella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Brucella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and Mycobacterium (including Mycobacterium tuberculosis</a:t>
            </a:r>
            <a:r>
              <a:rPr lang="en-US" i="1" dirty="0" smtClean="0">
                <a:cs typeface="Times New Roman" pitchFamily="18" charset="0"/>
              </a:rPr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839200" cy="6961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Ciprofloxacin   (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ciprodar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Administration [Usual Dosage]: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IV, tablet [500 – 750 mg each  8-12h]</a:t>
            </a: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Spectrum: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Gram-negative aerobic rods,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Legionella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pneumophila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other atypical bacteria .  Poor activity against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Strep.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Indications: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Nosocomial pneumonia, Intra-abdominal infections (typhoid fever and dysentery)  Uncomplicated / complicated UTI ,  Anthrax exposure.</a:t>
            </a: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ADRs:</a:t>
            </a:r>
            <a:r>
              <a:rPr lang="en-US" sz="2400" dirty="0"/>
              <a:t> </a:t>
            </a:r>
            <a:r>
              <a:rPr lang="en-US" sz="2400" dirty="0" smtClean="0"/>
              <a:t>(American </a:t>
            </a:r>
            <a:r>
              <a:rPr lang="en-US" sz="2400" dirty="0"/>
              <a:t>depositary receipt </a:t>
            </a:r>
            <a:r>
              <a:rPr lang="en-US" sz="2400" dirty="0" smtClean="0"/>
              <a:t>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Arrhythmias, Nausea, GI upset   Interstitial nephritis.</a:t>
            </a: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Levofloxacin     Brand Name: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Levaquin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Quixin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®</a:t>
            </a: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Administration [Usual Dosage]: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IV,  and ophthalmic Tablet  [500-750 mg q24h]</a:t>
            </a: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Spectrum: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Gram-negative, Gram-positive (S.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including MRSA &amp; S.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Legionella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pneumophila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atypical respiratory . pathogens,     and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Mycobacterium tuberculosis</a:t>
            </a: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Indications: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Chronic bronchitis and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Nosocomial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pneumonia  and Intra-abdominal infections</a:t>
            </a: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ADRs: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Blood glucose disturbances in DM </a:t>
            </a:r>
            <a:r>
              <a:rPr lang="en-US" sz="2400" dirty="0" smtClean="0"/>
              <a:t>patients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arrhythmias  Nausea, GI upset,  Interstitial nephritis.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5009769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Mechanism of resistance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Resistance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quinolones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may develop during therapy via mutations in the bacterial chromosomal genes encoding DNA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gyrase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topoisomerase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IV, or by active transport of the drug out of the bacteria.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Mechanism of resistance: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Chromosomal: </a:t>
            </a:r>
          </a:p>
          <a:p>
            <a:pPr lvl="1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1-Alter target enzymes: DNA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gyrase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topoisomerase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IV</a:t>
            </a:r>
          </a:p>
          <a:p>
            <a:pPr lvl="1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Decreased drug penetration (Efflux pump):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Pseudomonas, E. coli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Plasmid:  seen in some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and E. coli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Mutations in both target enzymes are needed to produce significant resistance</a:t>
            </a:r>
          </a:p>
          <a:p>
            <a:endParaRPr lang="en-US" dirty="0" smtClean="0"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0" y="533400"/>
          <a:ext cx="9144000" cy="6324603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354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Disease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25" marR="8625" marT="8626" marB="8626" anchor="b">
                    <a:lnL w="2857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Recommendations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25" marR="8625" marT="8626" marB="8626" anchor="b">
                    <a:lnL>
                      <a:noFill/>
                    </a:lnL>
                    <a:lnR w="2857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</a:tr>
              <a:tr h="35579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RESPIRATORY TRACT INFECTIONS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35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Pharyngitis</a:t>
                      </a: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otitis media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 appropriate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1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Necrotizing</a:t>
                      </a: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otitis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Ciprofloxacin</a:t>
                      </a: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VE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Pseudomonas</a:t>
                      </a:r>
                      <a:r>
                        <a:rPr lang="es-VE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VE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aeruginosa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Sinusitis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Third-generation fluoroquinolone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Community-acquired</a:t>
                      </a: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pneumonia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Third-generation fluoroquinolone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1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Hospital-</a:t>
                      </a: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acquired</a:t>
                      </a: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pneumonia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Ciprofloxacin, for susceptible gram-negative pathogens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79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URINARY TRACT INFECTIONS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691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Cystitis</a:t>
                      </a: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uncomplicated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 effective (second generation most appropriate)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1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Pyelonephritis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 effective (second generation most appropriate)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Prostatitis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 effective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79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SKIN STRUCTURE INFECTIONS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35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Primary cellulitis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 appropriate as first line therapy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Anaerobic</a:t>
                      </a: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soft-tissue</a:t>
                      </a: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infections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</a:t>
                      </a:r>
                      <a:r>
                        <a:rPr lang="es-VE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appropriate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1" marB="9201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95400" y="0"/>
            <a:ext cx="6019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Clinical uses of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fluoroquinolones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Tabla"/>
          <p:cNvGraphicFramePr>
            <a:graphicFrameLocks noGrp="1"/>
          </p:cNvGraphicFramePr>
          <p:nvPr/>
        </p:nvGraphicFramePr>
        <p:xfrm>
          <a:off x="0" y="-1"/>
          <a:ext cx="9144000" cy="6858003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385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Disease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25" marR="8625" marT="8625" marB="8625" anchor="b">
                    <a:lnL w="2857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Recommendations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25" marR="8625" marT="8625" marB="8625" anchor="b">
                    <a:lnL>
                      <a:noFill/>
                    </a:lnL>
                    <a:lnR w="2857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</a:tr>
              <a:tr h="3869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OSTEOMYELITIS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386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Gram-negative bacterial infections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Ciprofloxacin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BACTERIAL DIARRHEAL DISEASES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Ciprofloxacin used most commonly; all considered likely to be effective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9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SEXUALLY TRANSMITTED DISEASES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386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Gonorrhea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Resistance testing required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Chlamydia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Ofloxacin, levofloxacin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Chancroid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 likely to be effective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Mycoplasma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Ofloxacin, levofloxacin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Syphilis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 appropriate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9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MYCOBACTERIAL DISEASES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752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Disseminated </a:t>
                      </a:r>
                      <a:r>
                        <a:rPr lang="es-VE" sz="18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M. avium</a:t>
                      </a:r>
                      <a:r>
                        <a:rPr lang="es-VE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complex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Ciprofloxacin, ofloxacin as fourth agent if needed</a:t>
                      </a:r>
                      <a:endParaRPr lang="es-V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M. tuberculosis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Ofloxacin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levofloxacin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for drug-resistance or intolerance to first-line agents</a:t>
                      </a:r>
                      <a:endParaRPr lang="es-V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00" marR="9200" marT="9200" marB="9200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15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C00000"/>
                </a:solidFill>
              </a:rPr>
              <a:t>Adverse effects:  </a:t>
            </a:r>
            <a:endParaRPr lang="ar-IQ" sz="3600" b="1" dirty="0" smtClean="0">
              <a:solidFill>
                <a:srgbClr val="C000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Gastrointestinal </a:t>
            </a:r>
            <a:r>
              <a:rPr lang="es-VE" sz="2800" dirty="0" err="1" smtClean="0">
                <a:latin typeface="Times New Roman" pitchFamily="18" charset="0"/>
                <a:cs typeface="Times New Roman" pitchFamily="18" charset="0"/>
              </a:rPr>
              <a:t>effects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Nausea, vomiting</a:t>
            </a:r>
            <a:endParaRPr lang="ar-IQ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Central nervous system CNS:  Headache, dizziness, confusion, insomnia, delirium,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hallucinations.</a:t>
            </a:r>
            <a:endParaRPr lang="ar-IQ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Cardiovascular: rare   </a:t>
            </a:r>
            <a:endParaRPr lang="ar-IQ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Musculoskeletal: Rupture of tendon (rare) Damage to growing cartilage (not recommended for use in children)</a:t>
            </a:r>
            <a:endParaRPr lang="ar-IQ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Neurologic: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Polyneuropathy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(rare)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haematological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disorders, leukopenia,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thrombopenia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anemia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even after a moderated exposure to light; photosensitization was particularly frequent with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sparofloxacin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s-VE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>
                <a:solidFill>
                  <a:srgbClr val="C00000"/>
                </a:solidFill>
              </a:rPr>
              <a:t>Sulfonamide</a:t>
            </a:r>
            <a:r>
              <a:rPr lang="en-US" sz="2800" dirty="0" smtClean="0">
                <a:solidFill>
                  <a:srgbClr val="C00000"/>
                </a:solidFill>
              </a:rPr>
              <a:t> (also called </a:t>
            </a:r>
            <a:r>
              <a:rPr lang="en-US" sz="2800" b="1" dirty="0" err="1" smtClean="0">
                <a:solidFill>
                  <a:srgbClr val="C00000"/>
                </a:solidFill>
              </a:rPr>
              <a:t>sulphonamide</a:t>
            </a:r>
            <a:r>
              <a:rPr lang="en-US" sz="2800" dirty="0" smtClean="0">
                <a:solidFill>
                  <a:srgbClr val="C00000"/>
                </a:solidFill>
              </a:rPr>
              <a:t>, </a:t>
            </a:r>
            <a:r>
              <a:rPr lang="en-US" sz="2800" b="1" dirty="0" smtClean="0">
                <a:solidFill>
                  <a:srgbClr val="C00000"/>
                </a:solidFill>
              </a:rPr>
              <a:t>sulfa drugs</a:t>
            </a:r>
            <a:r>
              <a:rPr lang="en-US" sz="2800" dirty="0" smtClean="0">
                <a:solidFill>
                  <a:srgbClr val="C00000"/>
                </a:solidFill>
              </a:rPr>
              <a:t> or </a:t>
            </a:r>
            <a:r>
              <a:rPr lang="en-US" sz="2800" b="1" dirty="0" err="1" smtClean="0">
                <a:solidFill>
                  <a:srgbClr val="C00000"/>
                </a:solidFill>
              </a:rPr>
              <a:t>sulpha</a:t>
            </a:r>
            <a:r>
              <a:rPr lang="en-US" sz="2800" b="1" dirty="0" smtClean="0">
                <a:solidFill>
                  <a:srgbClr val="C00000"/>
                </a:solidFill>
              </a:rPr>
              <a:t> drugs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Sulfonamides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are synthetic antimicrobial agents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contain the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active antibacterial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  <a:hlinkClick r:id="rId2" tooltip="Sulfonamide (chemistry)"/>
              </a:rPr>
              <a:t>sulfonamide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GB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300" dirty="0" smtClean="0">
                <a:latin typeface="Times New Roman" pitchFamily="18" charset="0"/>
                <a:cs typeface="Times New Roman" pitchFamily="18" charset="0"/>
              </a:rPr>
              <a:t>which is the </a:t>
            </a:r>
            <a:r>
              <a:rPr lang="en-GB" altLang="en-GB" dirty="0" smtClean="0">
                <a:latin typeface="Times New Roman" pitchFamily="18" charset="0"/>
                <a:cs typeface="Times New Roman" pitchFamily="18" charset="0"/>
              </a:rPr>
              <a:t> first synthetic antibacterial agent acting on a wide range of infections</a:t>
            </a:r>
          </a:p>
          <a:p>
            <a:pPr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The early used drug related to this  group was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Prontosil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ed dye, (1933) ,used against staphylococcal septicemia and in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1935 Gerhard Domagk used it  to cure streptococcal infections in mice and rabbits</a:t>
            </a:r>
          </a:p>
          <a:p>
            <a:pPr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By the discovery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of Penicillin G (1929)  by Alexander Fleming </a:t>
            </a:r>
          </a:p>
          <a:p>
            <a:pPr algn="just">
              <a:buNone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nd  shown to be successful  as antibacterial agent in humans (1941 ) which </a:t>
            </a:r>
            <a:r>
              <a:rPr lang="en-US" sz="3300" dirty="0">
                <a:latin typeface="Times New Roman" pitchFamily="18" charset="0"/>
                <a:ea typeface="ＭＳ Ｐゴシック" pitchFamily="-108" charset="-128"/>
                <a:cs typeface="Times New Roman" pitchFamily="18" charset="0"/>
              </a:rPr>
              <a:t>l</a:t>
            </a:r>
            <a:r>
              <a:rPr lang="en-US" sz="3300" dirty="0" smtClean="0">
                <a:latin typeface="Times New Roman" pitchFamily="18" charset="0"/>
                <a:ea typeface="ＭＳ Ｐゴシック" pitchFamily="-108" charset="-128"/>
                <a:cs typeface="Times New Roman" pitchFamily="18" charset="0"/>
              </a:rPr>
              <a:t>ead  to a decline in use of sulfa drug</a:t>
            </a:r>
          </a:p>
          <a:p>
            <a:pPr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However, sulfa drugs are still used for </a:t>
            </a:r>
          </a:p>
          <a:p>
            <a:pPr algn="just"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malaria, tuberculosis, leprosy, meningitis</a:t>
            </a:r>
          </a:p>
          <a:p>
            <a:pPr algn="just"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pneumonia, scarlet fever, </a:t>
            </a:r>
          </a:p>
          <a:p>
            <a:pPr algn="just"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respiratory infections, and Intestinal/urinary tract infections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/>
              <a:t>Because sulfa drugs concentrate </a:t>
            </a:r>
            <a:endParaRPr lang="en-US" sz="3600" dirty="0" smtClean="0"/>
          </a:p>
          <a:p>
            <a:r>
              <a:rPr lang="en-US" sz="3600" dirty="0" smtClean="0"/>
              <a:t>in </a:t>
            </a:r>
            <a:r>
              <a:rPr lang="en-US" sz="3600" dirty="0"/>
              <a:t>the urine before being excreted, </a:t>
            </a:r>
            <a:endParaRPr lang="en-US" sz="3600" dirty="0" smtClean="0"/>
          </a:p>
          <a:p>
            <a:r>
              <a:rPr lang="en-US" sz="3600" dirty="0" smtClean="0"/>
              <a:t>treating</a:t>
            </a:r>
            <a:r>
              <a:rPr lang="en-US" sz="3600" dirty="0"/>
              <a:t> </a:t>
            </a:r>
            <a:r>
              <a:rPr lang="en-US" sz="3600" u="sng" dirty="0">
                <a:hlinkClick r:id="rId3"/>
              </a:rPr>
              <a:t>urinary tract infections</a:t>
            </a:r>
            <a:r>
              <a:rPr lang="en-US" sz="3600" dirty="0"/>
              <a:t> </a:t>
            </a:r>
            <a:endParaRPr lang="en-US" sz="3600" dirty="0" smtClean="0"/>
          </a:p>
          <a:p>
            <a:r>
              <a:rPr lang="en-US" sz="3600" dirty="0" smtClean="0"/>
              <a:t>Is one </a:t>
            </a:r>
            <a:r>
              <a:rPr lang="en-US" sz="3600" dirty="0"/>
              <a:t>of their most common uses.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/>
              <a:t> </a:t>
            </a:r>
          </a:p>
          <a:p>
            <a:pPr algn="just"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  <a:p>
            <a:pPr algn="just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pic>
        <p:nvPicPr>
          <p:cNvPr id="12" name="Picture 11" descr="prontosil-1511173B5452C3681E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600" y="3733800"/>
            <a:ext cx="3581400" cy="297180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096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>
                <a:solidFill>
                  <a:srgbClr val="C00000"/>
                </a:solidFill>
              </a:rPr>
              <a:t>Sulfa mode of action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Antibacterial sulfonamides </a:t>
            </a:r>
            <a:r>
              <a:rPr lang="en-US" sz="2000" dirty="0"/>
              <a:t>affect bacteria </a:t>
            </a:r>
            <a:r>
              <a:rPr lang="en-US" sz="2000" dirty="0" smtClean="0"/>
              <a:t>by interfering with their metabolism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targeting their metabolic pathway as competitive inhibitors of the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enzyme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dihydropteroate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synthetase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(DHPS).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Dihydropteroate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synthetase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activity is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essiantial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in the synthesis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folate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folate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required for cells to make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nucleic acids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such as DNA or RNA. So if DNA molecules cannot be built, the cell cannot divide.</a:t>
            </a:r>
            <a:r>
              <a:rPr lang="en-US" sz="2000" dirty="0"/>
              <a:t> </a:t>
            </a:r>
            <a:endParaRPr lang="en-US" sz="2000" dirty="0" smtClean="0"/>
          </a:p>
          <a:p>
            <a:pPr algn="just"/>
            <a:r>
              <a:rPr lang="en-US" sz="2000" dirty="0" smtClean="0"/>
              <a:t>Sulfonamides </a:t>
            </a:r>
            <a:r>
              <a:rPr lang="en-US" sz="2000" dirty="0"/>
              <a:t>(bacteriostatic) and trimethoprim (bactericidal) are commonly used in combination where they are bactericidal, because </a:t>
            </a:r>
            <a:endParaRPr lang="en-US" sz="2000" dirty="0" smtClean="0"/>
          </a:p>
          <a:p>
            <a:pPr algn="just"/>
            <a:r>
              <a:rPr lang="en-US" sz="2000" dirty="0" smtClean="0"/>
              <a:t>(</a:t>
            </a:r>
            <a:r>
              <a:rPr lang="en-US" sz="2000" dirty="0"/>
              <a:t>1) they inhibit two different reactions on the same metabolic pathway and thus exhibit synergistic activity and </a:t>
            </a:r>
            <a:endParaRPr lang="en-US" sz="2000" dirty="0" smtClean="0"/>
          </a:p>
          <a:p>
            <a:pPr algn="just"/>
            <a:r>
              <a:rPr lang="en-US" sz="2000" dirty="0" smtClean="0"/>
              <a:t>(</a:t>
            </a:r>
            <a:r>
              <a:rPr lang="en-US" sz="2000" dirty="0"/>
              <a:t>2) the combination reduces the likelihood that resistance will </a:t>
            </a:r>
            <a:r>
              <a:rPr lang="en-US" sz="2000" dirty="0" smtClean="0"/>
              <a:t>develop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/>
              <a:t>humans </a:t>
            </a:r>
            <a:r>
              <a:rPr lang="en-US" sz="2000" dirty="0"/>
              <a:t>and other higher </a:t>
            </a:r>
            <a:r>
              <a:rPr lang="en-US" sz="2000" dirty="0" smtClean="0"/>
              <a:t>animals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do not synthesize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folate</a:t>
            </a:r>
            <a:r>
              <a:rPr lang="en-US" sz="2000" dirty="0" smtClean="0"/>
              <a:t>, </a:t>
            </a:r>
            <a:r>
              <a:rPr lang="en-US" sz="2000" dirty="0"/>
              <a:t>however, must obtain folic acid in the diet. Thus, sulfa drugs can inhibit the growth of invading microorganisms without harming the host.</a:t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068327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p\Desktop\Mechanism-of-action-of-sulphonamides_W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99" y="609600"/>
            <a:ext cx="4724401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407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381000" y="0"/>
            <a:ext cx="876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Examples of </a:t>
            </a:r>
            <a:r>
              <a:rPr lang="en-GB" altLang="en-GB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Sulfonamides</a:t>
            </a:r>
            <a:r>
              <a:rPr lang="ar-IQ" alt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alt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 co –</a:t>
            </a:r>
            <a:r>
              <a:rPr lang="en-US" altLang="en-GB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trimoxazole</a:t>
            </a:r>
            <a:r>
              <a:rPr lang="en-US" alt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bactericidal  </a:t>
            </a:r>
            <a:endParaRPr lang="en-GB" altLang="en-GB" dirty="0">
              <a:latin typeface="+mn-lt"/>
            </a:endParaRPr>
          </a:p>
        </p:txBody>
      </p:sp>
      <p:sp>
        <p:nvSpPr>
          <p:cNvPr id="16394" name="Text Box 3"/>
          <p:cNvSpPr txBox="1">
            <a:spLocks noChangeArrowheads="1"/>
          </p:cNvSpPr>
          <p:nvPr/>
        </p:nvSpPr>
        <p:spPr bwMode="auto">
          <a:xfrm>
            <a:off x="0" y="609601"/>
            <a:ext cx="9144000" cy="563231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b="1" dirty="0" smtClean="0"/>
              <a:t>It is a combination between Trimethoprim  </a:t>
            </a:r>
            <a:r>
              <a:rPr lang="en-US" sz="2400" b="1" dirty="0" smtClean="0">
                <a:solidFill>
                  <a:srgbClr val="C00000"/>
                </a:solidFill>
              </a:rPr>
              <a:t>(one part)</a:t>
            </a:r>
            <a:r>
              <a:rPr lang="en-US" sz="2400" b="1" dirty="0" smtClean="0"/>
              <a:t>/ </a:t>
            </a:r>
            <a:r>
              <a:rPr lang="en-US" sz="2400" b="1" dirty="0" err="1" smtClean="0"/>
              <a:t>sulfamethoxazole</a:t>
            </a:r>
            <a:r>
              <a:rPr lang="en-US" sz="2400" b="1" dirty="0" smtClean="0">
                <a:solidFill>
                  <a:srgbClr val="C00000"/>
                </a:solidFill>
              </a:rPr>
              <a:t>(five parts)</a:t>
            </a:r>
            <a:r>
              <a:rPr lang="en-US" sz="2400" dirty="0" smtClean="0"/>
              <a:t>(</a:t>
            </a:r>
            <a:r>
              <a:rPr lang="en-US" sz="2400" b="1" dirty="0" smtClean="0"/>
              <a:t>TMP/SMX</a:t>
            </a:r>
            <a:r>
              <a:rPr lang="en-US" sz="2400" dirty="0"/>
              <a:t>), also known as </a:t>
            </a:r>
            <a:r>
              <a:rPr lang="en-US" sz="2400" b="1" dirty="0" smtClean="0"/>
              <a:t>co-</a:t>
            </a:r>
            <a:r>
              <a:rPr lang="en-US" sz="2400" b="1" dirty="0" err="1" smtClean="0"/>
              <a:t>trimoxazole</a:t>
            </a:r>
            <a:r>
              <a:rPr lang="en-US" sz="2400" dirty="0" smtClean="0"/>
              <a:t>, </a:t>
            </a:r>
            <a:r>
              <a:rPr lang="en-US" sz="2400" dirty="0"/>
              <a:t>is an </a:t>
            </a:r>
            <a:r>
              <a:rPr lang="en-US" sz="2400" dirty="0" smtClean="0">
                <a:hlinkClick r:id="rId2" tooltip="Antibiotic"/>
              </a:rPr>
              <a:t>antimicrobial </a:t>
            </a:r>
            <a:r>
              <a:rPr lang="en-US" sz="2400" dirty="0" smtClean="0"/>
              <a:t>agent </a:t>
            </a:r>
            <a:r>
              <a:rPr lang="en-US" sz="2400" dirty="0"/>
              <a:t> used to treat a variety of </a:t>
            </a:r>
            <a:r>
              <a:rPr lang="en-US" sz="2400" dirty="0">
                <a:hlinkClick r:id="rId3" tooltip="Bacterial infection"/>
              </a:rPr>
              <a:t>bacterial </a:t>
            </a:r>
            <a:r>
              <a:rPr lang="en-US" sz="2400" dirty="0" smtClean="0">
                <a:hlinkClick r:id="rId3" tooltip="Bacterial infection"/>
              </a:rPr>
              <a:t>infections</a:t>
            </a:r>
            <a:r>
              <a:rPr lang="en-US" sz="2400" dirty="0" smtClean="0"/>
              <a:t>. It </a:t>
            </a:r>
            <a:r>
              <a:rPr lang="en-US" sz="2400" dirty="0"/>
              <a:t>is used for </a:t>
            </a:r>
            <a:r>
              <a:rPr lang="en-US" sz="2400" dirty="0">
                <a:hlinkClick r:id="rId4" tooltip="Urinary tract infections"/>
              </a:rPr>
              <a:t>urinary tract </a:t>
            </a:r>
            <a:r>
              <a:rPr lang="en-US" sz="2400" dirty="0" smtClean="0">
                <a:hlinkClick r:id="rId4" tooltip="Urinary tract infections"/>
              </a:rPr>
              <a:t>infections</a:t>
            </a:r>
            <a:r>
              <a:rPr lang="en-US" sz="2400" dirty="0" smtClean="0"/>
              <a:t>, </a:t>
            </a:r>
            <a:r>
              <a:rPr lang="en-US" sz="2400" dirty="0" smtClean="0">
                <a:hlinkClick r:id="rId5" tooltip="MRSA"/>
              </a:rPr>
              <a:t>MRSA</a:t>
            </a:r>
            <a:r>
              <a:rPr lang="en-US" sz="2400" dirty="0" smtClean="0"/>
              <a:t>,</a:t>
            </a:r>
            <a:r>
              <a:rPr lang="en-US" sz="2400" dirty="0"/>
              <a:t> skin </a:t>
            </a:r>
            <a:r>
              <a:rPr lang="en-US" sz="2400" dirty="0" smtClean="0"/>
              <a:t>infections, </a:t>
            </a:r>
            <a:r>
              <a:rPr lang="en-US" sz="2400" dirty="0" smtClean="0">
                <a:hlinkClick r:id="rId6" tooltip="Travelers' diarrhea"/>
              </a:rPr>
              <a:t>travelers‘ diarrhea</a:t>
            </a:r>
            <a:r>
              <a:rPr lang="en-US" sz="2400" dirty="0"/>
              <a:t>, </a:t>
            </a:r>
            <a:r>
              <a:rPr lang="en-US" sz="2400" dirty="0">
                <a:hlinkClick r:id="rId7" tooltip="Respiratory tract infections"/>
              </a:rPr>
              <a:t>respiratory tract infections</a:t>
            </a:r>
            <a:r>
              <a:rPr lang="en-US" sz="2400" dirty="0"/>
              <a:t>, and </a:t>
            </a:r>
            <a:r>
              <a:rPr lang="en-US" sz="2400" dirty="0" smtClean="0">
                <a:hlinkClick r:id="rId8" tooltip="Cholera"/>
              </a:rPr>
              <a:t>cholera</a:t>
            </a:r>
            <a:r>
              <a:rPr lang="en-US" sz="2400" dirty="0" smtClean="0"/>
              <a:t>. </a:t>
            </a:r>
            <a:r>
              <a:rPr lang="en-US" sz="2400" dirty="0"/>
              <a:t> It may be used </a:t>
            </a:r>
            <a:r>
              <a:rPr lang="en-US" sz="2400" dirty="0" smtClean="0"/>
              <a:t>to </a:t>
            </a:r>
            <a:r>
              <a:rPr lang="en-US" sz="2400" dirty="0"/>
              <a:t>treat and prevent </a:t>
            </a:r>
            <a:r>
              <a:rPr lang="en-US" sz="2400" dirty="0">
                <a:hlinkClick r:id="rId9" tooltip="Pneumocystis pneumonia"/>
              </a:rPr>
              <a:t>pneumocystis pneumonia</a:t>
            </a:r>
            <a:r>
              <a:rPr lang="en-US" sz="2400" dirty="0"/>
              <a:t> </a:t>
            </a:r>
            <a:r>
              <a:rPr lang="en-US" sz="2400" dirty="0" smtClean="0"/>
              <a:t>(is </a:t>
            </a:r>
            <a:r>
              <a:rPr lang="en-US" sz="2400" dirty="0"/>
              <a:t>a form of pneumonia, caused by the yeast-like fungus </a:t>
            </a:r>
            <a:r>
              <a:rPr lang="en-US" sz="2400" dirty="0" smtClean="0"/>
              <a:t>Pneumocystis </a:t>
            </a:r>
            <a:r>
              <a:rPr lang="en-US" sz="2400" dirty="0" err="1" smtClean="0"/>
              <a:t>jirovecii</a:t>
            </a:r>
            <a:r>
              <a:rPr lang="en-US" sz="2400" dirty="0" smtClean="0"/>
              <a:t>) in </a:t>
            </a:r>
            <a:r>
              <a:rPr lang="en-US" sz="2400" dirty="0"/>
              <a:t>people with </a:t>
            </a:r>
            <a:r>
              <a:rPr lang="en-US" sz="2400" dirty="0">
                <a:hlinkClick r:id="rId10" tooltip="HIV/AIDS"/>
              </a:rPr>
              <a:t>HIV/AIDS</a:t>
            </a:r>
            <a:r>
              <a:rPr lang="en-US" sz="2400" dirty="0"/>
              <a:t>. It can be given by mouth or intravenously</a:t>
            </a:r>
            <a:r>
              <a:rPr lang="en-US" sz="2400" dirty="0" smtClean="0"/>
              <a:t>.</a:t>
            </a:r>
            <a:endParaRPr lang="en-US" sz="2400" dirty="0"/>
          </a:p>
          <a:p>
            <a:pPr algn="just"/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side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effects: </a:t>
            </a:r>
            <a:r>
              <a:rPr lang="en-US" sz="2400" dirty="0" smtClean="0"/>
              <a:t>include</a:t>
            </a:r>
            <a:r>
              <a:rPr lang="en-US" sz="2400" dirty="0"/>
              <a:t> </a:t>
            </a:r>
            <a:r>
              <a:rPr lang="en-US" sz="2400" dirty="0">
                <a:hlinkClick r:id="rId11" tooltip="Nausea"/>
              </a:rPr>
              <a:t>nausea</a:t>
            </a:r>
            <a:r>
              <a:rPr lang="en-US" sz="2400" dirty="0"/>
              <a:t>, </a:t>
            </a:r>
            <a:r>
              <a:rPr lang="en-US" sz="2400" dirty="0">
                <a:hlinkClick r:id="rId12" tooltip="Vomiting"/>
              </a:rPr>
              <a:t>vomiting</a:t>
            </a:r>
            <a:r>
              <a:rPr lang="en-US" sz="2400" dirty="0"/>
              <a:t>, rash, and </a:t>
            </a:r>
            <a:r>
              <a:rPr lang="en-US" sz="2400" dirty="0">
                <a:hlinkClick r:id="rId13" tooltip="Diarrhea"/>
              </a:rPr>
              <a:t>diarrhea</a:t>
            </a:r>
            <a:r>
              <a:rPr lang="en-US" sz="2400" dirty="0"/>
              <a:t>. Severe </a:t>
            </a:r>
            <a:r>
              <a:rPr lang="en-US" sz="2400" dirty="0">
                <a:hlinkClick r:id="rId14" tooltip="Allergic reaction"/>
              </a:rPr>
              <a:t>allergic reactions</a:t>
            </a:r>
            <a:r>
              <a:rPr lang="en-US" sz="2400" dirty="0"/>
              <a:t> and </a:t>
            </a:r>
            <a:r>
              <a:rPr lang="en-US" sz="2400" i="1" dirty="0">
                <a:hlinkClick r:id="rId15" tooltip="Clostridium difficile diarrhea"/>
              </a:rPr>
              <a:t>Clostridium </a:t>
            </a:r>
            <a:r>
              <a:rPr lang="en-US" sz="2400" i="1" dirty="0" err="1">
                <a:hlinkClick r:id="rId15" tooltip="Clostridium difficile diarrhea"/>
              </a:rPr>
              <a:t>difficile</a:t>
            </a:r>
            <a:r>
              <a:rPr lang="en-US" sz="2400" dirty="0">
                <a:hlinkClick r:id="rId15" tooltip="Clostridium difficile diarrhea"/>
              </a:rPr>
              <a:t> diarrhea</a:t>
            </a:r>
            <a:r>
              <a:rPr lang="en-US" sz="2400" dirty="0"/>
              <a:t> may </a:t>
            </a:r>
            <a:r>
              <a:rPr lang="en-US" sz="2400" dirty="0" smtClean="0"/>
              <a:t>occasionally occur. Because sulfonamides displace </a:t>
            </a:r>
            <a:r>
              <a:rPr lang="en-US" sz="2400" dirty="0" smtClean="0">
                <a:hlinkClick r:id="rId16" tooltip="Bilirubin"/>
              </a:rPr>
              <a:t>bilirubin</a:t>
            </a:r>
            <a:r>
              <a:rPr lang="en-US" sz="2400" dirty="0" smtClean="0"/>
              <a:t> from albumin, </a:t>
            </a:r>
            <a:r>
              <a:rPr lang="en-US" sz="2400" dirty="0" smtClean="0">
                <a:hlinkClick r:id="rId17" tooltip="Kernicterus"/>
              </a:rPr>
              <a:t>kernicterus</a:t>
            </a:r>
            <a:r>
              <a:rPr lang="en-US" sz="2400" dirty="0" smtClean="0"/>
              <a:t> (brain damage due to excess bilirubin) is an important potential side effect of sulfonamide.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pPr>
              <a:buFontTx/>
              <a:buChar char="•"/>
            </a:pPr>
            <a:endParaRPr lang="en-GB" altLang="en-GB" sz="2400" dirty="0">
              <a:latin typeface="Calibri" pitchFamily="34" charset="0"/>
            </a:endParaRPr>
          </a:p>
        </p:txBody>
      </p:sp>
      <p:pic>
        <p:nvPicPr>
          <p:cNvPr id="17" name="Picture 16" descr="bactrim.gif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5486400"/>
            <a:ext cx="9144000" cy="990600"/>
          </a:xfrm>
          <a:prstGeom prst="rect">
            <a:avLst/>
          </a:prstGeo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GB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Examples of </a:t>
            </a:r>
            <a:r>
              <a:rPr lang="en-GB" alt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Sulfonamides</a:t>
            </a:r>
            <a:endParaRPr lang="en-GB" altLang="en-GB" dirty="0">
              <a:latin typeface="+mn-lt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57200" y="1477962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altLang="en-GB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4800" y="1020763"/>
            <a:ext cx="8839200" cy="29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altLang="en-GB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533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GB" altLang="en-GB" sz="20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1= </a:t>
            </a:r>
            <a:r>
              <a:rPr lang="en-GB" altLang="en-GB" sz="20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Sulfadoxine</a:t>
            </a:r>
            <a:endParaRPr lang="en-GB" altLang="en-GB" sz="2000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Belongs to a new generation of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sulfonamides</a:t>
            </a:r>
            <a:endParaRPr lang="en-GB" alt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Long lasting antibacterial agent</a:t>
            </a:r>
          </a:p>
          <a:p>
            <a:pPr>
              <a:buFontTx/>
              <a:buChar char="•"/>
            </a:pP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Once weekly dosing regime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Used for the treatment of malaria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altLang="en-GB" sz="2000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GB" altLang="en-GB" sz="20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2= </a:t>
            </a:r>
            <a:r>
              <a:rPr lang="en-GB" altLang="en-GB" sz="20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Succinyl</a:t>
            </a:r>
            <a:r>
              <a:rPr lang="en-GB" altLang="en-GB" sz="20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sulfathiazol</a:t>
            </a:r>
            <a:endParaRPr lang="en-GB" altLang="en-GB" sz="2000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altLang="en-GB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Acts as a </a:t>
            </a:r>
            <a:r>
              <a:rPr lang="en-GB" altLang="en-GB" sz="20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prodrug</a:t>
            </a:r>
            <a:r>
              <a:rPr lang="en-GB" altLang="en-GB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of sulfathiazole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altLang="en-GB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Ionized in the alkaline conditions of the intestine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altLang="en-GB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Too polar to cross the gut wall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altLang="en-GB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Concentrated in the gut  and Slowly hydrolysed by enzymes in the gut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altLang="en-GB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Used for gut infections</a:t>
            </a:r>
          </a:p>
          <a:p>
            <a:endParaRPr lang="en-GB" altLang="en-GB" dirty="0" smtClean="0">
              <a:latin typeface="Calibri" pitchFamily="34" charset="0"/>
            </a:endParaRPr>
          </a:p>
          <a:p>
            <a:endParaRPr lang="en-GB" altLang="en-GB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GB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3=</a:t>
            </a:r>
            <a:r>
              <a:rPr lang="en-GB" altLang="en-GB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Sulfonamides</a:t>
            </a:r>
            <a:r>
              <a:rPr lang="en-GB" altLang="en-GB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with reduced toxicity</a:t>
            </a:r>
          </a:p>
          <a:p>
            <a:pPr>
              <a:buFontTx/>
              <a:buChar char="•"/>
            </a:pPr>
            <a:r>
              <a:rPr lang="en-GB" altLang="en-GB" sz="2000" dirty="0" err="1" smtClean="0">
                <a:latin typeface="Calibri" pitchFamily="34" charset="0"/>
              </a:rPr>
              <a:t>Thiazole</a:t>
            </a:r>
            <a:r>
              <a:rPr lang="en-GB" altLang="en-GB" sz="2000" dirty="0" smtClean="0">
                <a:latin typeface="Calibri" pitchFamily="34" charset="0"/>
              </a:rPr>
              <a:t> ring is replaced with a </a:t>
            </a:r>
            <a:r>
              <a:rPr lang="en-GB" altLang="en-GB" sz="2000" dirty="0" err="1" smtClean="0">
                <a:latin typeface="Calibri" pitchFamily="34" charset="0"/>
              </a:rPr>
              <a:t>pyrimidine</a:t>
            </a:r>
            <a:r>
              <a:rPr lang="en-GB" altLang="en-GB" sz="2000" dirty="0" smtClean="0">
                <a:latin typeface="Calibri" pitchFamily="34" charset="0"/>
              </a:rPr>
              <a:t> ring</a:t>
            </a:r>
          </a:p>
          <a:p>
            <a:pPr>
              <a:buFontTx/>
              <a:buChar char="•"/>
            </a:pPr>
            <a:r>
              <a:rPr lang="en-GB" altLang="en-GB" sz="2000" dirty="0" smtClean="0">
                <a:latin typeface="Calibri" pitchFamily="34" charset="0"/>
              </a:rPr>
              <a:t>Sulfadiazine and its metabolite are more water soluble</a:t>
            </a:r>
          </a:p>
          <a:p>
            <a:pPr>
              <a:buFontTx/>
              <a:buChar char="•"/>
            </a:pPr>
            <a:r>
              <a:rPr lang="en-GB" altLang="en-GB" sz="2000" dirty="0" smtClean="0">
                <a:latin typeface="Calibri" pitchFamily="34" charset="0"/>
              </a:rPr>
              <a:t>Reduced toxicity</a:t>
            </a:r>
          </a:p>
          <a:p>
            <a:pPr>
              <a:buFontTx/>
              <a:buChar char="•"/>
            </a:pPr>
            <a:r>
              <a:rPr lang="en-GB" altLang="en-GB" sz="2000" dirty="0" smtClean="0">
                <a:latin typeface="Calibri" pitchFamily="34" charset="0"/>
              </a:rPr>
              <a:t>Silver sulfadiazine is used topically to prevent infection of burns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altLang="en-GB" sz="20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411162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Quinolones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6248400" cy="6172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Quinolones</a:t>
            </a:r>
            <a:r>
              <a:rPr lang="en-US" dirty="0" smtClean="0"/>
              <a:t> were first developed in the 1960s and can be classified into generations based on antimicrobial activity.</a:t>
            </a:r>
          </a:p>
          <a:p>
            <a:pPr algn="just"/>
            <a:r>
              <a:rPr lang="en-US" dirty="0" smtClean="0"/>
              <a:t>The first quinolone used was </a:t>
            </a:r>
            <a:r>
              <a:rPr lang="en-US" dirty="0" err="1" smtClean="0"/>
              <a:t>nalidixic</a:t>
            </a:r>
            <a:r>
              <a:rPr lang="en-US" dirty="0" smtClean="0"/>
              <a:t> acid (1962). was marketed in many countries as </a:t>
            </a:r>
            <a:r>
              <a:rPr lang="en-US" dirty="0" err="1" smtClean="0">
                <a:solidFill>
                  <a:srgbClr val="FF0000"/>
                </a:solidFill>
              </a:rPr>
              <a:t>Negram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followed by many derivatives, such as </a:t>
            </a:r>
            <a:r>
              <a:rPr lang="en-US" dirty="0" err="1" smtClean="0"/>
              <a:t>flumequine</a:t>
            </a:r>
            <a:r>
              <a:rPr lang="en-US" dirty="0" smtClean="0"/>
              <a:t>, which are not marketed now. They had an antibacterial effect on Escherichia coli, Proteus, </a:t>
            </a:r>
            <a:r>
              <a:rPr lang="en-US" dirty="0" err="1" smtClean="0"/>
              <a:t>Enterobacter</a:t>
            </a:r>
            <a:r>
              <a:rPr lang="en-US" dirty="0" smtClean="0"/>
              <a:t> and because of their urinary elimination in high concentrations they were used for treatment of urinary tract infections.</a:t>
            </a:r>
          </a:p>
          <a:p>
            <a:pPr algn="just"/>
            <a:r>
              <a:rPr lang="en-US" dirty="0" smtClean="0"/>
              <a:t> it cant reach the blood stream thus it doesn't used to treat systemic infection. </a:t>
            </a:r>
          </a:p>
          <a:p>
            <a:pPr>
              <a:buNone/>
            </a:pPr>
            <a:endParaRPr lang="es-VE" dirty="0" smtClean="0"/>
          </a:p>
          <a:p>
            <a:endParaRPr lang="en-US" dirty="0"/>
          </a:p>
        </p:txBody>
      </p:sp>
      <p:pic>
        <p:nvPicPr>
          <p:cNvPr id="6" name="Picture 5" descr="US06437119-20020820-C0000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762000"/>
            <a:ext cx="2819400" cy="2895600"/>
          </a:xfrm>
          <a:prstGeom prst="rect">
            <a:avLst/>
          </a:prstGeom>
        </p:spPr>
      </p:pic>
      <p:pic>
        <p:nvPicPr>
          <p:cNvPr id="7" name="Picture 6" descr="vghdp_image-2-1-Nalidixic acid-Urintestin-500mg-00840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3733800"/>
            <a:ext cx="2895600" cy="2895600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Fluoroquinolones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Quinolones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 with a fluorine atom are called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fluoroquinolones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; Because of their very good diffusion, they act on infections with different locations. The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fluoroquinolones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 used in the treatment of the urinary tract infections are eliminated in the urine in high concentration. The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fluoroquinolones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 used in urogenital infections due to sensitive microorganisms are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norfloxacin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,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enoxacin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 and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lomefloxacin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.</a:t>
            </a:r>
            <a:r>
              <a:rPr lang="ar-IQ" sz="3100" dirty="0" smtClean="0">
                <a:solidFill>
                  <a:srgbClr val="C00000"/>
                </a:solidFill>
                <a:cs typeface="+mj-cs"/>
              </a:rPr>
              <a:t> </a:t>
            </a:r>
            <a:endParaRPr lang="en-US" sz="3100" dirty="0" smtClean="0">
              <a:solidFill>
                <a:srgbClr val="C00000"/>
              </a:solidFill>
              <a:cs typeface="+mj-cs"/>
            </a:endParaRPr>
          </a:p>
          <a:p>
            <a:pPr algn="just"/>
            <a:endParaRPr lang="en-US" sz="3100" dirty="0" smtClean="0">
              <a:solidFill>
                <a:srgbClr val="7030A0"/>
              </a:solidFill>
              <a:cs typeface="+mj-cs"/>
            </a:endParaRPr>
          </a:p>
          <a:p>
            <a:pPr algn="just"/>
            <a:r>
              <a:rPr lang="en-US" sz="3100" dirty="0" smtClean="0">
                <a:solidFill>
                  <a:srgbClr val="7030A0"/>
                </a:solidFill>
                <a:cs typeface="+mj-cs"/>
              </a:rPr>
              <a:t>The microorganisms sensitive to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fluoroquinolones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 are very numerous: Gram-negative bacilli, salmonellas, Escherichia coli,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shigella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, gonococci, Proteus,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Enterobacter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, Helicobacter, Gram-positive bacilli, staphylococci, streptococci…</a:t>
            </a:r>
          </a:p>
          <a:p>
            <a:pPr algn="just"/>
            <a:r>
              <a:rPr lang="en-US" sz="3100" dirty="0" smtClean="0">
                <a:solidFill>
                  <a:srgbClr val="7030A0"/>
                </a:solidFill>
                <a:cs typeface="+mj-cs"/>
              </a:rPr>
              <a:t>The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fluoroquinolones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 indicated in general infections (septicemia) or localized infections (meningeal, respiratory,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osteoarticular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,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urogenital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) are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pefloxacin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, ciprofloxacin and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ofloxacin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.</a:t>
            </a:r>
          </a:p>
          <a:p>
            <a:pPr algn="just"/>
            <a:r>
              <a:rPr lang="en-US" sz="3100" dirty="0" smtClean="0">
                <a:solidFill>
                  <a:srgbClr val="7030A0"/>
                </a:solidFill>
                <a:cs typeface="+mj-cs"/>
              </a:rPr>
              <a:t>The majority of </a:t>
            </a:r>
            <a:r>
              <a:rPr lang="en-US" sz="3100" dirty="0" err="1" smtClean="0">
                <a:solidFill>
                  <a:srgbClr val="7030A0"/>
                </a:solidFill>
                <a:cs typeface="+mj-cs"/>
              </a:rPr>
              <a:t>fluoroquinolones</a:t>
            </a:r>
            <a:r>
              <a:rPr lang="en-US" sz="3100" dirty="0" smtClean="0">
                <a:solidFill>
                  <a:srgbClr val="7030A0"/>
                </a:solidFill>
                <a:cs typeface="+mj-cs"/>
              </a:rPr>
              <a:t> is active against Mycobacterium tuberculosis and can be useful for the treatment of resistant tuberculosis.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2418</TotalTime>
  <Words>1080</Words>
  <Application>Microsoft Office PowerPoint</Application>
  <PresentationFormat>On-screen Show (4:3)</PresentationFormat>
  <Paragraphs>217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Sulfonamide (also called sulphonamide, sulfa drugs or sulpha drugs)</vt:lpstr>
      <vt:lpstr>Sulfa mode of action </vt:lpstr>
      <vt:lpstr>PowerPoint Presentation</vt:lpstr>
      <vt:lpstr>PowerPoint Presentation</vt:lpstr>
      <vt:lpstr>PowerPoint Presentation</vt:lpstr>
      <vt:lpstr>Examples of Sulfonamides</vt:lpstr>
      <vt:lpstr>Quinolones </vt:lpstr>
      <vt:lpstr>Fluoroquinolones </vt:lpstr>
      <vt:lpstr>Generational Classification</vt:lpstr>
      <vt:lpstr>Generational Classification</vt:lpstr>
      <vt:lpstr>Mechanism of Action( Bactericidal)</vt:lpstr>
      <vt:lpstr>Spectrum of activity</vt:lpstr>
      <vt:lpstr>PowerPoint Presentation</vt:lpstr>
      <vt:lpstr>Mechanism of resistance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 lecture in Antibiotics  4th class \biology department</dc:title>
  <dc:creator>Dr Sawsan</dc:creator>
  <cp:lastModifiedBy>DR.Ahmed Saker 2o1O</cp:lastModifiedBy>
  <cp:revision>104</cp:revision>
  <dcterms:created xsi:type="dcterms:W3CDTF">2016-03-12T16:19:03Z</dcterms:created>
  <dcterms:modified xsi:type="dcterms:W3CDTF">2024-04-22T22:07:40Z</dcterms:modified>
</cp:coreProperties>
</file>