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65" r:id="rId4"/>
    <p:sldId id="258" r:id="rId5"/>
    <p:sldId id="259" r:id="rId6"/>
    <p:sldId id="260" r:id="rId7"/>
    <p:sldId id="266" r:id="rId8"/>
    <p:sldId id="262" r:id="rId9"/>
    <p:sldId id="263" r:id="rId10"/>
    <p:sldId id="267" r:id="rId11"/>
    <p:sldId id="268" r:id="rId12"/>
    <p:sldId id="264" r:id="rId13"/>
    <p:sldId id="293" r:id="rId14"/>
    <p:sldId id="291" r:id="rId15"/>
    <p:sldId id="292" r:id="rId16"/>
    <p:sldId id="277" r:id="rId17"/>
    <p:sldId id="278" r:id="rId18"/>
    <p:sldId id="270" r:id="rId19"/>
    <p:sldId id="271" r:id="rId20"/>
    <p:sldId id="284" r:id="rId21"/>
    <p:sldId id="285" r:id="rId22"/>
    <p:sldId id="286" r:id="rId23"/>
    <p:sldId id="287" r:id="rId24"/>
    <p:sldId id="289" r:id="rId25"/>
    <p:sldId id="290" r:id="rId26"/>
    <p:sldId id="288" r:id="rId27"/>
    <p:sldId id="294" r:id="rId28"/>
    <p:sldId id="282" r:id="rId29"/>
    <p:sldId id="283" r:id="rId30"/>
    <p:sldId id="274" r:id="rId31"/>
    <p:sldId id="275" r:id="rId32"/>
    <p:sldId id="27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6980" autoAdjust="0"/>
  </p:normalViewPr>
  <p:slideViewPr>
    <p:cSldViewPr>
      <p:cViewPr>
        <p:scale>
          <a:sx n="80" d="100"/>
          <a:sy n="80" d="100"/>
        </p:scale>
        <p:origin x="-2424" y="-5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90127D-B46F-4A1E-821E-0AAB4EB2F9A2}" type="datetimeFigureOut">
              <a:rPr lang="en-US" smtClean="0"/>
              <a:pPr/>
              <a:t>5/16/2024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05FAEB-5BF9-4B95-BF79-9A361BE5D472}" type="slidenum">
              <a:rPr lang="en-US" smtClean="0"/>
              <a:pPr/>
              <a:t>‹#›</a:t>
            </a:fld>
            <a:endParaRPr lang="en-US"/>
          </a:p>
        </p:txBody>
      </p:sp>
    </p:spTree>
    <p:extLst>
      <p:ext uri="{BB962C8B-B14F-4D97-AF65-F5344CB8AC3E}">
        <p14:creationId xmlns:p14="http://schemas.microsoft.com/office/powerpoint/2010/main" val="638647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FF05FAEB-5BF9-4B95-BF79-9A361BE5D472}" type="slidenum">
              <a:rPr lang="en-US" smtClean="0"/>
              <a:pPr/>
              <a:t>18</a:t>
            </a:fld>
            <a:endParaRPr lang="en-US"/>
          </a:p>
        </p:txBody>
      </p:sp>
    </p:spTree>
    <p:extLst>
      <p:ext uri="{BB962C8B-B14F-4D97-AF65-F5344CB8AC3E}">
        <p14:creationId xmlns:p14="http://schemas.microsoft.com/office/powerpoint/2010/main" val="492261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D10E0F-D3F0-4BFF-8284-DD0042E89A5D}"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10E0F-D3F0-4BFF-8284-DD0042E89A5D}"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10E0F-D3F0-4BFF-8284-DD0042E89A5D}"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10E0F-D3F0-4BFF-8284-DD0042E89A5D}"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D10E0F-D3F0-4BFF-8284-DD0042E89A5D}"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D10E0F-D3F0-4BFF-8284-DD0042E89A5D}" type="datetimeFigureOut">
              <a:rPr lang="en-US" smtClean="0"/>
              <a:pPr/>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D10E0F-D3F0-4BFF-8284-DD0042E89A5D}" type="datetimeFigureOut">
              <a:rPr lang="en-US" smtClean="0"/>
              <a:pPr/>
              <a:t>5/16/2024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D10E0F-D3F0-4BFF-8284-DD0042E89A5D}" type="datetimeFigureOut">
              <a:rPr lang="en-US" smtClean="0"/>
              <a:pPr/>
              <a:t>5/16/2024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10E0F-D3F0-4BFF-8284-DD0042E89A5D}" type="datetimeFigureOut">
              <a:rPr lang="en-US" smtClean="0"/>
              <a:pPr/>
              <a:t>5/16/2024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10E0F-D3F0-4BFF-8284-DD0042E89A5D}" type="datetimeFigureOut">
              <a:rPr lang="en-US" smtClean="0"/>
              <a:pPr/>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10E0F-D3F0-4BFF-8284-DD0042E89A5D}" type="datetimeFigureOut">
              <a:rPr lang="en-US" smtClean="0"/>
              <a:pPr/>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30994-B9C2-432C-B915-1D3C9AC597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D10E0F-D3F0-4BFF-8284-DD0042E89A5D}" type="datetimeFigureOut">
              <a:rPr lang="en-US" smtClean="0"/>
              <a:pPr/>
              <a:t>5/16/2024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30994-B9C2-432C-B915-1D3C9AC597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gif"/><Relationship Id="rId1" Type="http://schemas.openxmlformats.org/officeDocument/2006/relationships/slideLayout" Target="../slideLayouts/slideLayout7.xml"/><Relationship Id="rId4" Type="http://schemas.openxmlformats.org/officeDocument/2006/relationships/image" Target="../media/image9.gi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en.wikipedia.org/wiki/Cytoplasmic_membrane" TargetMode="External"/><Relationship Id="rId7" Type="http://schemas.openxmlformats.org/officeDocument/2006/relationships/hyperlink" Target="https://en.wikipedia.org/wiki/Plasmids" TargetMode="External"/><Relationship Id="rId2" Type="http://schemas.openxmlformats.org/officeDocument/2006/relationships/hyperlink" Target="https://en.wikipedia.org/wiki/Protein" TargetMode="External"/><Relationship Id="rId1" Type="http://schemas.openxmlformats.org/officeDocument/2006/relationships/slideLayout" Target="../slideLayouts/slideLayout6.xml"/><Relationship Id="rId6" Type="http://schemas.openxmlformats.org/officeDocument/2006/relationships/hyperlink" Target="https://en.wikipedia.org/wiki/Chromosome" TargetMode="External"/><Relationship Id="rId5" Type="http://schemas.openxmlformats.org/officeDocument/2006/relationships/hyperlink" Target="https://en.wikipedia.org/wiki/Gene" TargetMode="External"/><Relationship Id="rId4" Type="http://schemas.openxmlformats.org/officeDocument/2006/relationships/hyperlink" Target="https://en.wikipedia.org/wiki/Active_transport"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n.wikipedia.org/wiki/Dihydrofolate_reductase" TargetMode="External"/><Relationship Id="rId2" Type="http://schemas.openxmlformats.org/officeDocument/2006/relationships/hyperlink" Target="https://en.wikipedia.org/wiki/Sulfamethoxazole" TargetMode="Externa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hyperlink" Target="https://en.wikipedia.org/wiki/Tetrahydrofolic_acid" TargetMode="External"/><Relationship Id="rId4" Type="http://schemas.openxmlformats.org/officeDocument/2006/relationships/hyperlink" Target="https://en.wikipedia.org/wiki/Dihydrofolic_acid"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905000"/>
            <a:ext cx="8839200" cy="45719"/>
          </a:xfrm>
        </p:spPr>
        <p:txBody>
          <a:bodyPr>
            <a:normAutofit fontScale="90000"/>
          </a:bodyPr>
          <a:lstStyle/>
          <a:p>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dirty="0" smtClean="0">
                <a:solidFill>
                  <a:srgbClr val="FF0000"/>
                </a:solidFill>
              </a:rPr>
              <a:t/>
            </a:r>
            <a:br>
              <a:rPr lang="en-US" dirty="0" smtClean="0">
                <a:solidFill>
                  <a:srgbClr val="FF0000"/>
                </a:solidFill>
              </a:rPr>
            </a:br>
            <a:r>
              <a:rPr lang="en-US" dirty="0">
                <a:solidFill>
                  <a:srgbClr val="7030A0"/>
                </a:solidFill>
              </a:rPr>
              <a:t/>
            </a:r>
            <a:br>
              <a:rPr lang="en-US" dirty="0">
                <a:solidFill>
                  <a:srgbClr val="7030A0"/>
                </a:solidFill>
              </a:rPr>
            </a:br>
            <a:r>
              <a:rPr lang="en-US" dirty="0" smtClean="0">
                <a:solidFill>
                  <a:srgbClr val="7030A0"/>
                </a:solidFill>
              </a:rPr>
              <a:t>3</a:t>
            </a:r>
            <a:r>
              <a:rPr lang="en-US" baseline="30000" dirty="0" smtClean="0">
                <a:solidFill>
                  <a:srgbClr val="7030A0"/>
                </a:solidFill>
              </a:rPr>
              <a:t>rd</a:t>
            </a:r>
            <a:r>
              <a:rPr lang="en-US" dirty="0" smtClean="0">
                <a:solidFill>
                  <a:srgbClr val="7030A0"/>
                </a:solidFill>
              </a:rPr>
              <a:t>  lecture in Antibiotics </a:t>
            </a:r>
            <a:r>
              <a:rPr lang="en-US" dirty="0">
                <a:solidFill>
                  <a:srgbClr val="FF0000"/>
                </a:solidFill>
              </a:rPr>
              <a:t/>
            </a:r>
            <a:br>
              <a:rPr lang="en-US" dirty="0">
                <a:solidFill>
                  <a:srgbClr val="FF0000"/>
                </a:solidFill>
              </a:rPr>
            </a:br>
            <a:r>
              <a:rPr lang="en-US" b="1" dirty="0">
                <a:solidFill>
                  <a:srgbClr val="FF0000"/>
                </a:solidFill>
              </a:rPr>
              <a:t>The Antimicrobial Resistance </a:t>
            </a:r>
            <a:r>
              <a:rPr lang="en-US" b="1" dirty="0" smtClean="0">
                <a:solidFill>
                  <a:srgbClr val="FF0000"/>
                </a:solidFill>
              </a:rPr>
              <a:t>Mechanisms</a:t>
            </a:r>
            <a:endParaRPr lang="en-US" dirty="0">
              <a:solidFill>
                <a:srgbClr val="FF0000"/>
              </a:solidFill>
            </a:endParaRPr>
          </a:p>
        </p:txBody>
      </p:sp>
    </p:spTree>
  </p:cSld>
  <p:clrMapOvr>
    <a:masterClrMapping/>
  </p:clrMapOvr>
  <p:transition>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991600" cy="5943600"/>
          </a:xfrm>
        </p:spPr>
        <p:txBody>
          <a:bodyPr>
            <a:normAutofit/>
          </a:bodyPr>
          <a:lstStyle/>
          <a:p>
            <a:pPr lvl="0" algn="just">
              <a:defRPr/>
            </a:pPr>
            <a:r>
              <a:rPr lang="en-US" dirty="0"/>
              <a:t>Or by </a:t>
            </a:r>
            <a:r>
              <a:rPr lang="en-US" dirty="0" err="1" smtClean="0"/>
              <a:t>extrachromosomal</a:t>
            </a:r>
            <a:r>
              <a:rPr lang="en-US" dirty="0" smtClean="0"/>
              <a:t> </a:t>
            </a:r>
            <a:r>
              <a:rPr lang="en-US" dirty="0"/>
              <a:t>genetic elements: Plasmids are double helix DNA </a:t>
            </a:r>
            <a:r>
              <a:rPr lang="en-US" dirty="0" smtClean="0"/>
              <a:t>that exist </a:t>
            </a:r>
            <a:r>
              <a:rPr lang="en-US" dirty="0"/>
              <a:t>in the cytoplasm. They can replicate independently from </a:t>
            </a:r>
            <a:r>
              <a:rPr lang="en-US" dirty="0" smtClean="0"/>
              <a:t>the </a:t>
            </a:r>
            <a:r>
              <a:rPr lang="en-US" dirty="0"/>
              <a:t>chromosome, otherwise, they integrate with it and replicate once the chromosome replicated. Usually, they </a:t>
            </a:r>
            <a:r>
              <a:rPr lang="en-US" dirty="0" smtClean="0"/>
              <a:t>carry </a:t>
            </a:r>
            <a:r>
              <a:rPr lang="en-US" dirty="0"/>
              <a:t>antibiotics resistance genes ( r-genes) and called R- plasmids</a:t>
            </a:r>
            <a:r>
              <a:rPr lang="en-US" dirty="0" smtClean="0"/>
              <a:t>.</a:t>
            </a:r>
          </a:p>
          <a:p>
            <a:pPr lvl="0" algn="just">
              <a:defRPr/>
            </a:pPr>
            <a:r>
              <a:rPr lang="en-US" dirty="0"/>
              <a:t>These r-genes can be readily transferred from one R-plasmid to another plasmid or to chromosome</a:t>
            </a:r>
            <a:r>
              <a:rPr lang="en-US" dirty="0" smtClean="0"/>
              <a:t>.</a:t>
            </a:r>
          </a:p>
          <a:p>
            <a:pPr lvl="0" algn="just">
              <a:defRPr/>
            </a:pPr>
            <a:r>
              <a:rPr lang="en-US" dirty="0"/>
              <a:t>Much of the drug resistance encountered in clinical practice is plasmid-mediated. </a:t>
            </a:r>
          </a:p>
        </p:txBody>
      </p:sp>
      <p:sp>
        <p:nvSpPr>
          <p:cNvPr id="4" name="Title 1"/>
          <p:cNvSpPr txBox="1">
            <a:spLocks noGrp="1"/>
          </p:cNvSpPr>
          <p:nvPr>
            <p:ph type="title"/>
          </p:nvPr>
        </p:nvSpPr>
        <p:spPr>
          <a:xfrm>
            <a:off x="0" y="0"/>
            <a:ext cx="9144000" cy="838200"/>
          </a:xfrm>
          <a:prstGeom prst="rect">
            <a:avLst/>
          </a:prstGeom>
        </p:spPr>
        <p:style>
          <a:lnRef idx="1">
            <a:schemeClr val="accent2"/>
          </a:lnRef>
          <a:fillRef idx="2">
            <a:schemeClr val="accent2"/>
          </a:fillRef>
          <a:effectRef idx="1">
            <a:schemeClr val="accent2"/>
          </a:effectRef>
          <a:fontRef idx="minor">
            <a:schemeClr val="dk1"/>
          </a:fontRef>
        </p:style>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Arial" charset="0"/>
                <a:ea typeface="+mj-ea"/>
                <a:cs typeface="Arial" charset="0"/>
              </a:rPr>
              <a:t>Acquired resistance</a:t>
            </a:r>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normAutofit fontScale="92500" lnSpcReduction="10000"/>
          </a:bodyPr>
          <a:lstStyle/>
          <a:p>
            <a:pPr lvl="0" algn="just">
              <a:buNone/>
              <a:defRPr/>
            </a:pPr>
            <a:r>
              <a:rPr lang="en-US" sz="2400" dirty="0" smtClean="0"/>
              <a:t> </a:t>
            </a:r>
            <a:r>
              <a:rPr lang="en-US" sz="2600" b="1" dirty="0" smtClean="0">
                <a:solidFill>
                  <a:srgbClr val="C00000"/>
                </a:solidFill>
              </a:rPr>
              <a:t>A: Transfer of R-genes from one bacterium to  another</a:t>
            </a:r>
          </a:p>
          <a:p>
            <a:pPr lvl="0" algn="just">
              <a:buFont typeface="Wingdings" pitchFamily="2" charset="2"/>
              <a:buChar char="§"/>
              <a:defRPr/>
            </a:pPr>
            <a:r>
              <a:rPr lang="en-US" sz="2400" b="1" dirty="0" smtClean="0"/>
              <a:t>Conjugation </a:t>
            </a:r>
            <a:r>
              <a:rPr lang="en-US" sz="2400" dirty="0" smtClean="0"/>
              <a:t>: The </a:t>
            </a:r>
            <a:r>
              <a:rPr lang="en-US" sz="2400" dirty="0"/>
              <a:t>main mechanism for spread of </a:t>
            </a:r>
            <a:r>
              <a:rPr lang="en-US" sz="2400" dirty="0" smtClean="0"/>
              <a:t>resistance.</a:t>
            </a:r>
          </a:p>
          <a:p>
            <a:pPr lvl="0" algn="just">
              <a:buNone/>
              <a:defRPr/>
            </a:pPr>
            <a:r>
              <a:rPr lang="en-US" sz="2400" dirty="0" smtClean="0"/>
              <a:t>     </a:t>
            </a:r>
            <a:r>
              <a:rPr lang="en-US" sz="2400" dirty="0"/>
              <a:t>The conjugative plasmids make a connecting tube between the 2 bacteria through which plasmid itself can </a:t>
            </a:r>
            <a:r>
              <a:rPr lang="en-US" sz="2400" dirty="0" smtClean="0"/>
              <a:t>pass.</a:t>
            </a:r>
          </a:p>
          <a:p>
            <a:pPr lvl="0" algn="just">
              <a:buFont typeface="Wingdings" pitchFamily="2" charset="2"/>
              <a:buChar char="§"/>
              <a:defRPr/>
            </a:pPr>
            <a:r>
              <a:rPr lang="en-US" sz="2400" b="1" dirty="0" smtClean="0"/>
              <a:t>Transduction:</a:t>
            </a:r>
            <a:r>
              <a:rPr lang="en-US" sz="2400" dirty="0" smtClean="0"/>
              <a:t> </a:t>
            </a:r>
            <a:r>
              <a:rPr lang="en-US" sz="2400" dirty="0"/>
              <a:t>Less common </a:t>
            </a:r>
            <a:r>
              <a:rPr lang="en-US" sz="2400" dirty="0" smtClean="0"/>
              <a:t>method. The </a:t>
            </a:r>
            <a:r>
              <a:rPr lang="en-US" sz="2400" dirty="0"/>
              <a:t>plasmid DNA enclosed in a bacteriophage and transferred to another bacterium of the same species. Seen in Staphylococci and Streptococci</a:t>
            </a:r>
            <a:endParaRPr lang="en-US" sz="2400" dirty="0" smtClean="0"/>
          </a:p>
          <a:p>
            <a:pPr lvl="0" algn="just">
              <a:buFont typeface="Wingdings" pitchFamily="2" charset="2"/>
              <a:buChar char="§"/>
              <a:defRPr/>
            </a:pPr>
            <a:r>
              <a:rPr lang="en-US" sz="2400" b="1" dirty="0" smtClean="0"/>
              <a:t>Transformation: </a:t>
            </a:r>
            <a:r>
              <a:rPr lang="en-US" sz="2400" dirty="0"/>
              <a:t> also less </a:t>
            </a:r>
            <a:r>
              <a:rPr lang="en-US" sz="2400" dirty="0" smtClean="0"/>
              <a:t>common. Free </a:t>
            </a:r>
            <a:r>
              <a:rPr lang="en-US" sz="2400" dirty="0"/>
              <a:t>DNA is picked up from the environment (i.e.. From a cell belonging to closely related or same strain). </a:t>
            </a:r>
            <a:endParaRPr lang="en-US" sz="2400" b="1" dirty="0" smtClean="0"/>
          </a:p>
          <a:p>
            <a:pPr lvl="0" algn="just">
              <a:buNone/>
              <a:defRPr/>
            </a:pPr>
            <a:r>
              <a:rPr lang="en-US" sz="2600" b="1" dirty="0" smtClean="0">
                <a:solidFill>
                  <a:srgbClr val="C00000"/>
                </a:solidFill>
              </a:rPr>
              <a:t>B:  Transfer of R-genes between plasmids within the bacterium</a:t>
            </a:r>
          </a:p>
          <a:p>
            <a:pPr marL="800100" lvl="1" indent="-342900" algn="just">
              <a:buFont typeface="Wingdings" pitchFamily="2" charset="2"/>
              <a:buChar char="§"/>
              <a:defRPr/>
            </a:pPr>
            <a:r>
              <a:rPr lang="en-US" sz="2400" dirty="0"/>
              <a:t>By transposons: are sequences of DNA that can move around different positions within the genome of a single cell and between plasmid and </a:t>
            </a:r>
            <a:r>
              <a:rPr lang="en-US" sz="2400" dirty="0" smtClean="0"/>
              <a:t>chromosome,</a:t>
            </a:r>
            <a:r>
              <a:rPr lang="en-US" sz="2400" dirty="0"/>
              <a:t> a process called </a:t>
            </a:r>
            <a:r>
              <a:rPr lang="en-US" sz="2400" dirty="0" smtClean="0"/>
              <a:t>transposition. </a:t>
            </a:r>
            <a:endParaRPr lang="en-US" sz="2400" dirty="0"/>
          </a:p>
          <a:p>
            <a:pPr marL="800100" lvl="1" indent="-342900" algn="just">
              <a:buFont typeface="Wingdings" pitchFamily="2" charset="2"/>
              <a:buChar char="§"/>
              <a:defRPr/>
            </a:pPr>
            <a:r>
              <a:rPr lang="en-US" sz="2400" dirty="0" smtClean="0"/>
              <a:t>By </a:t>
            </a:r>
            <a:r>
              <a:rPr lang="en-US" sz="2400" dirty="0" err="1"/>
              <a:t>Integrons</a:t>
            </a:r>
            <a:r>
              <a:rPr lang="en-US" sz="2400" dirty="0"/>
              <a:t>: </a:t>
            </a:r>
            <a:r>
              <a:rPr lang="en-US" sz="2400" dirty="0" err="1"/>
              <a:t>Integron</a:t>
            </a:r>
            <a:r>
              <a:rPr lang="en-US" sz="2400" dirty="0"/>
              <a:t> is </a:t>
            </a:r>
            <a:r>
              <a:rPr lang="en-US" sz="2400" dirty="0" smtClean="0"/>
              <a:t>a </a:t>
            </a:r>
            <a:r>
              <a:rPr lang="en-US" sz="2400" dirty="0"/>
              <a:t>mobile DNA element that can capture and carry genes, particularly those responsible </a:t>
            </a:r>
            <a:r>
              <a:rPr lang="en-US" sz="2400" dirty="0" smtClean="0"/>
              <a:t>for antibiotic resistance. Each </a:t>
            </a:r>
            <a:r>
              <a:rPr lang="en-US" sz="2400" dirty="0" err="1" smtClean="0"/>
              <a:t>Integron</a:t>
            </a:r>
            <a:r>
              <a:rPr lang="en-US" sz="2400" dirty="0" smtClean="0"/>
              <a:t> </a:t>
            </a:r>
            <a:r>
              <a:rPr lang="en-US" sz="2400" dirty="0"/>
              <a:t>is packed with multiple gene cassettes, each consisting of a resistance gene attached to a small recognition site. </a:t>
            </a:r>
          </a:p>
        </p:txBody>
      </p:sp>
      <p:sp>
        <p:nvSpPr>
          <p:cNvPr id="4" name="Title 1"/>
          <p:cNvSpPr txBox="1">
            <a:spLocks noGrp="1"/>
          </p:cNvSpPr>
          <p:nvPr>
            <p:ph type="title"/>
          </p:nvPr>
        </p:nvSpPr>
        <p:spPr>
          <a:xfrm>
            <a:off x="0" y="0"/>
            <a:ext cx="9144000" cy="685800"/>
          </a:xfrm>
          <a:prstGeom prst="rect">
            <a:avLst/>
          </a:prstGeom>
        </p:spPr>
        <p:style>
          <a:lnRef idx="1">
            <a:schemeClr val="accent2"/>
          </a:lnRef>
          <a:fillRef idx="2">
            <a:schemeClr val="accent2"/>
          </a:fillRef>
          <a:effectRef idx="1">
            <a:schemeClr val="accent2"/>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smtClean="0">
                <a:ln>
                  <a:noFill/>
                </a:ln>
                <a:solidFill>
                  <a:schemeClr val="tx1"/>
                </a:solidFill>
                <a:effectLst/>
                <a:uLnTx/>
                <a:uFillTx/>
                <a:latin typeface="Arial" charset="0"/>
                <a:ea typeface="+mj-ea"/>
                <a:cs typeface="Arial" charset="0"/>
              </a:rPr>
              <a:t>Mechanisms of Resistance Gene Transfer</a:t>
            </a:r>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mechanisms of antibiotic resistance</a:t>
            </a:r>
            <a:endParaRPr lang="en-US" dirty="0"/>
          </a:p>
        </p:txBody>
      </p:sp>
      <p:sp>
        <p:nvSpPr>
          <p:cNvPr id="3" name="Content Placeholder 2"/>
          <p:cNvSpPr>
            <a:spLocks noGrp="1"/>
          </p:cNvSpPr>
          <p:nvPr>
            <p:ph idx="1"/>
          </p:nvPr>
        </p:nvSpPr>
        <p:spPr>
          <a:xfrm>
            <a:off x="0" y="838200"/>
            <a:ext cx="9144000" cy="6019800"/>
          </a:xfrm>
        </p:spPr>
        <p:txBody>
          <a:bodyPr/>
          <a:lstStyle/>
          <a:p>
            <a:pPr>
              <a:buNone/>
            </a:pPr>
            <a:r>
              <a:rPr lang="en-US" dirty="0" smtClean="0"/>
              <a:t>Many mechanisms of antibiotic resistance have been developed in the last decades. In general the mechanisms of antimicrobial resistance are: </a:t>
            </a:r>
          </a:p>
          <a:p>
            <a:pPr>
              <a:buNone/>
            </a:pPr>
            <a:endParaRPr lang="ar-IQ" dirty="0" smtClean="0"/>
          </a:p>
          <a:p>
            <a:endParaRPr lang="en-US" dirty="0"/>
          </a:p>
        </p:txBody>
      </p:sp>
      <p:sp>
        <p:nvSpPr>
          <p:cNvPr id="5" name="عنوان 1"/>
          <p:cNvSpPr txBox="1">
            <a:spLocks/>
          </p:cNvSpPr>
          <p:nvPr/>
        </p:nvSpPr>
        <p:spPr>
          <a:xfrm>
            <a:off x="0" y="2286000"/>
            <a:ext cx="9144000" cy="4572000"/>
          </a:xfrm>
          <a:prstGeom prst="rect">
            <a:avLst/>
          </a:prstGeom>
        </p:spPr>
        <p:txBody>
          <a:bodyPr vert="horz" lIns="91440" tIns="45720" rIns="91440" bIns="45720" rtlCol="0" anchor="ctr">
            <a:normAutofit fontScale="90000" lnSpcReduction="10000"/>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C00000"/>
                </a:solidFill>
                <a:effectLst/>
                <a:uLnTx/>
                <a:uFillTx/>
                <a:latin typeface="+mj-lt"/>
                <a:ea typeface="+mj-ea"/>
                <a:cs typeface="+mj-cs"/>
              </a:rPr>
              <a:t>1-</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b="1" i="0" u="none" strike="noStrike" kern="1200" cap="none" spc="0" normalizeH="0" baseline="0" noProof="0" dirty="0" smtClean="0">
                <a:ln>
                  <a:noFill/>
                </a:ln>
                <a:solidFill>
                  <a:srgbClr val="C00000"/>
                </a:solidFill>
                <a:effectLst/>
                <a:uLnTx/>
                <a:uFillTx/>
                <a:latin typeface="+mj-lt"/>
                <a:ea typeface="+mj-ea"/>
                <a:cs typeface="+mj-cs"/>
              </a:rPr>
              <a:t>producing</a:t>
            </a:r>
            <a:r>
              <a:rPr kumimoji="0" lang="en-US" sz="4400" b="1" i="0" u="none" strike="noStrike" kern="1200" cap="none" spc="0" normalizeH="0" noProof="0" dirty="0" smtClean="0">
                <a:ln>
                  <a:noFill/>
                </a:ln>
                <a:solidFill>
                  <a:srgbClr val="C00000"/>
                </a:solidFill>
                <a:effectLst/>
                <a:uLnTx/>
                <a:uFillTx/>
                <a:latin typeface="+mj-lt"/>
                <a:ea typeface="+mj-ea"/>
                <a:cs typeface="+mj-cs"/>
              </a:rPr>
              <a:t>  </a:t>
            </a:r>
            <a:r>
              <a:rPr kumimoji="0" lang="en-US" sz="4400" b="1" i="0" u="none" strike="noStrike" kern="1200" cap="none" spc="0" normalizeH="0" baseline="0" noProof="0" dirty="0" smtClean="0">
                <a:ln>
                  <a:noFill/>
                </a:ln>
                <a:solidFill>
                  <a:srgbClr val="C00000"/>
                </a:solidFill>
                <a:effectLst/>
                <a:uLnTx/>
                <a:uFillTx/>
                <a:latin typeface="+mj-lt"/>
                <a:ea typeface="+mj-ea"/>
                <a:cs typeface="+mj-cs"/>
              </a:rPr>
              <a:t> modifying enzymes </a:t>
            </a:r>
          </a:p>
          <a:p>
            <a:pPr lvl="0" algn="just">
              <a:spcBef>
                <a:spcPct val="0"/>
              </a:spcBef>
            </a:pPr>
            <a:r>
              <a:rPr lang="en-US" sz="4400" b="1" dirty="0" smtClean="0">
                <a:solidFill>
                  <a:srgbClr val="C00000"/>
                </a:solidFill>
              </a:rPr>
              <a:t>2-Target Site Modification and protection </a:t>
            </a:r>
          </a:p>
          <a:p>
            <a:pPr algn="just">
              <a:spcBef>
                <a:spcPct val="0"/>
              </a:spcBef>
            </a:pPr>
            <a:r>
              <a:rPr lang="en-US" sz="4400" b="1" dirty="0" smtClean="0">
                <a:solidFill>
                  <a:srgbClr val="C00000"/>
                </a:solidFill>
                <a:latin typeface="Calibri" pitchFamily="34" charset="0"/>
              </a:rPr>
              <a:t>3-Prevention of drug accumulation in the bacterium(via Efflux pump or permeability barrier )</a:t>
            </a:r>
          </a:p>
          <a:p>
            <a:pPr algn="just">
              <a:spcBef>
                <a:spcPct val="0"/>
              </a:spcBef>
            </a:pPr>
            <a:r>
              <a:rPr lang="en-US" sz="4400" b="1" dirty="0" smtClean="0">
                <a:solidFill>
                  <a:srgbClr val="C00000"/>
                </a:solidFill>
                <a:latin typeface="Calibri" pitchFamily="34" charset="0"/>
              </a:rPr>
              <a:t>4-Using  an  alternative pathways for metabolic / growth requirements</a:t>
            </a:r>
          </a:p>
          <a:p>
            <a:pPr lvl="0" algn="just">
              <a:spcBef>
                <a:spcPct val="0"/>
              </a:spcBef>
            </a:pPr>
            <a:r>
              <a:rPr lang="en-US" sz="4400" b="1" dirty="0" smtClean="0">
                <a:solidFill>
                  <a:srgbClr val="C00000"/>
                </a:solidFill>
                <a:latin typeface="Calibri" pitchFamily="34" charset="0"/>
              </a:rPr>
              <a:t>5-Quorum sensing</a:t>
            </a:r>
            <a:r>
              <a:rPr kumimoji="0" lang="en-US" sz="4400" b="1" i="0" u="none" strike="noStrike" kern="1200" cap="none" spc="0" normalizeH="0" baseline="0" noProof="0" dirty="0" smtClean="0">
                <a:ln>
                  <a:noFill/>
                </a:ln>
                <a:solidFill>
                  <a:srgbClr val="C00000"/>
                </a:solidFill>
                <a:effectLst/>
                <a:uLnTx/>
                <a:uFillTx/>
                <a:latin typeface="+mj-lt"/>
                <a:ea typeface="+mj-ea"/>
                <a:cs typeface="+mj-cs"/>
              </a:rPr>
              <a:t> </a:t>
            </a:r>
            <a:endParaRPr kumimoji="0" lang="ar-IQ" sz="4400" b="1" i="0" u="none" strike="noStrike" kern="1200" cap="none" spc="0" normalizeH="0" baseline="0" noProof="0" dirty="0">
              <a:ln>
                <a:noFill/>
              </a:ln>
              <a:solidFill>
                <a:srgbClr val="C00000"/>
              </a:solidFill>
              <a:effectLst/>
              <a:uLnTx/>
              <a:uFillTx/>
              <a:latin typeface="+mj-lt"/>
              <a:ea typeface="+mj-ea"/>
              <a:cs typeface="+mj-cs"/>
            </a:endParaRPr>
          </a:p>
        </p:txBody>
      </p:sp>
    </p:spTree>
  </p:cSld>
  <p:clrMapOvr>
    <a:masterClrMapping/>
  </p:clrMapOvr>
  <p:transition>
    <p:blind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4" name="Content Placeholder 3" descr="slide_4.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4" name="Content Placeholder 3" descr="756378-fig2.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antibiotic-resistance-mechanisms.jpg"/>
          <p:cNvPicPr>
            <a:picLocks noGrp="1" noChangeAspect="1"/>
          </p:cNvPicPr>
          <p:nvPr>
            <p:ph idx="1"/>
          </p:nvPr>
        </p:nvPicPr>
        <p:blipFill>
          <a:blip r:embed="rId2"/>
          <a:stretch>
            <a:fillRect/>
          </a:stretch>
        </p:blipFill>
        <p:spPr>
          <a:xfrm>
            <a:off x="0" y="0"/>
            <a:ext cx="9144000" cy="6858000"/>
          </a:xfrm>
        </p:spPr>
      </p:pic>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609600"/>
          </a:xfrm>
          <a:prstGeom prst="rect">
            <a:avLst/>
          </a:prstGeom>
        </p:spPr>
        <p:style>
          <a:lnRef idx="1">
            <a:schemeClr val="accent2"/>
          </a:lnRef>
          <a:fillRef idx="2">
            <a:schemeClr val="accent2"/>
          </a:fillRef>
          <a:effectRef idx="1">
            <a:schemeClr val="accent2"/>
          </a:effectRef>
          <a:fontRef idx="minor">
            <a:schemeClr val="dk1"/>
          </a:fontRef>
        </p:style>
        <p:txBody>
          <a:bodyPr/>
          <a:lstStyle/>
          <a:p>
            <a:pPr lvl="0" algn="just">
              <a:spcBef>
                <a:spcPct val="0"/>
              </a:spcBef>
              <a:defRPr/>
            </a:pPr>
            <a:r>
              <a:rPr lang="en-US" sz="2800" dirty="0" smtClean="0">
                <a:latin typeface="Arial" charset="0"/>
                <a:ea typeface="+mj-ea"/>
                <a:cs typeface="Arial" charset="0"/>
              </a:rPr>
              <a:t>1-</a:t>
            </a:r>
            <a:r>
              <a:rPr kumimoji="0" lang="en-US" sz="2800" i="0" u="none" strike="noStrike" kern="1200" cap="none" spc="0" normalizeH="0" baseline="0" noProof="0" dirty="0" smtClean="0">
                <a:ln>
                  <a:noFill/>
                </a:ln>
                <a:effectLst/>
                <a:uLnTx/>
                <a:uFillTx/>
                <a:latin typeface="Arial" charset="0"/>
                <a:ea typeface="+mj-ea"/>
                <a:cs typeface="Arial" charset="0"/>
              </a:rPr>
              <a:t>producing </a:t>
            </a:r>
            <a:r>
              <a:rPr lang="en-US" sz="2800" b="1" dirty="0" smtClean="0">
                <a:solidFill>
                  <a:srgbClr val="C00000"/>
                </a:solidFill>
              </a:rPr>
              <a:t> modifying </a:t>
            </a:r>
            <a:r>
              <a:rPr kumimoji="0" lang="en-US" sz="2800" i="0" u="none" strike="noStrike" kern="1200" cap="none" spc="0" normalizeH="0" baseline="0" noProof="0" dirty="0" smtClean="0">
                <a:ln>
                  <a:noFill/>
                </a:ln>
                <a:effectLst/>
                <a:uLnTx/>
                <a:uFillTx/>
                <a:latin typeface="Arial" charset="0"/>
                <a:ea typeface="+mj-ea"/>
                <a:cs typeface="Arial" charset="0"/>
              </a:rPr>
              <a:t>enzymes that inactivate antibiotic</a:t>
            </a:r>
            <a:r>
              <a:rPr kumimoji="0" lang="en-US" sz="3200" b="0" i="0" u="none" strike="noStrike" kern="1200" cap="none" spc="0" normalizeH="0" baseline="0" noProof="0" dirty="0" smtClean="0">
                <a:ln>
                  <a:noFill/>
                </a:ln>
                <a:effectLst/>
                <a:uLnTx/>
                <a:uFillTx/>
                <a:latin typeface="Arial" charset="0"/>
                <a:ea typeface="+mj-ea"/>
                <a:cs typeface="Arial" charset="0"/>
              </a:rPr>
              <a:t/>
            </a:r>
            <a:br>
              <a:rPr kumimoji="0" lang="en-US" sz="3200" b="0" i="0" u="none" strike="noStrike" kern="1200" cap="none" spc="0" normalizeH="0" baseline="0" noProof="0" dirty="0" smtClean="0">
                <a:ln>
                  <a:noFill/>
                </a:ln>
                <a:effectLst/>
                <a:uLnTx/>
                <a:uFillTx/>
                <a:latin typeface="Arial" charset="0"/>
                <a:ea typeface="+mj-ea"/>
                <a:cs typeface="Arial" charset="0"/>
              </a:rPr>
            </a:br>
            <a:endParaRPr kumimoji="0" lang="en-US" sz="3200" b="0" i="0" u="none" strike="noStrike" kern="1200" cap="none" spc="0" normalizeH="0" baseline="0" noProof="0" dirty="0" smtClean="0">
              <a:ln>
                <a:noFill/>
              </a:ln>
              <a:effectLst/>
              <a:uLnTx/>
              <a:uFillTx/>
              <a:latin typeface="Arial" charset="0"/>
              <a:ea typeface="+mj-ea"/>
              <a:cs typeface="Arial" charset="0"/>
            </a:endParaRPr>
          </a:p>
        </p:txBody>
      </p:sp>
      <p:sp>
        <p:nvSpPr>
          <p:cNvPr id="4" name="TextBox 5"/>
          <p:cNvSpPr txBox="1">
            <a:spLocks noChangeArrowheads="1"/>
          </p:cNvSpPr>
          <p:nvPr/>
        </p:nvSpPr>
        <p:spPr bwMode="auto">
          <a:xfrm>
            <a:off x="-13648" y="548580"/>
            <a:ext cx="9144000" cy="6186309"/>
          </a:xfrm>
          <a:prstGeom prst="rect">
            <a:avLst/>
          </a:prstGeom>
          <a:noFill/>
          <a:ln w="9525">
            <a:noFill/>
            <a:miter lim="800000"/>
            <a:headEnd/>
            <a:tailEnd/>
          </a:ln>
        </p:spPr>
        <p:txBody>
          <a:bodyPr wrap="square">
            <a:spAutoFit/>
          </a:bodyPr>
          <a:lstStyle/>
          <a:p>
            <a:pPr algn="just">
              <a:defRPr/>
            </a:pP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include either hydrolysis the antibiotic molecules rendering them inactive, or transfer and addition of chemical group and reduce their actions</a:t>
            </a:r>
            <a:r>
              <a:rPr lang="en-US" sz="2000" dirty="0" smtClean="0">
                <a:latin typeface="Times New Roman" pitchFamily="18" charset="0"/>
                <a:cs typeface="Times New Roman" pitchFamily="18" charset="0"/>
              </a:rPr>
              <a:t>.</a:t>
            </a:r>
          </a:p>
          <a:p>
            <a:pPr algn="just">
              <a:defRPr/>
            </a:pPr>
            <a:r>
              <a:rPr lang="en-US" sz="2000" dirty="0">
                <a:latin typeface="Times New Roman" pitchFamily="18" charset="0"/>
                <a:cs typeface="Times New Roman" pitchFamily="18" charset="0"/>
              </a:rPr>
              <a:t>Hydrolysis and inactivation of </a:t>
            </a:r>
            <a:r>
              <a:rPr lang="en-US" sz="2000" dirty="0" smtClean="0">
                <a:latin typeface="Times New Roman" pitchFamily="18" charset="0"/>
                <a:cs typeface="Times New Roman" pitchFamily="18" charset="0"/>
                <a:sym typeface="Symbol"/>
              </a:rPr>
              <a:t></a:t>
            </a:r>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lactam antibiotics is one of this </a:t>
            </a:r>
            <a:r>
              <a:rPr lang="en-US" sz="2000" dirty="0" smtClean="0">
                <a:latin typeface="Times New Roman" pitchFamily="18" charset="0"/>
                <a:cs typeface="Times New Roman" pitchFamily="18" charset="0"/>
              </a:rPr>
              <a:t>mechanism, </a:t>
            </a:r>
            <a:r>
              <a:rPr lang="en-US" sz="2000" dirty="0">
                <a:latin typeface="Times New Roman" pitchFamily="18" charset="0"/>
                <a:cs typeface="Times New Roman" pitchFamily="18" charset="0"/>
              </a:rPr>
              <a:t>ex:  </a:t>
            </a:r>
            <a:r>
              <a:rPr lang="en-US" sz="2000" i="1" dirty="0">
                <a:latin typeface="Times New Roman" pitchFamily="18" charset="0"/>
                <a:cs typeface="Times New Roman" pitchFamily="18" charset="0"/>
              </a:rPr>
              <a:t>S</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aureus</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N</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gonorrohoea</a:t>
            </a:r>
            <a:r>
              <a:rPr lang="en-US" sz="2000" dirty="0">
                <a:latin typeface="Times New Roman" pitchFamily="18" charset="0"/>
                <a:cs typeface="Times New Roman" pitchFamily="18" charset="0"/>
              </a:rPr>
              <a:t> , </a:t>
            </a:r>
            <a:r>
              <a:rPr lang="en-US" sz="2000" i="1" dirty="0" err="1">
                <a:latin typeface="Times New Roman" pitchFamily="18" charset="0"/>
                <a:cs typeface="Times New Roman" pitchFamily="18" charset="0"/>
              </a:rPr>
              <a:t>H.influenza</a:t>
            </a:r>
            <a:r>
              <a:rPr lang="en-US" sz="2000" dirty="0">
                <a:latin typeface="Times New Roman" pitchFamily="18" charset="0"/>
                <a:cs typeface="Times New Roman" pitchFamily="18" charset="0"/>
              </a:rPr>
              <a:t>, and most </a:t>
            </a:r>
            <a:r>
              <a:rPr lang="en-US" sz="2000" dirty="0" smtClean="0">
                <a:latin typeface="Times New Roman" pitchFamily="18" charset="0"/>
                <a:cs typeface="Times New Roman" pitchFamily="18" charset="0"/>
              </a:rPr>
              <a:t>Gram-</a:t>
            </a:r>
            <a:r>
              <a:rPr lang="en-US" sz="2000" dirty="0" err="1" smtClean="0">
                <a:latin typeface="Times New Roman" pitchFamily="18" charset="0"/>
                <a:cs typeface="Times New Roman" pitchFamily="18" charset="0"/>
              </a:rPr>
              <a:t>ve</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bacteria </a:t>
            </a:r>
            <a:r>
              <a:rPr lang="en-US" sz="2000" dirty="0" smtClean="0">
                <a:latin typeface="Times New Roman" pitchFamily="18" charset="0"/>
                <a:cs typeface="Times New Roman" pitchFamily="18" charset="0"/>
              </a:rPr>
              <a:t>produce </a:t>
            </a:r>
            <a:r>
              <a:rPr lang="en-US" sz="2000" dirty="0" smtClean="0">
                <a:latin typeface="Times New Roman" pitchFamily="18" charset="0"/>
                <a:cs typeface="Times New Roman" pitchFamily="18" charset="0"/>
                <a:sym typeface="Symbol"/>
              </a:rPr>
              <a:t></a:t>
            </a:r>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lactamase which cleaves four-atom </a:t>
            </a:r>
            <a:r>
              <a:rPr lang="en-US" sz="2000" dirty="0" smtClean="0">
                <a:latin typeface="Times New Roman" pitchFamily="18" charset="0"/>
                <a:cs typeface="Times New Roman" pitchFamily="18" charset="0"/>
                <a:sym typeface="Symbol"/>
              </a:rPr>
              <a:t></a:t>
            </a:r>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lactam </a:t>
            </a:r>
            <a:r>
              <a:rPr lang="en-US" sz="2000" dirty="0" smtClean="0">
                <a:latin typeface="Times New Roman" pitchFamily="18" charset="0"/>
                <a:cs typeface="Times New Roman" pitchFamily="18" charset="0"/>
              </a:rPr>
              <a:t>ring.</a:t>
            </a:r>
            <a:r>
              <a:rPr lang="en-US" sz="2000" b="1" dirty="0">
                <a:solidFill>
                  <a:srgbClr val="C0000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Examples of</a:t>
            </a:r>
            <a:r>
              <a:rPr lang="en-US" sz="2000" b="1" dirty="0" smtClean="0">
                <a:solidFill>
                  <a:srgbClr val="C00000"/>
                </a:solidFill>
                <a:latin typeface="Times New Roman" pitchFamily="18" charset="0"/>
                <a:cs typeface="Times New Roman" pitchFamily="18" charset="0"/>
              </a:rPr>
              <a:t> </a:t>
            </a:r>
            <a:r>
              <a:rPr lang="el-GR" sz="2000" b="1" dirty="0" smtClean="0">
                <a:solidFill>
                  <a:srgbClr val="C00000"/>
                </a:solidFill>
                <a:latin typeface="Times New Roman" pitchFamily="18" charset="0"/>
                <a:cs typeface="Times New Roman" pitchFamily="18" charset="0"/>
              </a:rPr>
              <a:t>β</a:t>
            </a:r>
            <a:r>
              <a:rPr lang="en-US" sz="2000" b="1" dirty="0" smtClean="0">
                <a:solidFill>
                  <a:srgbClr val="C00000"/>
                </a:solidFill>
                <a:latin typeface="Times New Roman" pitchFamily="18" charset="0"/>
                <a:cs typeface="Times New Roman" pitchFamily="18" charset="0"/>
              </a:rPr>
              <a:t>-lactamases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are </a:t>
            </a:r>
            <a:r>
              <a:rPr lang="en-US" sz="2000" dirty="0" err="1" smtClean="0">
                <a:solidFill>
                  <a:srgbClr val="0070C0"/>
                </a:solidFill>
                <a:latin typeface="Times New Roman" pitchFamily="18" charset="0"/>
                <a:cs typeface="Times New Roman" pitchFamily="18" charset="0"/>
              </a:rPr>
              <a:t>penicillinase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aganist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penicillins</a:t>
            </a:r>
            <a:r>
              <a:rPr lang="en-US" sz="2000" dirty="0" smtClean="0">
                <a:latin typeface="Times New Roman" pitchFamily="18" charset="0"/>
                <a:cs typeface="Times New Roman" pitchFamily="18" charset="0"/>
              </a:rPr>
              <a:t>, </a:t>
            </a:r>
            <a:r>
              <a:rPr lang="en-US" sz="2000" dirty="0" err="1" smtClean="0">
                <a:solidFill>
                  <a:srgbClr val="0070C0"/>
                </a:solidFill>
                <a:latin typeface="Times New Roman" pitchFamily="18" charset="0"/>
                <a:cs typeface="Times New Roman" pitchFamily="18" charset="0"/>
              </a:rPr>
              <a:t>cephalosporinase</a:t>
            </a:r>
            <a:r>
              <a:rPr lang="en-US" sz="2000" dirty="0" smtClean="0">
                <a:latin typeface="Times New Roman" pitchFamily="18" charset="0"/>
                <a:cs typeface="Times New Roman" pitchFamily="18" charset="0"/>
              </a:rPr>
              <a:t> against </a:t>
            </a:r>
            <a:r>
              <a:rPr lang="en-US" sz="2000" dirty="0" err="1" smtClean="0">
                <a:latin typeface="Times New Roman" pitchFamily="18" charset="0"/>
                <a:cs typeface="Times New Roman" pitchFamily="18" charset="0"/>
              </a:rPr>
              <a:t>cephalosporines</a:t>
            </a:r>
            <a:r>
              <a:rPr lang="en-US" sz="2000" dirty="0" smtClean="0">
                <a:latin typeface="Times New Roman" pitchFamily="18" charset="0"/>
                <a:cs typeface="Times New Roman" pitchFamily="18" charset="0"/>
              </a:rPr>
              <a:t>, and </a:t>
            </a:r>
            <a:r>
              <a:rPr lang="en-US" sz="2000" dirty="0" err="1" smtClean="0">
                <a:solidFill>
                  <a:srgbClr val="0070C0"/>
                </a:solidFill>
                <a:latin typeface="Times New Roman" pitchFamily="18" charset="0"/>
                <a:cs typeface="Times New Roman" pitchFamily="18" charset="0"/>
              </a:rPr>
              <a:t>carbapenemase</a:t>
            </a:r>
            <a:r>
              <a:rPr lang="en-US" sz="2000" dirty="0" smtClean="0">
                <a:latin typeface="Times New Roman" pitchFamily="18" charset="0"/>
                <a:cs typeface="Times New Roman" pitchFamily="18" charset="0"/>
              </a:rPr>
              <a:t> against  </a:t>
            </a:r>
            <a:r>
              <a:rPr lang="en-US" sz="2000" dirty="0" err="1" smtClean="0">
                <a:latin typeface="Times New Roman" pitchFamily="18" charset="0"/>
                <a:cs typeface="Times New Roman" pitchFamily="18" charset="0"/>
              </a:rPr>
              <a:t>carbapenems</a:t>
            </a:r>
            <a:r>
              <a:rPr lang="en-US" sz="2000" dirty="0" smtClean="0">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Penicillinase</a:t>
            </a:r>
            <a:r>
              <a:rPr lang="en-US" sz="2000" dirty="0" smtClean="0">
                <a:latin typeface="Times New Roman" pitchFamily="18" charset="0"/>
                <a:cs typeface="Times New Roman" pitchFamily="18" charset="0"/>
              </a:rPr>
              <a:t> was the first β-lactamase to be identified: It was first isolated by Abraham and Chain in 1940 from Gram-negative </a:t>
            </a:r>
            <a:r>
              <a:rPr lang="en-US" sz="2000" i="1" dirty="0" smtClean="0">
                <a:latin typeface="Times New Roman" pitchFamily="18" charset="0"/>
                <a:cs typeface="Times New Roman" pitchFamily="18" charset="0"/>
              </a:rPr>
              <a:t>E</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coli</a:t>
            </a:r>
            <a:r>
              <a:rPr lang="en-US" sz="2000" dirty="0" smtClean="0">
                <a:latin typeface="Times New Roman" pitchFamily="18" charset="0"/>
                <a:cs typeface="Times New Roman" pitchFamily="18" charset="0"/>
              </a:rPr>
              <a:t> even before penicillin entered clinical use.  </a:t>
            </a:r>
          </a:p>
          <a:p>
            <a:pPr marL="342900" indent="-342900" algn="just">
              <a:defRP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Extended spectrum beta-lactamases (</a:t>
            </a:r>
            <a:r>
              <a:rPr lang="en-US" sz="2000" b="1" dirty="0">
                <a:latin typeface="Times New Roman" pitchFamily="18" charset="0"/>
                <a:cs typeface="Times New Roman" pitchFamily="18" charset="0"/>
              </a:rPr>
              <a:t>ESBLs</a:t>
            </a:r>
            <a:r>
              <a:rPr lang="en-US" sz="2000" dirty="0">
                <a:latin typeface="Times New Roman" pitchFamily="18" charset="0"/>
                <a:cs typeface="Times New Roman" pitchFamily="18" charset="0"/>
              </a:rPr>
              <a:t>) are enzymes that mediate resistance to </a:t>
            </a:r>
            <a:r>
              <a:rPr lang="en-US" sz="2000" dirty="0" smtClean="0">
                <a:latin typeface="Times New Roman" pitchFamily="18" charset="0"/>
                <a:cs typeface="Times New Roman" pitchFamily="18" charset="0"/>
              </a:rPr>
              <a:t>extended-spectrum </a:t>
            </a:r>
            <a:r>
              <a:rPr lang="en-US" sz="2000" dirty="0" err="1" smtClean="0">
                <a:latin typeface="Times New Roman" pitchFamily="18" charset="0"/>
                <a:cs typeface="Times New Roman" pitchFamily="18" charset="0"/>
              </a:rPr>
              <a:t>cephalosporins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t>
            </a:r>
            <a:r>
              <a:rPr lang="en-US" sz="2000" dirty="0" smtClean="0">
                <a:latin typeface="Times New Roman" pitchFamily="18" charset="0"/>
                <a:cs typeface="Times New Roman" pitchFamily="18" charset="0"/>
              </a:rPr>
              <a:t>ex</a:t>
            </a:r>
            <a:r>
              <a:rPr lang="en-US" sz="2000" dirty="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ceftazidime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cefotaxime</a:t>
            </a:r>
            <a:r>
              <a:rPr lang="en-US" sz="2000" dirty="0">
                <a:latin typeface="Times New Roman" pitchFamily="18" charset="0"/>
                <a:cs typeface="Times New Roman" pitchFamily="18" charset="0"/>
              </a:rPr>
              <a:t>, and ceftriaxone) and </a:t>
            </a:r>
            <a:r>
              <a:rPr lang="en-US" sz="2000" dirty="0" err="1">
                <a:latin typeface="Times New Roman" pitchFamily="18" charset="0"/>
                <a:cs typeface="Times New Roman" pitchFamily="18" charset="0"/>
              </a:rPr>
              <a:t>monobactams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ex: </a:t>
            </a:r>
            <a:r>
              <a:rPr lang="en-US" sz="2000" dirty="0" err="1">
                <a:latin typeface="Times New Roman" pitchFamily="18" charset="0"/>
                <a:cs typeface="Times New Roman" pitchFamily="18" charset="0"/>
              </a:rPr>
              <a:t>aztreonam</a:t>
            </a:r>
            <a:r>
              <a:rPr lang="en-US" sz="2000" dirty="0">
                <a:latin typeface="Times New Roman" pitchFamily="18" charset="0"/>
                <a:cs typeface="Times New Roman" pitchFamily="18" charset="0"/>
              </a:rPr>
              <a:t>) but do not affect </a:t>
            </a:r>
            <a:r>
              <a:rPr lang="en-US" sz="2000" dirty="0" err="1">
                <a:latin typeface="Times New Roman" pitchFamily="18" charset="0"/>
                <a:cs typeface="Times New Roman" pitchFamily="18" charset="0"/>
              </a:rPr>
              <a:t>cephamycins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ex: </a:t>
            </a:r>
            <a:r>
              <a:rPr lang="en-US" sz="2000" dirty="0" err="1" smtClean="0">
                <a:latin typeface="Times New Roman" pitchFamily="18" charset="0"/>
                <a:cs typeface="Times New Roman" pitchFamily="18" charset="0"/>
              </a:rPr>
              <a:t>cefoxitin</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and </a:t>
            </a:r>
            <a:r>
              <a:rPr lang="en-US" sz="2000" dirty="0" err="1">
                <a:latin typeface="Times New Roman" pitchFamily="18" charset="0"/>
                <a:cs typeface="Times New Roman" pitchFamily="18" charset="0"/>
              </a:rPr>
              <a:t>Cefotetan</a:t>
            </a:r>
            <a:r>
              <a:rPr lang="en-US" sz="2000" dirty="0">
                <a:latin typeface="Times New Roman" pitchFamily="18" charset="0"/>
                <a:cs typeface="Times New Roman" pitchFamily="18" charset="0"/>
              </a:rPr>
              <a:t>) or </a:t>
            </a:r>
            <a:r>
              <a:rPr lang="en-US" sz="2000" dirty="0" err="1">
                <a:latin typeface="Times New Roman" pitchFamily="18" charset="0"/>
                <a:cs typeface="Times New Roman" pitchFamily="18" charset="0"/>
              </a:rPr>
              <a:t>carbapenems</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ex: </a:t>
            </a:r>
            <a:r>
              <a:rPr lang="en-US" sz="2000" dirty="0" err="1" smtClean="0">
                <a:latin typeface="Times New Roman" pitchFamily="18" charset="0"/>
                <a:cs typeface="Times New Roman" pitchFamily="18" charset="0"/>
              </a:rPr>
              <a:t>meropenem</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or </a:t>
            </a:r>
            <a:r>
              <a:rPr lang="en-US" sz="2000" dirty="0" err="1">
                <a:latin typeface="Times New Roman" pitchFamily="18" charset="0"/>
                <a:cs typeface="Times New Roman" pitchFamily="18" charset="0"/>
              </a:rPr>
              <a:t>imipenem</a:t>
            </a:r>
            <a:r>
              <a:rPr lang="en-US" sz="2000" dirty="0">
                <a:latin typeface="Times New Roman" pitchFamily="18" charset="0"/>
                <a:cs typeface="Times New Roman" pitchFamily="18" charset="0"/>
              </a:rPr>
              <a:t>).</a:t>
            </a:r>
          </a:p>
          <a:p>
            <a:pPr marL="342900" indent="-342900" algn="just">
              <a:defRPr/>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Plasmid-encoding ESBLs  related to  TEM, SHV, and CTX-M β-lactamases family commonly expressed in members of family </a:t>
            </a:r>
            <a:r>
              <a:rPr lang="en-US" sz="2000" dirty="0" err="1">
                <a:latin typeface="Times New Roman" pitchFamily="18" charset="0"/>
                <a:cs typeface="Times New Roman" pitchFamily="18" charset="0"/>
              </a:rPr>
              <a:t>Enterobacteriaceae</a:t>
            </a:r>
            <a:r>
              <a:rPr lang="en-US" sz="2000" dirty="0">
                <a:latin typeface="Times New Roman" pitchFamily="18" charset="0"/>
                <a:cs typeface="Times New Roman" pitchFamily="18" charset="0"/>
              </a:rPr>
              <a:t> and other Gram-</a:t>
            </a:r>
            <a:r>
              <a:rPr lang="en-US" sz="2000" dirty="0" err="1">
                <a:latin typeface="Times New Roman" pitchFamily="18" charset="0"/>
                <a:cs typeface="Times New Roman" pitchFamily="18" charset="0"/>
              </a:rPr>
              <a:t>ve</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bacteria. Other </a:t>
            </a:r>
            <a:r>
              <a:rPr lang="en-US" sz="2000" dirty="0">
                <a:latin typeface="Times New Roman" pitchFamily="18" charset="0"/>
                <a:cs typeface="Times New Roman" pitchFamily="18" charset="0"/>
              </a:rPr>
              <a:t>less familiar genes within the ESBLs include: </a:t>
            </a:r>
            <a:r>
              <a:rPr lang="en-US" sz="2000" i="1" dirty="0" err="1">
                <a:latin typeface="Times New Roman" pitchFamily="18" charset="0"/>
                <a:cs typeface="Times New Roman" pitchFamily="18" charset="0"/>
              </a:rPr>
              <a:t>bla</a:t>
            </a:r>
            <a:r>
              <a:rPr lang="en-US" sz="2000" dirty="0" err="1">
                <a:latin typeface="Times New Roman" pitchFamily="18" charset="0"/>
                <a:cs typeface="Times New Roman" pitchFamily="18" charset="0"/>
              </a:rPr>
              <a:t>OXA</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bla</a:t>
            </a:r>
            <a:r>
              <a:rPr lang="en-US" sz="2000" dirty="0" err="1">
                <a:latin typeface="Times New Roman" pitchFamily="18" charset="0"/>
                <a:cs typeface="Times New Roman" pitchFamily="18" charset="0"/>
              </a:rPr>
              <a:t>PER</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bla</a:t>
            </a:r>
            <a:r>
              <a:rPr lang="en-US" sz="2000" dirty="0" err="1">
                <a:latin typeface="Times New Roman" pitchFamily="18" charset="0"/>
                <a:cs typeface="Times New Roman" pitchFamily="18" charset="0"/>
              </a:rPr>
              <a:t>VEB</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bla</a:t>
            </a:r>
            <a:r>
              <a:rPr lang="en-US" sz="2000" dirty="0" err="1">
                <a:latin typeface="Times New Roman" pitchFamily="18" charset="0"/>
                <a:cs typeface="Times New Roman" pitchFamily="18" charset="0"/>
              </a:rPr>
              <a:t>CME</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bla</a:t>
            </a:r>
            <a:r>
              <a:rPr lang="en-US" sz="2000" dirty="0" err="1">
                <a:latin typeface="Times New Roman" pitchFamily="18" charset="0"/>
                <a:cs typeface="Times New Roman" pitchFamily="18" charset="0"/>
              </a:rPr>
              <a:t>TLA</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bla</a:t>
            </a:r>
            <a:r>
              <a:rPr lang="en-US" sz="2000" dirty="0" err="1">
                <a:latin typeface="Times New Roman" pitchFamily="18" charset="0"/>
                <a:cs typeface="Times New Roman" pitchFamily="18" charset="0"/>
              </a:rPr>
              <a:t>SFO</a:t>
            </a:r>
            <a:r>
              <a:rPr lang="en-US" sz="2000" dirty="0">
                <a:latin typeface="Times New Roman" pitchFamily="18" charset="0"/>
                <a:cs typeface="Times New Roman" pitchFamily="18" charset="0"/>
              </a:rPr>
              <a:t> and </a:t>
            </a:r>
            <a:r>
              <a:rPr lang="en-US" sz="2000" i="1" dirty="0" err="1">
                <a:latin typeface="Times New Roman" pitchFamily="18" charset="0"/>
                <a:cs typeface="Times New Roman" pitchFamily="18" charset="0"/>
              </a:rPr>
              <a:t>bla</a:t>
            </a:r>
            <a:r>
              <a:rPr lang="en-US" sz="2000" dirty="0" err="1">
                <a:latin typeface="Times New Roman" pitchFamily="18" charset="0"/>
                <a:cs typeface="Times New Roman" pitchFamily="18" charset="0"/>
              </a:rPr>
              <a:t>GES</a:t>
            </a:r>
            <a:r>
              <a:rPr lang="en-US" sz="2000" dirty="0">
                <a:latin typeface="Times New Roman" pitchFamily="18" charset="0"/>
                <a:cs typeface="Times New Roman" pitchFamily="18" charset="0"/>
              </a:rPr>
              <a:t>.</a:t>
            </a:r>
          </a:p>
          <a:p>
            <a:pPr marL="342900" indent="-342900" algn="just">
              <a:defRPr/>
            </a:pPr>
            <a:endParaRPr lang="en-US" sz="2000" dirty="0">
              <a:latin typeface="Times New Roman" pitchFamily="18" charset="0"/>
              <a:cs typeface="Times New Roman" pitchFamily="18" charset="0"/>
            </a:endParaRPr>
          </a:p>
          <a:p>
            <a:pPr marL="342900" indent="-342900" algn="just">
              <a:defRPr/>
            </a:pPr>
            <a:endParaRPr lang="en-US" sz="2400" dirty="0" smtClean="0"/>
          </a:p>
        </p:txBody>
      </p:sp>
    </p:spTree>
  </p:cSld>
  <p:clrMapOvr>
    <a:masterClrMapping/>
  </p:clrMapOvr>
  <p:transition>
    <p:cover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beta-lactamase.jpg"/>
          <p:cNvPicPr>
            <a:picLocks noChangeAspect="1"/>
          </p:cNvPicPr>
          <p:nvPr/>
        </p:nvPicPr>
        <p:blipFill>
          <a:blip r:embed="rId2"/>
          <a:stretch>
            <a:fillRect/>
          </a:stretch>
        </p:blipFill>
        <p:spPr>
          <a:xfrm>
            <a:off x="0" y="3288030"/>
            <a:ext cx="9144000" cy="3569970"/>
          </a:xfrm>
          <a:prstGeom prst="rect">
            <a:avLst/>
          </a:prstGeom>
        </p:spPr>
      </p:pic>
      <p:pic>
        <p:nvPicPr>
          <p:cNvPr id="3" name="Picture 2" descr="antibiotic.png"/>
          <p:cNvPicPr>
            <a:picLocks noChangeAspect="1"/>
          </p:cNvPicPr>
          <p:nvPr/>
        </p:nvPicPr>
        <p:blipFill>
          <a:blip r:embed="rId3"/>
          <a:stretch>
            <a:fillRect/>
          </a:stretch>
        </p:blipFill>
        <p:spPr>
          <a:xfrm>
            <a:off x="0" y="0"/>
            <a:ext cx="4038600" cy="3276600"/>
          </a:xfrm>
          <a:prstGeom prst="rect">
            <a:avLst/>
          </a:prstGeom>
        </p:spPr>
      </p:pic>
      <p:pic>
        <p:nvPicPr>
          <p:cNvPr id="4" name="Picture 3" descr="cephalosporin-beta-lactam-ring-structure-in636-x-313-12-kb-gif-x.jpg"/>
          <p:cNvPicPr>
            <a:picLocks noChangeAspect="1"/>
          </p:cNvPicPr>
          <p:nvPr/>
        </p:nvPicPr>
        <p:blipFill>
          <a:blip r:embed="rId4"/>
          <a:stretch>
            <a:fillRect/>
          </a:stretch>
        </p:blipFill>
        <p:spPr>
          <a:xfrm>
            <a:off x="4114800" y="0"/>
            <a:ext cx="4846320" cy="3200400"/>
          </a:xfrm>
          <a:prstGeom prst="rect">
            <a:avLst/>
          </a:prstGeom>
        </p:spPr>
      </p:pic>
    </p:spTree>
  </p:cSld>
  <p:clrMapOvr>
    <a:masterClrMapping/>
  </p:clrMapOvr>
  <p:transition>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0" indent="0">
              <a:buNone/>
            </a:pPr>
            <a:r>
              <a:rPr lang="en-US" dirty="0" smtClean="0"/>
              <a:t> </a:t>
            </a:r>
            <a:r>
              <a:rPr lang="en-US" b="1" dirty="0" smtClean="0"/>
              <a:t> B -</a:t>
            </a:r>
            <a:r>
              <a:rPr lang="en-US" b="1" dirty="0" err="1" smtClean="0">
                <a:solidFill>
                  <a:srgbClr val="C00000"/>
                </a:solidFill>
                <a:latin typeface="Times New Roman" pitchFamily="18" charset="0"/>
                <a:cs typeface="Times New Roman" pitchFamily="18" charset="0"/>
              </a:rPr>
              <a:t>Aminoglycoside</a:t>
            </a:r>
            <a:r>
              <a:rPr lang="en-US" b="1" dirty="0" smtClean="0">
                <a:solidFill>
                  <a:srgbClr val="C00000"/>
                </a:solidFill>
                <a:latin typeface="Times New Roman" pitchFamily="18" charset="0"/>
                <a:cs typeface="Times New Roman" pitchFamily="18" charset="0"/>
              </a:rPr>
              <a:t> modifying enzymes</a:t>
            </a:r>
          </a:p>
          <a:p>
            <a:pPr marL="0" indent="0" algn="just">
              <a:buNone/>
            </a:pPr>
            <a:r>
              <a:rPr lang="en-US" dirty="0" smtClean="0">
                <a:latin typeface="Times New Roman" pitchFamily="18" charset="0"/>
                <a:cs typeface="Times New Roman" pitchFamily="18" charset="0"/>
              </a:rPr>
              <a:t>Addition of different group and Inactivation of Aminoglycosides group ,Present in Gram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and Gram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bacteria. There are different type of these enzymes. </a:t>
            </a:r>
            <a:endParaRPr lang="ar-IQ"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1-Aminoglycoside N-</a:t>
            </a:r>
            <a:r>
              <a:rPr lang="en-US" b="1" dirty="0" err="1" smtClean="0">
                <a:latin typeface="Times New Roman" pitchFamily="18" charset="0"/>
                <a:cs typeface="Times New Roman" pitchFamily="18" charset="0"/>
              </a:rPr>
              <a:t>acetyltransferases</a:t>
            </a:r>
            <a:r>
              <a:rPr lang="en-US" b="1" dirty="0" smtClean="0">
                <a:latin typeface="Times New Roman" pitchFamily="18" charset="0"/>
                <a:cs typeface="Times New Roman" pitchFamily="18" charset="0"/>
              </a:rPr>
              <a:t> (AACs)</a:t>
            </a:r>
          </a:p>
          <a:p>
            <a:pPr marL="0" indent="0" algn="just">
              <a:buNone/>
            </a:pPr>
            <a:r>
              <a:rPr lang="en-US" dirty="0" smtClean="0">
                <a:latin typeface="Times New Roman" pitchFamily="18" charset="0"/>
                <a:cs typeface="Times New Roman" pitchFamily="18" charset="0"/>
              </a:rPr>
              <a:t>AACs belong to the </a:t>
            </a:r>
            <a:r>
              <a:rPr lang="en-US" i="1"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-acetyl </a:t>
            </a:r>
            <a:r>
              <a:rPr lang="en-US" dirty="0" err="1" smtClean="0">
                <a:latin typeface="Times New Roman" pitchFamily="18" charset="0"/>
                <a:cs typeface="Times New Roman" pitchFamily="18" charset="0"/>
              </a:rPr>
              <a:t>transferase</a:t>
            </a:r>
            <a:r>
              <a:rPr lang="en-US" dirty="0" smtClean="0">
                <a:latin typeface="Times New Roman" pitchFamily="18" charset="0"/>
                <a:cs typeface="Times New Roman" pitchFamily="18" charset="0"/>
              </a:rPr>
              <a:t> superfamily of proteins. They catalyze the acetylation  (adding acetyl  group ) to −NH</a:t>
            </a:r>
            <a:r>
              <a:rPr lang="en-US" baseline="-25000" dirty="0" smtClean="0">
                <a:latin typeface="Times New Roman" pitchFamily="18" charset="0"/>
                <a:cs typeface="Times New Roman" pitchFamily="18" charset="0"/>
              </a:rPr>
              <a:t>2 </a:t>
            </a:r>
            <a:r>
              <a:rPr lang="en-US" dirty="0" smtClean="0">
                <a:latin typeface="Times New Roman" pitchFamily="18" charset="0"/>
                <a:cs typeface="Times New Roman" pitchFamily="18" charset="0"/>
              </a:rPr>
              <a:t>groups in the acceptor aminoglycoside antibiotic. </a:t>
            </a:r>
          </a:p>
          <a:p>
            <a:pPr marL="0" indent="0" algn="just">
              <a:buNone/>
            </a:pPr>
            <a:r>
              <a:rPr lang="en-US" b="1" dirty="0" smtClean="0">
                <a:latin typeface="Times New Roman" pitchFamily="18" charset="0"/>
                <a:cs typeface="Times New Roman" pitchFamily="18" charset="0"/>
              </a:rPr>
              <a:t> 2-Aminoglycoside O-</a:t>
            </a:r>
            <a:r>
              <a:rPr lang="en-US" b="1" dirty="0" err="1" smtClean="0">
                <a:latin typeface="Times New Roman" pitchFamily="18" charset="0"/>
                <a:cs typeface="Times New Roman" pitchFamily="18" charset="0"/>
              </a:rPr>
              <a:t>nucleotidyltransferases</a:t>
            </a:r>
            <a:r>
              <a:rPr lang="en-US" b="1" dirty="0" smtClean="0">
                <a:latin typeface="Times New Roman" pitchFamily="18" charset="0"/>
                <a:cs typeface="Times New Roman" pitchFamily="18" charset="0"/>
              </a:rPr>
              <a:t> (ANTs)</a:t>
            </a:r>
          </a:p>
          <a:p>
            <a:pPr marL="0" indent="0" algn="just">
              <a:buNone/>
            </a:pPr>
            <a:r>
              <a:rPr lang="en-US" dirty="0" smtClean="0">
                <a:latin typeface="Times New Roman" pitchFamily="18" charset="0"/>
                <a:cs typeface="Times New Roman" pitchFamily="18" charset="0"/>
              </a:rPr>
              <a:t>ANTs mediate inactivation of aminoglycosides by catalyzing the transfer of an AMP group from the donor substrate ATP to hydroxyl group in the aminoglycoside molecule.</a:t>
            </a:r>
          </a:p>
          <a:p>
            <a:pPr marL="0" indent="0" algn="just">
              <a:buNone/>
            </a:pPr>
            <a:r>
              <a:rPr lang="en-US" b="1" dirty="0" smtClean="0">
                <a:latin typeface="Times New Roman" pitchFamily="18" charset="0"/>
                <a:cs typeface="Times New Roman" pitchFamily="18" charset="0"/>
              </a:rPr>
              <a:t> 3- </a:t>
            </a:r>
            <a:r>
              <a:rPr lang="en-US" b="1" dirty="0">
                <a:latin typeface="Times New Roman" pitchFamily="18" charset="0"/>
                <a:cs typeface="Times New Roman" pitchFamily="18" charset="0"/>
              </a:rPr>
              <a:t>A</a:t>
            </a:r>
            <a:r>
              <a:rPr lang="en-US" b="1" dirty="0" smtClean="0">
                <a:latin typeface="Times New Roman" pitchFamily="18" charset="0"/>
                <a:cs typeface="Times New Roman" pitchFamily="18" charset="0"/>
              </a:rPr>
              <a:t>minoglycoside O-</a:t>
            </a:r>
            <a:r>
              <a:rPr lang="en-US" b="1" dirty="0" err="1" smtClean="0">
                <a:latin typeface="Times New Roman" pitchFamily="18" charset="0"/>
                <a:cs typeface="Times New Roman" pitchFamily="18" charset="0"/>
              </a:rPr>
              <a:t>phosphotransferases</a:t>
            </a:r>
            <a:r>
              <a:rPr lang="en-US" b="1" dirty="0" smtClean="0">
                <a:latin typeface="Times New Roman" pitchFamily="18" charset="0"/>
                <a:cs typeface="Times New Roman" pitchFamily="18" charset="0"/>
              </a:rPr>
              <a:t> (APHs)</a:t>
            </a:r>
          </a:p>
          <a:p>
            <a:pPr marL="0" indent="0" algn="just" fontAlgn="base">
              <a:buNone/>
            </a:pPr>
            <a:r>
              <a:rPr lang="en-US" dirty="0" smtClean="0">
                <a:latin typeface="Times New Roman" pitchFamily="18" charset="0"/>
                <a:cs typeface="Times New Roman" pitchFamily="18" charset="0"/>
              </a:rPr>
              <a:t>APHs catalyze the transfer of a phosphate group to the aminoglycoside molecule.</a:t>
            </a:r>
            <a:endParaRPr lang="en-US" dirty="0">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algn="just">
              <a:buNone/>
            </a:pPr>
            <a:r>
              <a:rPr lang="en-US" dirty="0" smtClean="0">
                <a:solidFill>
                  <a:srgbClr val="C00000"/>
                </a:solidFill>
                <a:latin typeface="Times New Roman" pitchFamily="18" charset="0"/>
                <a:cs typeface="Times New Roman" pitchFamily="18" charset="0"/>
              </a:rPr>
              <a:t>C:Addition of acetyl group &amp; Inactivation of </a:t>
            </a:r>
            <a:r>
              <a:rPr lang="en-US" dirty="0" smtClean="0">
                <a:latin typeface="Times New Roman" pitchFamily="18" charset="0"/>
                <a:cs typeface="Times New Roman" pitchFamily="18" charset="0"/>
              </a:rPr>
              <a:t>Chloramphenicol by chloramphenicol </a:t>
            </a:r>
            <a:r>
              <a:rPr lang="en-US" dirty="0" err="1" smtClean="0">
                <a:latin typeface="Times New Roman" pitchFamily="18" charset="0"/>
                <a:cs typeface="Times New Roman" pitchFamily="18" charset="0"/>
              </a:rPr>
              <a:t>acetyltransferase</a:t>
            </a:r>
            <a:r>
              <a:rPr lang="en-US" dirty="0" smtClean="0">
                <a:latin typeface="Times New Roman" pitchFamily="18" charset="0"/>
                <a:cs typeface="Times New Roman" pitchFamily="18" charset="0"/>
              </a:rPr>
              <a:t>.  It is constitutively produced in Gram-</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 bacteria            (higher resistance), </a:t>
            </a:r>
            <a:r>
              <a:rPr lang="en-US" dirty="0">
                <a:latin typeface="Times New Roman" pitchFamily="18" charset="0"/>
                <a:cs typeface="Times New Roman" pitchFamily="18" charset="0"/>
              </a:rPr>
              <a:t>while it is inducible </a:t>
            </a:r>
            <a:r>
              <a:rPr lang="en-US" dirty="0" smtClean="0">
                <a:latin typeface="Times New Roman" pitchFamily="18" charset="0"/>
                <a:cs typeface="Times New Roman" pitchFamily="18" charset="0"/>
              </a:rPr>
              <a:t>in </a:t>
            </a:r>
            <a:r>
              <a:rPr lang="en-US" dirty="0" err="1" smtClean="0">
                <a:latin typeface="Times New Roman" pitchFamily="18" charset="0"/>
                <a:cs typeface="Times New Roman" pitchFamily="18" charset="0"/>
              </a:rPr>
              <a:t>Gram+ve</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None/>
            </a:pPr>
            <a:endParaRPr lang="en-US" dirty="0">
              <a:latin typeface="Times New Roman" pitchFamily="18" charset="0"/>
              <a:cs typeface="Times New Roman" pitchFamily="18" charset="0"/>
            </a:endParaRPr>
          </a:p>
          <a:p>
            <a:pPr algn="just">
              <a:buNone/>
            </a:pPr>
            <a:r>
              <a:rPr lang="en-US" b="1" dirty="0" smtClean="0">
                <a:solidFill>
                  <a:srgbClr val="C00000"/>
                </a:solidFill>
                <a:latin typeface="Times New Roman" pitchFamily="18" charset="0"/>
                <a:cs typeface="Times New Roman" pitchFamily="18" charset="0"/>
              </a:rPr>
              <a:t>D: Ciprofloxacin-Modifying Enzyme</a:t>
            </a:r>
          </a:p>
          <a:p>
            <a:pPr marL="0" indent="0" algn="just">
              <a:buNone/>
            </a:pPr>
            <a:r>
              <a:rPr lang="en-US" dirty="0" smtClean="0">
                <a:latin typeface="Times New Roman" pitchFamily="18" charset="0"/>
                <a:cs typeface="Times New Roman" pitchFamily="18" charset="0"/>
              </a:rPr>
              <a:t>Plasmid-mediated quinolone resistance was first identified in a clinical isolate of </a:t>
            </a:r>
            <a:r>
              <a:rPr lang="en-US" i="1" dirty="0" err="1" smtClean="0">
                <a:latin typeface="Times New Roman" pitchFamily="18" charset="0"/>
                <a:cs typeface="Times New Roman" pitchFamily="18" charset="0"/>
              </a:rPr>
              <a:t>Klebsiella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pneumoniae</a:t>
            </a:r>
            <a:r>
              <a:rPr lang="en-US" dirty="0" smtClean="0">
                <a:latin typeface="Times New Roman" pitchFamily="18" charset="0"/>
                <a:cs typeface="Times New Roman" pitchFamily="18" charset="0"/>
              </a:rPr>
              <a:t>. A new mechanism of quinolone resistance was identified: transfer from species to species of a plasmid encoding </a:t>
            </a:r>
            <a:r>
              <a:rPr lang="en-US" i="1" dirty="0" err="1" smtClean="0">
                <a:latin typeface="Times New Roman" pitchFamily="18" charset="0"/>
                <a:cs typeface="Times New Roman" pitchFamily="18" charset="0"/>
              </a:rPr>
              <a:t>aac</a:t>
            </a:r>
            <a:r>
              <a:rPr lang="en-US" i="1" dirty="0" smtClean="0">
                <a:latin typeface="Times New Roman" pitchFamily="18" charset="0"/>
                <a:cs typeface="Times New Roman" pitchFamily="18" charset="0"/>
              </a:rPr>
              <a:t>(6′)-</a:t>
            </a:r>
            <a:r>
              <a:rPr lang="en-US" i="1" dirty="0" err="1" smtClean="0">
                <a:latin typeface="Times New Roman" pitchFamily="18" charset="0"/>
                <a:cs typeface="Times New Roman" pitchFamily="18" charset="0"/>
              </a:rPr>
              <a:t>Ib-cr</a:t>
            </a:r>
            <a:r>
              <a:rPr lang="en-US" dirty="0" smtClean="0">
                <a:latin typeface="Times New Roman" pitchFamily="18" charset="0"/>
                <a:cs typeface="Times New Roman" pitchFamily="18" charset="0"/>
              </a:rPr>
              <a:t>, a variant of aminoglycoside </a:t>
            </a:r>
            <a:r>
              <a:rPr lang="en-US" dirty="0" err="1" smtClean="0">
                <a:latin typeface="Times New Roman" pitchFamily="18" charset="0"/>
                <a:cs typeface="Times New Roman" pitchFamily="18" charset="0"/>
              </a:rPr>
              <a:t>acetyltransferase</a:t>
            </a:r>
            <a:r>
              <a:rPr lang="en-US" dirty="0" smtClean="0">
                <a:latin typeface="Times New Roman" pitchFamily="18" charset="0"/>
                <a:cs typeface="Times New Roman" pitchFamily="18" charset="0"/>
              </a:rPr>
              <a:t> that reduced susceptibility to ciprofloxacin and </a:t>
            </a:r>
            <a:r>
              <a:rPr lang="en-US" dirty="0" err="1" smtClean="0">
                <a:latin typeface="Times New Roman" pitchFamily="18" charset="0"/>
                <a:cs typeface="Times New Roman" pitchFamily="18" charset="0"/>
              </a:rPr>
              <a:t>norfloxacin</a:t>
            </a:r>
            <a:r>
              <a:rPr lang="en-US" dirty="0" smtClean="0">
                <a:latin typeface="Times New Roman" pitchFamily="18" charset="0"/>
                <a:cs typeface="Times New Roman" pitchFamily="18" charset="0"/>
              </a:rPr>
              <a:t> by N-acetylation of the amino nitrogen on its </a:t>
            </a:r>
            <a:r>
              <a:rPr lang="en-US" dirty="0" err="1" smtClean="0">
                <a:latin typeface="Times New Roman" pitchFamily="18" charset="0"/>
                <a:cs typeface="Times New Roman" pitchFamily="18" charset="0"/>
              </a:rPr>
              <a:t>piperazinyl</a:t>
            </a:r>
            <a:r>
              <a:rPr lang="en-US" dirty="0" smtClean="0">
                <a:latin typeface="Times New Roman" pitchFamily="18" charset="0"/>
                <a:cs typeface="Times New Roman" pitchFamily="18" charset="0"/>
              </a:rPr>
              <a:t> substituent. Genes responsible for plasmid-mediated quinolone resistance are thought to be linked to extended-spectrum β-lactamase. </a:t>
            </a:r>
          </a:p>
          <a:p>
            <a:pPr algn="just"/>
            <a:endParaRPr lang="en-US" dirty="0" smtClean="0"/>
          </a:p>
          <a:p>
            <a:pPr algn="just"/>
            <a:endParaRPr lang="en-US" dirty="0"/>
          </a:p>
        </p:txBody>
      </p:sp>
    </p:spTree>
  </p:cSld>
  <p:clrMapOvr>
    <a:masterClrMapping/>
  </p:clrMapOvr>
  <p:transition>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248400"/>
          </a:xfrm>
        </p:spPr>
        <p:txBody>
          <a:bodyPr>
            <a:normAutofit fontScale="92500" lnSpcReduction="10000"/>
          </a:bodyPr>
          <a:lstStyle/>
          <a:p>
            <a:pPr algn="just">
              <a:buNone/>
            </a:pPr>
            <a:r>
              <a:rPr lang="en-US" dirty="0">
                <a:latin typeface="Times New Roman" pitchFamily="18" charset="0"/>
                <a:cs typeface="Times New Roman" pitchFamily="18" charset="0"/>
              </a:rPr>
              <a:t>In the previous lecture, we took about the mechanism by which the antimicrobial agents can act against the different pathogens. in this lecture, we will demonstrate the mechanisms of microbial resistance. </a:t>
            </a:r>
          </a:p>
          <a:p>
            <a:pPr algn="just">
              <a:buNone/>
            </a:pPr>
            <a:r>
              <a:rPr lang="en-US" dirty="0" smtClean="0">
                <a:latin typeface="Times New Roman" pitchFamily="18" charset="0"/>
                <a:cs typeface="Times New Roman" pitchFamily="18" charset="0"/>
              </a:rPr>
              <a:t>So we have:  </a:t>
            </a:r>
            <a:endParaRPr lang="en-US" dirty="0" smtClean="0">
              <a:solidFill>
                <a:srgbClr val="C00000"/>
              </a:solidFill>
              <a:latin typeface="Times New Roman" pitchFamily="18" charset="0"/>
              <a:cs typeface="Times New Roman" pitchFamily="18" charset="0"/>
            </a:endParaRPr>
          </a:p>
          <a:p>
            <a:pPr algn="just">
              <a:buNone/>
            </a:pPr>
            <a:r>
              <a:rPr lang="en-US" dirty="0" smtClean="0">
                <a:solidFill>
                  <a:srgbClr val="C00000"/>
                </a:solidFill>
                <a:latin typeface="Times New Roman" pitchFamily="18" charset="0"/>
                <a:cs typeface="Times New Roman" pitchFamily="18" charset="0"/>
              </a:rPr>
              <a:t>Antibiotic action ----- against  microorganism  reaction</a:t>
            </a:r>
          </a:p>
          <a:p>
            <a:pPr algn="just">
              <a:buNone/>
            </a:pPr>
            <a:r>
              <a:rPr lang="en-US" dirty="0" smtClean="0">
                <a:solidFill>
                  <a:srgbClr val="C00000"/>
                </a:solidFill>
                <a:latin typeface="Times New Roman" pitchFamily="18" charset="0"/>
                <a:cs typeface="Times New Roman" pitchFamily="18" charset="0"/>
              </a:rPr>
              <a:t>Antibiotic activity ------against microbial  resistance </a:t>
            </a:r>
          </a:p>
          <a:p>
            <a:pPr algn="just">
              <a:buNone/>
            </a:pPr>
            <a:r>
              <a:rPr lang="en-US" dirty="0" smtClean="0">
                <a:solidFill>
                  <a:srgbClr val="7030A0"/>
                </a:solidFill>
                <a:latin typeface="Times New Roman" pitchFamily="18" charset="0"/>
                <a:cs typeface="Times New Roman" pitchFamily="18" charset="0"/>
              </a:rPr>
              <a:t>Antimicrobial resistance </a:t>
            </a:r>
            <a:r>
              <a:rPr lang="en-US" dirty="0">
                <a:latin typeface="Times New Roman" pitchFamily="18" charset="0"/>
                <a:cs typeface="Times New Roman" pitchFamily="18" charset="0"/>
              </a:rPr>
              <a:t>is the ability of microbes to grow and multiply in the presence of antimicrobial agents that would normally kill them or limit their growth. The concentration of drug at the site of infection must inhibit the organism and also remain below the level that is toxic to human cells.</a:t>
            </a: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304800"/>
            <a:ext cx="7772400" cy="1121664"/>
          </a:xfrm>
        </p:spPr>
        <p:txBody>
          <a:bodyPr/>
          <a:lstStyle/>
          <a:p>
            <a:pPr eaLnBrk="1" fontAlgn="auto" hangingPunct="1">
              <a:spcAft>
                <a:spcPts val="0"/>
              </a:spcAft>
              <a:defRPr/>
            </a:pPr>
            <a:r>
              <a:rPr lang="en-GB" sz="3600" dirty="0" smtClean="0"/>
              <a:t>Step one : Antibiotic inactivation</a:t>
            </a:r>
          </a:p>
        </p:txBody>
      </p:sp>
      <p:sp>
        <p:nvSpPr>
          <p:cNvPr id="14339"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14340" name="Rectangle 4"/>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14341" name="Oval 5"/>
          <p:cNvSpPr>
            <a:spLocks noChangeArrowheads="1"/>
          </p:cNvSpPr>
          <p:nvPr/>
        </p:nvSpPr>
        <p:spPr bwMode="auto">
          <a:xfrm>
            <a:off x="18208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4342" name="Oval 6"/>
          <p:cNvSpPr>
            <a:spLocks noChangeArrowheads="1"/>
          </p:cNvSpPr>
          <p:nvPr/>
        </p:nvSpPr>
        <p:spPr bwMode="auto">
          <a:xfrm>
            <a:off x="34210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4343" name="Oval 7"/>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4344" name="Oval 8"/>
          <p:cNvSpPr>
            <a:spLocks noChangeArrowheads="1"/>
          </p:cNvSpPr>
          <p:nvPr/>
        </p:nvSpPr>
        <p:spPr bwMode="auto">
          <a:xfrm>
            <a:off x="66214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4345" name="Oval 9"/>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46" name="Oval 10"/>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47" name="Oval 11"/>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48" name="Oval 12"/>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49" name="Oval 13"/>
          <p:cNvSpPr>
            <a:spLocks noChangeArrowheads="1"/>
          </p:cNvSpPr>
          <p:nvPr/>
        </p:nvSpPr>
        <p:spPr bwMode="auto">
          <a:xfrm>
            <a:off x="18843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50" name="Text Box 14"/>
          <p:cNvSpPr txBox="1">
            <a:spLocks noChangeArrowheads="1"/>
          </p:cNvSpPr>
          <p:nvPr/>
        </p:nvSpPr>
        <p:spPr bwMode="auto">
          <a:xfrm>
            <a:off x="7081838" y="5994400"/>
            <a:ext cx="1771650"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Interior of organism</a:t>
            </a:r>
          </a:p>
        </p:txBody>
      </p:sp>
      <p:sp>
        <p:nvSpPr>
          <p:cNvPr id="14351" name="Text Box 15"/>
          <p:cNvSpPr txBox="1">
            <a:spLocks noChangeArrowheads="1"/>
          </p:cNvSpPr>
          <p:nvPr/>
        </p:nvSpPr>
        <p:spPr bwMode="auto">
          <a:xfrm>
            <a:off x="360363" y="4410075"/>
            <a:ext cx="752475"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Cell wall</a:t>
            </a:r>
          </a:p>
        </p:txBody>
      </p:sp>
      <p:sp>
        <p:nvSpPr>
          <p:cNvPr id="14352" name="Text Box 16"/>
          <p:cNvSpPr txBox="1">
            <a:spLocks noChangeArrowheads="1"/>
          </p:cNvSpPr>
          <p:nvPr/>
        </p:nvSpPr>
        <p:spPr bwMode="auto">
          <a:xfrm>
            <a:off x="233363" y="2547938"/>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14353" name="Rectangle 17"/>
          <p:cNvSpPr>
            <a:spLocks noChangeArrowheads="1"/>
          </p:cNvSpPr>
          <p:nvPr/>
        </p:nvSpPr>
        <p:spPr bwMode="auto">
          <a:xfrm flipV="1">
            <a:off x="0" y="6096000"/>
            <a:ext cx="9144000" cy="325437"/>
          </a:xfrm>
          <a:prstGeom prst="rect">
            <a:avLst/>
          </a:prstGeom>
          <a:solidFill>
            <a:srgbClr val="9CA4CA"/>
          </a:solidFill>
          <a:ln w="12700">
            <a:noFill/>
            <a:miter lim="800000"/>
            <a:headEnd/>
            <a:tailEnd/>
          </a:ln>
        </p:spPr>
        <p:txBody>
          <a:bodyPr wrap="none" anchor="ctr"/>
          <a:lstStyle/>
          <a:p>
            <a:endParaRPr lang="en-US"/>
          </a:p>
        </p:txBody>
      </p:sp>
      <p:sp>
        <p:nvSpPr>
          <p:cNvPr id="14354" name="Text Box 18"/>
          <p:cNvSpPr txBox="1">
            <a:spLocks noChangeArrowheads="1"/>
          </p:cNvSpPr>
          <p:nvPr/>
        </p:nvSpPr>
        <p:spPr bwMode="auto">
          <a:xfrm>
            <a:off x="7875588" y="3352800"/>
            <a:ext cx="949325"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Target site</a:t>
            </a:r>
          </a:p>
        </p:txBody>
      </p:sp>
      <p:sp>
        <p:nvSpPr>
          <p:cNvPr id="14355" name="Text Box 19"/>
          <p:cNvSpPr txBox="1">
            <a:spLocks noChangeArrowheads="1"/>
          </p:cNvSpPr>
          <p:nvPr/>
        </p:nvSpPr>
        <p:spPr bwMode="auto">
          <a:xfrm>
            <a:off x="3346450" y="3394075"/>
            <a:ext cx="703263" cy="276225"/>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Binding</a:t>
            </a:r>
          </a:p>
        </p:txBody>
      </p:sp>
      <p:sp>
        <p:nvSpPr>
          <p:cNvPr id="14356" name="Line 20"/>
          <p:cNvSpPr>
            <a:spLocks noChangeShapeType="1"/>
          </p:cNvSpPr>
          <p:nvPr/>
        </p:nvSpPr>
        <p:spPr bwMode="auto">
          <a:xfrm flipH="1">
            <a:off x="2703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4357" name="Line 21"/>
          <p:cNvSpPr>
            <a:spLocks noChangeShapeType="1"/>
          </p:cNvSpPr>
          <p:nvPr/>
        </p:nvSpPr>
        <p:spPr bwMode="auto">
          <a:xfrm>
            <a:off x="4227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4358" name="Line 22"/>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4359" name="Text Box 23"/>
          <p:cNvSpPr txBox="1">
            <a:spLocks noChangeArrowheads="1"/>
          </p:cNvSpPr>
          <p:nvPr/>
        </p:nvSpPr>
        <p:spPr bwMode="auto">
          <a:xfrm>
            <a:off x="119063" y="3138488"/>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Enzyme</a:t>
            </a:r>
          </a:p>
        </p:txBody>
      </p:sp>
      <p:sp>
        <p:nvSpPr>
          <p:cNvPr id="14360" name="Oval 24"/>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361" name="Line 25"/>
          <p:cNvSpPr>
            <a:spLocks noChangeShapeType="1"/>
          </p:cNvSpPr>
          <p:nvPr/>
        </p:nvSpPr>
        <p:spPr bwMode="auto">
          <a:xfrm flipV="1">
            <a:off x="1166813" y="2584450"/>
            <a:ext cx="396875" cy="114300"/>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4362" name="Freeform 26"/>
          <p:cNvSpPr>
            <a:spLocks/>
          </p:cNvSpPr>
          <p:nvPr/>
        </p:nvSpPr>
        <p:spPr bwMode="auto">
          <a:xfrm rot="-8012509">
            <a:off x="935037" y="3484563"/>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3" name="Freeform 27"/>
          <p:cNvSpPr>
            <a:spLocks/>
          </p:cNvSpPr>
          <p:nvPr/>
        </p:nvSpPr>
        <p:spPr bwMode="auto">
          <a:xfrm rot="1416365">
            <a:off x="2270125" y="19319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4" name="Freeform 28"/>
          <p:cNvSpPr>
            <a:spLocks/>
          </p:cNvSpPr>
          <p:nvPr/>
        </p:nvSpPr>
        <p:spPr bwMode="auto">
          <a:xfrm rot="-10160017">
            <a:off x="5045075" y="1654175"/>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5" name="Freeform 29"/>
          <p:cNvSpPr>
            <a:spLocks/>
          </p:cNvSpPr>
          <p:nvPr/>
        </p:nvSpPr>
        <p:spPr bwMode="auto">
          <a:xfrm rot="9566997">
            <a:off x="4367213" y="24955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6" name="Freeform 30"/>
          <p:cNvSpPr>
            <a:spLocks/>
          </p:cNvSpPr>
          <p:nvPr/>
        </p:nvSpPr>
        <p:spPr bwMode="auto">
          <a:xfrm rot="-1885232">
            <a:off x="6338888" y="1868488"/>
            <a:ext cx="493712"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7" name="Freeform 31"/>
          <p:cNvSpPr>
            <a:spLocks/>
          </p:cNvSpPr>
          <p:nvPr/>
        </p:nvSpPr>
        <p:spPr bwMode="auto">
          <a:xfrm rot="3868978">
            <a:off x="7870825" y="431323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8" name="Freeform 32"/>
          <p:cNvSpPr>
            <a:spLocks/>
          </p:cNvSpPr>
          <p:nvPr/>
        </p:nvSpPr>
        <p:spPr bwMode="auto">
          <a:xfrm rot="-3674857">
            <a:off x="7335838" y="27622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69" name="Freeform 33"/>
          <p:cNvSpPr>
            <a:spLocks/>
          </p:cNvSpPr>
          <p:nvPr/>
        </p:nvSpPr>
        <p:spPr bwMode="auto">
          <a:xfrm rot="6735617">
            <a:off x="5845176" y="3911600"/>
            <a:ext cx="493712"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70" name="Freeform 34"/>
          <p:cNvSpPr>
            <a:spLocks/>
          </p:cNvSpPr>
          <p:nvPr/>
        </p:nvSpPr>
        <p:spPr bwMode="auto">
          <a:xfrm rot="-8012509">
            <a:off x="7705725" y="14874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71" name="Freeform 35"/>
          <p:cNvSpPr>
            <a:spLocks/>
          </p:cNvSpPr>
          <p:nvPr/>
        </p:nvSpPr>
        <p:spPr bwMode="auto">
          <a:xfrm rot="8844108">
            <a:off x="554038" y="155892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4372" name="Freeform 36"/>
          <p:cNvSpPr>
            <a:spLocks/>
          </p:cNvSpPr>
          <p:nvPr/>
        </p:nvSpPr>
        <p:spPr bwMode="auto">
          <a:xfrm rot="4491255">
            <a:off x="2253647" y="2516274"/>
            <a:ext cx="854986" cy="52869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r>
              <a:rPr lang="en-US" dirty="0" smtClean="0"/>
              <a:t>Enzyme </a:t>
            </a:r>
            <a:endParaRPr lang="en-US" dirty="0"/>
          </a:p>
        </p:txBody>
      </p:sp>
      <p:sp>
        <p:nvSpPr>
          <p:cNvPr id="14373" name="Text Box 37"/>
          <p:cNvSpPr txBox="1">
            <a:spLocks noChangeArrowheads="1"/>
          </p:cNvSpPr>
          <p:nvPr/>
        </p:nvSpPr>
        <p:spPr bwMode="auto">
          <a:xfrm>
            <a:off x="1693863" y="990600"/>
            <a:ext cx="5756275" cy="461665"/>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Inactivating </a:t>
            </a:r>
            <a:r>
              <a:rPr lang="en-GB" sz="2400" b="1" dirty="0" smtClean="0">
                <a:latin typeface="Arial Narrow" pitchFamily="34" charset="0"/>
              </a:rPr>
              <a:t>of antibiotic via enzymes</a:t>
            </a:r>
            <a:endParaRPr lang="en-GB" sz="2400" b="1" dirty="0">
              <a:latin typeface="Arial Narrow" pitchFamily="34" charset="0"/>
            </a:endParaRPr>
          </a:p>
        </p:txBody>
      </p:sp>
      <p:sp>
        <p:nvSpPr>
          <p:cNvPr id="14374" name="Line 38"/>
          <p:cNvSpPr>
            <a:spLocks noChangeShapeType="1"/>
          </p:cNvSpPr>
          <p:nvPr/>
        </p:nvSpPr>
        <p:spPr bwMode="auto">
          <a:xfrm rot="1935696" flipV="1">
            <a:off x="744538" y="3467100"/>
            <a:ext cx="396875" cy="114300"/>
          </a:xfrm>
          <a:prstGeom prst="line">
            <a:avLst/>
          </a:prstGeom>
          <a:noFill/>
          <a:ln w="28575">
            <a:solidFill>
              <a:srgbClr val="FFFFFF"/>
            </a:solidFill>
            <a:round/>
            <a:headEnd/>
            <a:tailEnd type="triangle" w="med" len="med"/>
          </a:ln>
        </p:spPr>
        <p:txBody>
          <a:bodyPr lIns="0" tIns="0" rIns="0" bIns="0" anchor="ctr">
            <a:spAutoFit/>
          </a:bodyPr>
          <a:lstStyle/>
          <a:p>
            <a:endParaRPr lang="en-US"/>
          </a:p>
        </p:txBody>
      </p:sp>
    </p:spTree>
  </p:cSld>
  <p:clrMapOvr>
    <a:masterClrMapping/>
  </p:clrMapOvr>
  <p:transition>
    <p:strips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914400" y="228600"/>
            <a:ext cx="7772400" cy="1197864"/>
          </a:xfrm>
        </p:spPr>
        <p:txBody>
          <a:bodyPr/>
          <a:lstStyle/>
          <a:p>
            <a:pPr eaLnBrk="1" fontAlgn="auto" hangingPunct="1">
              <a:spcAft>
                <a:spcPts val="0"/>
              </a:spcAft>
              <a:defRPr/>
            </a:pPr>
            <a:r>
              <a:rPr lang="en-GB" sz="3600" dirty="0" smtClean="0"/>
              <a:t>Second step :Antibiotic inactivation</a:t>
            </a:r>
          </a:p>
        </p:txBody>
      </p:sp>
      <p:sp>
        <p:nvSpPr>
          <p:cNvPr id="15363"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15364" name="Rectangle 4"/>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15365" name="Oval 5"/>
          <p:cNvSpPr>
            <a:spLocks noChangeArrowheads="1"/>
          </p:cNvSpPr>
          <p:nvPr/>
        </p:nvSpPr>
        <p:spPr bwMode="auto">
          <a:xfrm>
            <a:off x="18208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5366" name="Oval 6"/>
          <p:cNvSpPr>
            <a:spLocks noChangeArrowheads="1"/>
          </p:cNvSpPr>
          <p:nvPr/>
        </p:nvSpPr>
        <p:spPr bwMode="auto">
          <a:xfrm>
            <a:off x="34210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5367" name="Oval 7"/>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5368" name="Oval 8"/>
          <p:cNvSpPr>
            <a:spLocks noChangeArrowheads="1"/>
          </p:cNvSpPr>
          <p:nvPr/>
        </p:nvSpPr>
        <p:spPr bwMode="auto">
          <a:xfrm>
            <a:off x="66214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5369" name="Oval 9"/>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0" name="Oval 10"/>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1" name="Oval 11"/>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2" name="Oval 12"/>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3" name="Oval 13"/>
          <p:cNvSpPr>
            <a:spLocks noChangeArrowheads="1"/>
          </p:cNvSpPr>
          <p:nvPr/>
        </p:nvSpPr>
        <p:spPr bwMode="auto">
          <a:xfrm>
            <a:off x="18843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74" name="Text Box 14"/>
          <p:cNvSpPr txBox="1">
            <a:spLocks noChangeArrowheads="1"/>
          </p:cNvSpPr>
          <p:nvPr/>
        </p:nvSpPr>
        <p:spPr bwMode="auto">
          <a:xfrm>
            <a:off x="6888163" y="59944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15375" name="Text Box 15"/>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15376" name="Text Box 16"/>
          <p:cNvSpPr txBox="1">
            <a:spLocks noChangeArrowheads="1"/>
          </p:cNvSpPr>
          <p:nvPr/>
        </p:nvSpPr>
        <p:spPr bwMode="auto">
          <a:xfrm>
            <a:off x="233363" y="2547938"/>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15377" name="Rectangle 17"/>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15378" name="Text Box 18"/>
          <p:cNvSpPr txBox="1">
            <a:spLocks noChangeArrowheads="1"/>
          </p:cNvSpPr>
          <p:nvPr/>
        </p:nvSpPr>
        <p:spPr bwMode="auto">
          <a:xfrm>
            <a:off x="7775575" y="3402013"/>
            <a:ext cx="949325"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Target site</a:t>
            </a:r>
          </a:p>
        </p:txBody>
      </p:sp>
      <p:sp>
        <p:nvSpPr>
          <p:cNvPr id="15379" name="Text Box 19"/>
          <p:cNvSpPr txBox="1">
            <a:spLocks noChangeArrowheads="1"/>
          </p:cNvSpPr>
          <p:nvPr/>
        </p:nvSpPr>
        <p:spPr bwMode="auto">
          <a:xfrm>
            <a:off x="3346450" y="3394075"/>
            <a:ext cx="703263" cy="276225"/>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Binding</a:t>
            </a:r>
          </a:p>
        </p:txBody>
      </p:sp>
      <p:sp>
        <p:nvSpPr>
          <p:cNvPr id="15380" name="Line 20"/>
          <p:cNvSpPr>
            <a:spLocks noChangeShapeType="1"/>
          </p:cNvSpPr>
          <p:nvPr/>
        </p:nvSpPr>
        <p:spPr bwMode="auto">
          <a:xfrm flipH="1">
            <a:off x="2703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81" name="Line 21"/>
          <p:cNvSpPr>
            <a:spLocks noChangeShapeType="1"/>
          </p:cNvSpPr>
          <p:nvPr/>
        </p:nvSpPr>
        <p:spPr bwMode="auto">
          <a:xfrm>
            <a:off x="4227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82" name="Line 22"/>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83" name="Text Box 23"/>
          <p:cNvSpPr txBox="1">
            <a:spLocks noChangeArrowheads="1"/>
          </p:cNvSpPr>
          <p:nvPr/>
        </p:nvSpPr>
        <p:spPr bwMode="auto">
          <a:xfrm>
            <a:off x="119063" y="3505200"/>
            <a:ext cx="8636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Enzyme</a:t>
            </a:r>
          </a:p>
        </p:txBody>
      </p:sp>
      <p:sp>
        <p:nvSpPr>
          <p:cNvPr id="15384" name="Oval 24"/>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385" name="Line 25"/>
          <p:cNvSpPr>
            <a:spLocks noChangeShapeType="1"/>
          </p:cNvSpPr>
          <p:nvPr/>
        </p:nvSpPr>
        <p:spPr bwMode="auto">
          <a:xfrm flipV="1">
            <a:off x="1166813" y="2584450"/>
            <a:ext cx="396875" cy="114300"/>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86" name="Freeform 26"/>
          <p:cNvSpPr>
            <a:spLocks/>
          </p:cNvSpPr>
          <p:nvPr/>
        </p:nvSpPr>
        <p:spPr bwMode="auto">
          <a:xfrm rot="-8012509">
            <a:off x="935037" y="3484563"/>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87" name="Freeform 27"/>
          <p:cNvSpPr>
            <a:spLocks/>
          </p:cNvSpPr>
          <p:nvPr/>
        </p:nvSpPr>
        <p:spPr bwMode="auto">
          <a:xfrm rot="1416365">
            <a:off x="2270125" y="19319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88" name="Freeform 28"/>
          <p:cNvSpPr>
            <a:spLocks/>
          </p:cNvSpPr>
          <p:nvPr/>
        </p:nvSpPr>
        <p:spPr bwMode="auto">
          <a:xfrm rot="-10160017">
            <a:off x="4859338" y="19621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89" name="Freeform 29"/>
          <p:cNvSpPr>
            <a:spLocks/>
          </p:cNvSpPr>
          <p:nvPr/>
        </p:nvSpPr>
        <p:spPr bwMode="auto">
          <a:xfrm rot="-1233005">
            <a:off x="4137025" y="2565400"/>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0" name="Freeform 30"/>
          <p:cNvSpPr>
            <a:spLocks/>
          </p:cNvSpPr>
          <p:nvPr/>
        </p:nvSpPr>
        <p:spPr bwMode="auto">
          <a:xfrm rot="-1885232">
            <a:off x="6338888" y="1868488"/>
            <a:ext cx="493712"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1" name="Freeform 31"/>
          <p:cNvSpPr>
            <a:spLocks/>
          </p:cNvSpPr>
          <p:nvPr/>
        </p:nvSpPr>
        <p:spPr bwMode="auto">
          <a:xfrm rot="3868978">
            <a:off x="7870825" y="431323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2" name="Freeform 32"/>
          <p:cNvSpPr>
            <a:spLocks/>
          </p:cNvSpPr>
          <p:nvPr/>
        </p:nvSpPr>
        <p:spPr bwMode="auto">
          <a:xfrm rot="-3674857">
            <a:off x="7335838" y="27622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3" name="Freeform 33"/>
          <p:cNvSpPr>
            <a:spLocks/>
          </p:cNvSpPr>
          <p:nvPr/>
        </p:nvSpPr>
        <p:spPr bwMode="auto">
          <a:xfrm rot="7936545">
            <a:off x="6091238" y="319087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4" name="Freeform 34"/>
          <p:cNvSpPr>
            <a:spLocks/>
          </p:cNvSpPr>
          <p:nvPr/>
        </p:nvSpPr>
        <p:spPr bwMode="auto">
          <a:xfrm rot="-8012509">
            <a:off x="7705725" y="14874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5" name="Freeform 35"/>
          <p:cNvSpPr>
            <a:spLocks/>
          </p:cNvSpPr>
          <p:nvPr/>
        </p:nvSpPr>
        <p:spPr bwMode="auto">
          <a:xfrm rot="8844108">
            <a:off x="554038" y="155892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6" name="Freeform 36"/>
          <p:cNvSpPr>
            <a:spLocks/>
          </p:cNvSpPr>
          <p:nvPr/>
        </p:nvSpPr>
        <p:spPr bwMode="auto">
          <a:xfrm rot="4491255">
            <a:off x="1622425" y="2957513"/>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5397" name="Text Box 37"/>
          <p:cNvSpPr txBox="1">
            <a:spLocks noChangeArrowheads="1"/>
          </p:cNvSpPr>
          <p:nvPr/>
        </p:nvSpPr>
        <p:spPr bwMode="auto">
          <a:xfrm>
            <a:off x="5011738" y="2465388"/>
            <a:ext cx="715962" cy="5540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Enzyme</a:t>
            </a:r>
            <a:r>
              <a:rPr lang="en-GB" b="1">
                <a:solidFill>
                  <a:srgbClr val="FFFFFF"/>
                </a:solidFill>
                <a:latin typeface="Arial Narrow" pitchFamily="34" charset="0"/>
              </a:rPr>
              <a:t/>
            </a:r>
            <a:br>
              <a:rPr lang="en-GB" b="1">
                <a:solidFill>
                  <a:srgbClr val="FFFFFF"/>
                </a:solidFill>
                <a:latin typeface="Arial Narrow" pitchFamily="34" charset="0"/>
              </a:rPr>
            </a:br>
            <a:r>
              <a:rPr lang="en-GB" b="1">
                <a:latin typeface="Arial Narrow" pitchFamily="34" charset="0"/>
              </a:rPr>
              <a:t>binding</a:t>
            </a:r>
          </a:p>
        </p:txBody>
      </p:sp>
      <p:sp>
        <p:nvSpPr>
          <p:cNvPr id="15398" name="Line 38"/>
          <p:cNvSpPr>
            <a:spLocks noChangeShapeType="1"/>
          </p:cNvSpPr>
          <p:nvPr/>
        </p:nvSpPr>
        <p:spPr bwMode="auto">
          <a:xfrm flipH="1">
            <a:off x="4346575" y="2730500"/>
            <a:ext cx="631825" cy="0"/>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5399" name="Freeform 39"/>
          <p:cNvSpPr>
            <a:spLocks/>
          </p:cNvSpPr>
          <p:nvPr/>
        </p:nvSpPr>
        <p:spPr bwMode="auto">
          <a:xfrm>
            <a:off x="5876925" y="2743200"/>
            <a:ext cx="358775" cy="585788"/>
          </a:xfrm>
          <a:custGeom>
            <a:avLst/>
            <a:gdLst>
              <a:gd name="T0" fmla="*/ 0 w 226"/>
              <a:gd name="T1" fmla="*/ 0 h 369"/>
              <a:gd name="T2" fmla="*/ 2147483647 w 226"/>
              <a:gd name="T3" fmla="*/ 0 h 369"/>
              <a:gd name="T4" fmla="*/ 2147483647 w 226"/>
              <a:gd name="T5" fmla="*/ 2147483647 h 369"/>
              <a:gd name="T6" fmla="*/ 0 60000 65536"/>
              <a:gd name="T7" fmla="*/ 0 60000 65536"/>
              <a:gd name="T8" fmla="*/ 0 60000 65536"/>
              <a:gd name="T9" fmla="*/ 0 w 226"/>
              <a:gd name="T10" fmla="*/ 0 h 369"/>
              <a:gd name="T11" fmla="*/ 226 w 226"/>
              <a:gd name="T12" fmla="*/ 369 h 369"/>
            </a:gdLst>
            <a:ahLst/>
            <a:cxnLst>
              <a:cxn ang="T6">
                <a:pos x="T0" y="T1"/>
              </a:cxn>
              <a:cxn ang="T7">
                <a:pos x="T2" y="T3"/>
              </a:cxn>
              <a:cxn ang="T8">
                <a:pos x="T4" y="T5"/>
              </a:cxn>
            </a:cxnLst>
            <a:rect l="T9" t="T10" r="T11" b="T12"/>
            <a:pathLst>
              <a:path w="226" h="369">
                <a:moveTo>
                  <a:pt x="0" y="0"/>
                </a:moveTo>
                <a:lnTo>
                  <a:pt x="226" y="0"/>
                </a:lnTo>
                <a:lnTo>
                  <a:pt x="226" y="369"/>
                </a:lnTo>
              </a:path>
            </a:pathLst>
          </a:custGeom>
          <a:noFill/>
          <a:ln w="28575">
            <a:solidFill>
              <a:schemeClr val="tx1"/>
            </a:solidFill>
            <a:round/>
            <a:headEnd/>
            <a:tailEnd type="triangle" w="med" len="med"/>
          </a:ln>
        </p:spPr>
        <p:txBody>
          <a:bodyPr lIns="0" tIns="0" rIns="0" bIns="0" anchor="ctr">
            <a:spAutoFit/>
          </a:bodyPr>
          <a:lstStyle/>
          <a:p>
            <a:endParaRPr lang="en-US"/>
          </a:p>
        </p:txBody>
      </p:sp>
      <p:sp>
        <p:nvSpPr>
          <p:cNvPr id="15400" name="Text Box 40"/>
          <p:cNvSpPr txBox="1">
            <a:spLocks noChangeArrowheads="1"/>
          </p:cNvSpPr>
          <p:nvPr/>
        </p:nvSpPr>
        <p:spPr bwMode="auto">
          <a:xfrm>
            <a:off x="1752600" y="1143000"/>
            <a:ext cx="5757862" cy="461665"/>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Enzymes bind to antibiotic molecules</a:t>
            </a:r>
          </a:p>
        </p:txBody>
      </p:sp>
    </p:spTree>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AutoShape 2"/>
          <p:cNvSpPr>
            <a:spLocks noChangeArrowheads="1"/>
          </p:cNvSpPr>
          <p:nvPr/>
        </p:nvSpPr>
        <p:spPr bwMode="auto">
          <a:xfrm>
            <a:off x="3036888" y="2066925"/>
            <a:ext cx="1771650" cy="1771650"/>
          </a:xfrm>
          <a:prstGeom prst="irregularSeal2">
            <a:avLst/>
          </a:prstGeom>
          <a:gradFill rotWithShape="0">
            <a:gsLst>
              <a:gs pos="0">
                <a:schemeClr val="bg1">
                  <a:gamma/>
                  <a:tint val="69804"/>
                  <a:invGamma/>
                </a:schemeClr>
              </a:gs>
              <a:gs pos="100000">
                <a:schemeClr val="bg1"/>
              </a:gs>
            </a:gsLst>
            <a:path path="shape">
              <a:fillToRect l="50000" t="50000" r="50000" b="50000"/>
            </a:path>
          </a:gradFill>
          <a:ln w="12700">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34819" name="Rectangle 3"/>
          <p:cNvSpPr>
            <a:spLocks noGrp="1" noChangeArrowheads="1"/>
          </p:cNvSpPr>
          <p:nvPr>
            <p:ph type="title"/>
          </p:nvPr>
        </p:nvSpPr>
        <p:spPr>
          <a:xfrm>
            <a:off x="1138238" y="241300"/>
            <a:ext cx="7620000" cy="939800"/>
          </a:xfrm>
        </p:spPr>
        <p:txBody>
          <a:bodyPr/>
          <a:lstStyle/>
          <a:p>
            <a:pPr eaLnBrk="1" fontAlgn="auto" hangingPunct="1">
              <a:spcAft>
                <a:spcPts val="0"/>
              </a:spcAft>
              <a:defRPr/>
            </a:pPr>
            <a:r>
              <a:rPr lang="en-GB" sz="3600" dirty="0" smtClean="0"/>
              <a:t>Third step :Antibiotic inactivation</a:t>
            </a:r>
          </a:p>
        </p:txBody>
      </p:sp>
      <p:sp>
        <p:nvSpPr>
          <p:cNvPr id="16388" name="Rectangle 4"/>
          <p:cNvSpPr>
            <a:spLocks noChangeArrowheads="1"/>
          </p:cNvSpPr>
          <p:nvPr/>
        </p:nvSpPr>
        <p:spPr bwMode="auto">
          <a:xfrm>
            <a:off x="0" y="54657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16389" name="Rectangle 5"/>
          <p:cNvSpPr>
            <a:spLocks noChangeArrowheads="1"/>
          </p:cNvSpPr>
          <p:nvPr/>
        </p:nvSpPr>
        <p:spPr bwMode="auto">
          <a:xfrm>
            <a:off x="0" y="4195763"/>
            <a:ext cx="9144000" cy="966787"/>
          </a:xfrm>
          <a:prstGeom prst="rect">
            <a:avLst/>
          </a:prstGeom>
          <a:solidFill>
            <a:srgbClr val="BDC2DB"/>
          </a:solidFill>
          <a:ln w="12700">
            <a:noFill/>
            <a:miter lim="800000"/>
            <a:headEnd/>
            <a:tailEnd/>
          </a:ln>
        </p:spPr>
        <p:txBody>
          <a:bodyPr wrap="none" anchor="ctr"/>
          <a:lstStyle/>
          <a:p>
            <a:endParaRPr lang="en-US"/>
          </a:p>
        </p:txBody>
      </p:sp>
      <p:sp>
        <p:nvSpPr>
          <p:cNvPr id="16390" name="Oval 6"/>
          <p:cNvSpPr>
            <a:spLocks noChangeArrowheads="1"/>
          </p:cNvSpPr>
          <p:nvPr/>
        </p:nvSpPr>
        <p:spPr bwMode="auto">
          <a:xfrm>
            <a:off x="1820863" y="36512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6391" name="Oval 7"/>
          <p:cNvSpPr>
            <a:spLocks noChangeArrowheads="1"/>
          </p:cNvSpPr>
          <p:nvPr/>
        </p:nvSpPr>
        <p:spPr bwMode="auto">
          <a:xfrm>
            <a:off x="3421063" y="36512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6392" name="Oval 8"/>
          <p:cNvSpPr>
            <a:spLocks noChangeArrowheads="1"/>
          </p:cNvSpPr>
          <p:nvPr/>
        </p:nvSpPr>
        <p:spPr bwMode="auto">
          <a:xfrm>
            <a:off x="5021263" y="36512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6393" name="Oval 9"/>
          <p:cNvSpPr>
            <a:spLocks noChangeArrowheads="1"/>
          </p:cNvSpPr>
          <p:nvPr/>
        </p:nvSpPr>
        <p:spPr bwMode="auto">
          <a:xfrm>
            <a:off x="6621463" y="36512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6394" name="Oval 10"/>
          <p:cNvSpPr>
            <a:spLocks noChangeArrowheads="1"/>
          </p:cNvSpPr>
          <p:nvPr/>
        </p:nvSpPr>
        <p:spPr bwMode="auto">
          <a:xfrm>
            <a:off x="7964488" y="22367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395" name="Oval 11"/>
          <p:cNvSpPr>
            <a:spLocks noChangeArrowheads="1"/>
          </p:cNvSpPr>
          <p:nvPr/>
        </p:nvSpPr>
        <p:spPr bwMode="auto">
          <a:xfrm rot="2414272">
            <a:off x="6457950" y="2370138"/>
            <a:ext cx="719138" cy="1077912"/>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396" name="Oval 12"/>
          <p:cNvSpPr>
            <a:spLocks noChangeArrowheads="1"/>
          </p:cNvSpPr>
          <p:nvPr/>
        </p:nvSpPr>
        <p:spPr bwMode="auto">
          <a:xfrm>
            <a:off x="5021263" y="33178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397" name="Oval 13"/>
          <p:cNvSpPr>
            <a:spLocks noChangeArrowheads="1"/>
          </p:cNvSpPr>
          <p:nvPr/>
        </p:nvSpPr>
        <p:spPr bwMode="auto">
          <a:xfrm>
            <a:off x="1884363" y="33178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398" name="Text Box 14"/>
          <p:cNvSpPr txBox="1">
            <a:spLocks noChangeArrowheads="1"/>
          </p:cNvSpPr>
          <p:nvPr/>
        </p:nvSpPr>
        <p:spPr bwMode="auto">
          <a:xfrm>
            <a:off x="6888163" y="61087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16399" name="Text Box 15"/>
          <p:cNvSpPr txBox="1">
            <a:spLocks noChangeArrowheads="1"/>
          </p:cNvSpPr>
          <p:nvPr/>
        </p:nvSpPr>
        <p:spPr bwMode="auto">
          <a:xfrm>
            <a:off x="279400" y="45243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16400" name="Text Box 16"/>
          <p:cNvSpPr txBox="1">
            <a:spLocks noChangeArrowheads="1"/>
          </p:cNvSpPr>
          <p:nvPr/>
        </p:nvSpPr>
        <p:spPr bwMode="auto">
          <a:xfrm>
            <a:off x="233363" y="2662238"/>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16401" name="Rectangle 17"/>
          <p:cNvSpPr>
            <a:spLocks noChangeArrowheads="1"/>
          </p:cNvSpPr>
          <p:nvPr/>
        </p:nvSpPr>
        <p:spPr bwMode="auto">
          <a:xfrm>
            <a:off x="0" y="5143500"/>
            <a:ext cx="9144000" cy="436563"/>
          </a:xfrm>
          <a:prstGeom prst="rect">
            <a:avLst/>
          </a:prstGeom>
          <a:solidFill>
            <a:srgbClr val="9CA4CA"/>
          </a:solidFill>
          <a:ln w="12700">
            <a:noFill/>
            <a:miter lim="800000"/>
            <a:headEnd/>
            <a:tailEnd/>
          </a:ln>
        </p:spPr>
        <p:txBody>
          <a:bodyPr wrap="none" anchor="ctr"/>
          <a:lstStyle/>
          <a:p>
            <a:endParaRPr lang="en-US"/>
          </a:p>
        </p:txBody>
      </p:sp>
      <p:sp>
        <p:nvSpPr>
          <p:cNvPr id="16402" name="Text Box 18"/>
          <p:cNvSpPr txBox="1">
            <a:spLocks noChangeArrowheads="1"/>
          </p:cNvSpPr>
          <p:nvPr/>
        </p:nvSpPr>
        <p:spPr bwMode="auto">
          <a:xfrm>
            <a:off x="7775575" y="3516313"/>
            <a:ext cx="949325"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Target site</a:t>
            </a:r>
          </a:p>
        </p:txBody>
      </p:sp>
      <p:sp>
        <p:nvSpPr>
          <p:cNvPr id="16403" name="Line 19"/>
          <p:cNvSpPr>
            <a:spLocks noChangeShapeType="1"/>
          </p:cNvSpPr>
          <p:nvPr/>
        </p:nvSpPr>
        <p:spPr bwMode="auto">
          <a:xfrm flipH="1">
            <a:off x="7078663" y="37084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6404" name="Text Box 20"/>
          <p:cNvSpPr txBox="1">
            <a:spLocks noChangeArrowheads="1"/>
          </p:cNvSpPr>
          <p:nvPr/>
        </p:nvSpPr>
        <p:spPr bwMode="auto">
          <a:xfrm>
            <a:off x="119063" y="3619500"/>
            <a:ext cx="8636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Enzyme</a:t>
            </a:r>
          </a:p>
        </p:txBody>
      </p:sp>
      <p:sp>
        <p:nvSpPr>
          <p:cNvPr id="16405" name="Oval 21"/>
          <p:cNvSpPr>
            <a:spLocks noChangeArrowheads="1"/>
          </p:cNvSpPr>
          <p:nvPr/>
        </p:nvSpPr>
        <p:spPr bwMode="auto">
          <a:xfrm>
            <a:off x="1371600" y="23098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406" name="Line 22"/>
          <p:cNvSpPr>
            <a:spLocks noChangeShapeType="1"/>
          </p:cNvSpPr>
          <p:nvPr/>
        </p:nvSpPr>
        <p:spPr bwMode="auto">
          <a:xfrm flipV="1">
            <a:off x="1166813" y="2698750"/>
            <a:ext cx="396875" cy="114300"/>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16407" name="Freeform 23"/>
          <p:cNvSpPr>
            <a:spLocks/>
          </p:cNvSpPr>
          <p:nvPr/>
        </p:nvSpPr>
        <p:spPr bwMode="auto">
          <a:xfrm rot="-8012509">
            <a:off x="935037" y="3598863"/>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08" name="Freeform 24"/>
          <p:cNvSpPr>
            <a:spLocks/>
          </p:cNvSpPr>
          <p:nvPr/>
        </p:nvSpPr>
        <p:spPr bwMode="auto">
          <a:xfrm rot="1416365">
            <a:off x="2270125" y="20462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09" name="Freeform 25"/>
          <p:cNvSpPr>
            <a:spLocks/>
          </p:cNvSpPr>
          <p:nvPr/>
        </p:nvSpPr>
        <p:spPr bwMode="auto">
          <a:xfrm rot="-10160017">
            <a:off x="4859338" y="20764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0" name="Freeform 26"/>
          <p:cNvSpPr>
            <a:spLocks/>
          </p:cNvSpPr>
          <p:nvPr/>
        </p:nvSpPr>
        <p:spPr bwMode="auto">
          <a:xfrm rot="-1233005">
            <a:off x="4137025" y="2679700"/>
            <a:ext cx="493713"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1" name="Freeform 27"/>
          <p:cNvSpPr>
            <a:spLocks/>
          </p:cNvSpPr>
          <p:nvPr/>
        </p:nvSpPr>
        <p:spPr bwMode="auto">
          <a:xfrm rot="3868978">
            <a:off x="7870825" y="442753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2" name="Freeform 28"/>
          <p:cNvSpPr>
            <a:spLocks/>
          </p:cNvSpPr>
          <p:nvPr/>
        </p:nvSpPr>
        <p:spPr bwMode="auto">
          <a:xfrm rot="-3674857">
            <a:off x="7335838" y="2876550"/>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3" name="Freeform 29"/>
          <p:cNvSpPr>
            <a:spLocks/>
          </p:cNvSpPr>
          <p:nvPr/>
        </p:nvSpPr>
        <p:spPr bwMode="auto">
          <a:xfrm rot="7936545">
            <a:off x="6091238" y="330517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4" name="Freeform 30"/>
          <p:cNvSpPr>
            <a:spLocks/>
          </p:cNvSpPr>
          <p:nvPr/>
        </p:nvSpPr>
        <p:spPr bwMode="auto">
          <a:xfrm rot="-8012509">
            <a:off x="7705725" y="1601788"/>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5" name="Freeform 31"/>
          <p:cNvSpPr>
            <a:spLocks/>
          </p:cNvSpPr>
          <p:nvPr/>
        </p:nvSpPr>
        <p:spPr bwMode="auto">
          <a:xfrm rot="8844108">
            <a:off x="554038" y="1673225"/>
            <a:ext cx="493712" cy="300038"/>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6" name="Freeform 32"/>
          <p:cNvSpPr>
            <a:spLocks/>
          </p:cNvSpPr>
          <p:nvPr/>
        </p:nvSpPr>
        <p:spPr bwMode="auto">
          <a:xfrm rot="4491255">
            <a:off x="1622425" y="3071813"/>
            <a:ext cx="493713" cy="300037"/>
          </a:xfrm>
          <a:custGeom>
            <a:avLst/>
            <a:gdLst>
              <a:gd name="T0" fmla="*/ 0 w 311"/>
              <a:gd name="T1" fmla="*/ 0 h 189"/>
              <a:gd name="T2" fmla="*/ 0 w 311"/>
              <a:gd name="T3" fmla="*/ 2147483647 h 189"/>
              <a:gd name="T4" fmla="*/ 2147483647 w 311"/>
              <a:gd name="T5" fmla="*/ 2147483647 h 189"/>
              <a:gd name="T6" fmla="*/ 2147483647 w 311"/>
              <a:gd name="T7" fmla="*/ 2147483647 h 189"/>
              <a:gd name="T8" fmla="*/ 0 w 311"/>
              <a:gd name="T9" fmla="*/ 0 h 189"/>
              <a:gd name="T10" fmla="*/ 0 60000 65536"/>
              <a:gd name="T11" fmla="*/ 0 60000 65536"/>
              <a:gd name="T12" fmla="*/ 0 60000 65536"/>
              <a:gd name="T13" fmla="*/ 0 60000 65536"/>
              <a:gd name="T14" fmla="*/ 0 60000 65536"/>
              <a:gd name="T15" fmla="*/ 0 w 311"/>
              <a:gd name="T16" fmla="*/ 0 h 189"/>
              <a:gd name="T17" fmla="*/ 311 w 311"/>
              <a:gd name="T18" fmla="*/ 189 h 189"/>
            </a:gdLst>
            <a:ahLst/>
            <a:cxnLst>
              <a:cxn ang="T10">
                <a:pos x="T0" y="T1"/>
              </a:cxn>
              <a:cxn ang="T11">
                <a:pos x="T2" y="T3"/>
              </a:cxn>
              <a:cxn ang="T12">
                <a:pos x="T4" y="T5"/>
              </a:cxn>
              <a:cxn ang="T13">
                <a:pos x="T6" y="T7"/>
              </a:cxn>
              <a:cxn ang="T14">
                <a:pos x="T8" y="T9"/>
              </a:cxn>
            </a:cxnLst>
            <a:rect l="T15" t="T16" r="T17" b="T18"/>
            <a:pathLst>
              <a:path w="311" h="189">
                <a:moveTo>
                  <a:pt x="0" y="0"/>
                </a:moveTo>
                <a:cubicBezTo>
                  <a:pt x="30" y="66"/>
                  <a:pt x="28" y="123"/>
                  <a:pt x="0" y="189"/>
                </a:cubicBezTo>
                <a:lnTo>
                  <a:pt x="169" y="187"/>
                </a:lnTo>
                <a:cubicBezTo>
                  <a:pt x="311" y="178"/>
                  <a:pt x="288" y="0"/>
                  <a:pt x="171" y="1"/>
                </a:cubicBezTo>
                <a:lnTo>
                  <a:pt x="0" y="0"/>
                </a:lnTo>
                <a:close/>
              </a:path>
            </a:pathLst>
          </a:custGeom>
          <a:gradFill rotWithShape="0">
            <a:gsLst>
              <a:gs pos="0">
                <a:srgbClr val="FF99CC"/>
              </a:gs>
              <a:gs pos="100000">
                <a:srgbClr val="CC3399"/>
              </a:gs>
            </a:gsLst>
            <a:lin ang="0" scaled="1"/>
          </a:gradFill>
          <a:ln w="12700">
            <a:noFill/>
            <a:round/>
            <a:headEnd/>
            <a:tailEnd/>
          </a:ln>
        </p:spPr>
        <p:txBody>
          <a:bodyPr wrap="none" anchor="ctr"/>
          <a:lstStyle/>
          <a:p>
            <a:endParaRPr lang="en-US"/>
          </a:p>
        </p:txBody>
      </p:sp>
      <p:sp>
        <p:nvSpPr>
          <p:cNvPr id="16417" name="Arc 33"/>
          <p:cNvSpPr>
            <a:spLocks/>
          </p:cNvSpPr>
          <p:nvPr/>
        </p:nvSpPr>
        <p:spPr bwMode="auto">
          <a:xfrm rot="-2700000">
            <a:off x="3748088" y="2495550"/>
            <a:ext cx="296862" cy="311150"/>
          </a:xfrm>
          <a:custGeom>
            <a:avLst/>
            <a:gdLst>
              <a:gd name="T0" fmla="*/ 2147483647 w 17740"/>
              <a:gd name="T1" fmla="*/ 0 h 18601"/>
              <a:gd name="T2" fmla="*/ 2147483647 w 17740"/>
              <a:gd name="T3" fmla="*/ 2147483647 h 18601"/>
              <a:gd name="T4" fmla="*/ 0 w 17740"/>
              <a:gd name="T5" fmla="*/ 2147483647 h 18601"/>
              <a:gd name="T6" fmla="*/ 0 60000 65536"/>
              <a:gd name="T7" fmla="*/ 0 60000 65536"/>
              <a:gd name="T8" fmla="*/ 0 60000 65536"/>
              <a:gd name="T9" fmla="*/ 0 w 17740"/>
              <a:gd name="T10" fmla="*/ 0 h 18601"/>
              <a:gd name="T11" fmla="*/ 17740 w 17740"/>
              <a:gd name="T12" fmla="*/ 18601 h 18601"/>
            </a:gdLst>
            <a:ahLst/>
            <a:cxnLst>
              <a:cxn ang="T6">
                <a:pos x="T0" y="T1"/>
              </a:cxn>
              <a:cxn ang="T7">
                <a:pos x="T2" y="T3"/>
              </a:cxn>
              <a:cxn ang="T8">
                <a:pos x="T4" y="T5"/>
              </a:cxn>
            </a:cxnLst>
            <a:rect l="T9" t="T10" r="T11" b="T12"/>
            <a:pathLst>
              <a:path w="17740" h="18601" fill="none" extrusionOk="0">
                <a:moveTo>
                  <a:pt x="10980" y="-1"/>
                </a:moveTo>
                <a:cubicBezTo>
                  <a:pt x="13658" y="1581"/>
                  <a:pt x="15964" y="3722"/>
                  <a:pt x="17739" y="6277"/>
                </a:cubicBezTo>
              </a:path>
              <a:path w="17740" h="18601" stroke="0" extrusionOk="0">
                <a:moveTo>
                  <a:pt x="10980" y="-1"/>
                </a:moveTo>
                <a:cubicBezTo>
                  <a:pt x="13658" y="1581"/>
                  <a:pt x="15964" y="3722"/>
                  <a:pt x="17739" y="6277"/>
                </a:cubicBezTo>
                <a:lnTo>
                  <a:pt x="0" y="18601"/>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18" name="Arc 34"/>
          <p:cNvSpPr>
            <a:spLocks/>
          </p:cNvSpPr>
          <p:nvPr/>
        </p:nvSpPr>
        <p:spPr bwMode="auto">
          <a:xfrm rot="-4445307">
            <a:off x="3472657" y="2594769"/>
            <a:ext cx="296862" cy="311150"/>
          </a:xfrm>
          <a:custGeom>
            <a:avLst/>
            <a:gdLst>
              <a:gd name="T0" fmla="*/ 2147483647 w 17740"/>
              <a:gd name="T1" fmla="*/ 0 h 18601"/>
              <a:gd name="T2" fmla="*/ 2147483647 w 17740"/>
              <a:gd name="T3" fmla="*/ 2147483647 h 18601"/>
              <a:gd name="T4" fmla="*/ 0 w 17740"/>
              <a:gd name="T5" fmla="*/ 2147483647 h 18601"/>
              <a:gd name="T6" fmla="*/ 0 60000 65536"/>
              <a:gd name="T7" fmla="*/ 0 60000 65536"/>
              <a:gd name="T8" fmla="*/ 0 60000 65536"/>
              <a:gd name="T9" fmla="*/ 0 w 17740"/>
              <a:gd name="T10" fmla="*/ 0 h 18601"/>
              <a:gd name="T11" fmla="*/ 17740 w 17740"/>
              <a:gd name="T12" fmla="*/ 18601 h 18601"/>
            </a:gdLst>
            <a:ahLst/>
            <a:cxnLst>
              <a:cxn ang="T6">
                <a:pos x="T0" y="T1"/>
              </a:cxn>
              <a:cxn ang="T7">
                <a:pos x="T2" y="T3"/>
              </a:cxn>
              <a:cxn ang="T8">
                <a:pos x="T4" y="T5"/>
              </a:cxn>
            </a:cxnLst>
            <a:rect l="T9" t="T10" r="T11" b="T12"/>
            <a:pathLst>
              <a:path w="17740" h="18601" fill="none" extrusionOk="0">
                <a:moveTo>
                  <a:pt x="10980" y="-1"/>
                </a:moveTo>
                <a:cubicBezTo>
                  <a:pt x="13658" y="1581"/>
                  <a:pt x="15964" y="3722"/>
                  <a:pt x="17739" y="6277"/>
                </a:cubicBezTo>
              </a:path>
              <a:path w="17740" h="18601" stroke="0" extrusionOk="0">
                <a:moveTo>
                  <a:pt x="10980" y="-1"/>
                </a:moveTo>
                <a:cubicBezTo>
                  <a:pt x="13658" y="1581"/>
                  <a:pt x="15964" y="3722"/>
                  <a:pt x="17739" y="6277"/>
                </a:cubicBezTo>
                <a:lnTo>
                  <a:pt x="0" y="18601"/>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19" name="Arc 35"/>
          <p:cNvSpPr>
            <a:spLocks/>
          </p:cNvSpPr>
          <p:nvPr/>
        </p:nvSpPr>
        <p:spPr bwMode="auto">
          <a:xfrm rot="-9029701">
            <a:off x="3367088" y="2890838"/>
            <a:ext cx="338137" cy="311150"/>
          </a:xfrm>
          <a:custGeom>
            <a:avLst/>
            <a:gdLst>
              <a:gd name="T0" fmla="*/ 2147483647 w 20187"/>
              <a:gd name="T1" fmla="*/ 0 h 18601"/>
              <a:gd name="T2" fmla="*/ 2147483647 w 20187"/>
              <a:gd name="T3" fmla="*/ 2147483647 h 18601"/>
              <a:gd name="T4" fmla="*/ 0 w 20187"/>
              <a:gd name="T5" fmla="*/ 2147483647 h 18601"/>
              <a:gd name="T6" fmla="*/ 0 60000 65536"/>
              <a:gd name="T7" fmla="*/ 0 60000 65536"/>
              <a:gd name="T8" fmla="*/ 0 60000 65536"/>
              <a:gd name="T9" fmla="*/ 0 w 20187"/>
              <a:gd name="T10" fmla="*/ 0 h 18601"/>
              <a:gd name="T11" fmla="*/ 20187 w 20187"/>
              <a:gd name="T12" fmla="*/ 18601 h 18601"/>
            </a:gdLst>
            <a:ahLst/>
            <a:cxnLst>
              <a:cxn ang="T6">
                <a:pos x="T0" y="T1"/>
              </a:cxn>
              <a:cxn ang="T7">
                <a:pos x="T2" y="T3"/>
              </a:cxn>
              <a:cxn ang="T8">
                <a:pos x="T4" y="T5"/>
              </a:cxn>
            </a:cxnLst>
            <a:rect l="T9" t="T10" r="T11" b="T12"/>
            <a:pathLst>
              <a:path w="20187" h="18601" fill="none" extrusionOk="0">
                <a:moveTo>
                  <a:pt x="10980" y="-1"/>
                </a:moveTo>
                <a:cubicBezTo>
                  <a:pt x="15198" y="2489"/>
                  <a:pt x="18444" y="6339"/>
                  <a:pt x="20187" y="10916"/>
                </a:cubicBezTo>
              </a:path>
              <a:path w="20187" h="18601" stroke="0" extrusionOk="0">
                <a:moveTo>
                  <a:pt x="10980" y="-1"/>
                </a:moveTo>
                <a:cubicBezTo>
                  <a:pt x="15198" y="2489"/>
                  <a:pt x="18444" y="6339"/>
                  <a:pt x="20187" y="10916"/>
                </a:cubicBezTo>
                <a:lnTo>
                  <a:pt x="0" y="18601"/>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20" name="Arc 36"/>
          <p:cNvSpPr>
            <a:spLocks/>
          </p:cNvSpPr>
          <p:nvPr/>
        </p:nvSpPr>
        <p:spPr bwMode="auto">
          <a:xfrm rot="6354693">
            <a:off x="3869532" y="3112294"/>
            <a:ext cx="296862" cy="342900"/>
          </a:xfrm>
          <a:custGeom>
            <a:avLst/>
            <a:gdLst>
              <a:gd name="T0" fmla="*/ 2147483647 w 17740"/>
              <a:gd name="T1" fmla="*/ 0 h 20464"/>
              <a:gd name="T2" fmla="*/ 2147483647 w 17740"/>
              <a:gd name="T3" fmla="*/ 2147483647 h 20464"/>
              <a:gd name="T4" fmla="*/ 0 w 17740"/>
              <a:gd name="T5" fmla="*/ 2147483647 h 20464"/>
              <a:gd name="T6" fmla="*/ 0 60000 65536"/>
              <a:gd name="T7" fmla="*/ 0 60000 65536"/>
              <a:gd name="T8" fmla="*/ 0 60000 65536"/>
              <a:gd name="T9" fmla="*/ 0 w 17740"/>
              <a:gd name="T10" fmla="*/ 0 h 20464"/>
              <a:gd name="T11" fmla="*/ 17740 w 17740"/>
              <a:gd name="T12" fmla="*/ 20464 h 20464"/>
            </a:gdLst>
            <a:ahLst/>
            <a:cxnLst>
              <a:cxn ang="T6">
                <a:pos x="T0" y="T1"/>
              </a:cxn>
              <a:cxn ang="T7">
                <a:pos x="T2" y="T3"/>
              </a:cxn>
              <a:cxn ang="T8">
                <a:pos x="T4" y="T5"/>
              </a:cxn>
            </a:cxnLst>
            <a:rect l="T9" t="T10" r="T11" b="T12"/>
            <a:pathLst>
              <a:path w="17740" h="20464" fill="none" extrusionOk="0">
                <a:moveTo>
                  <a:pt x="6912" y="-1"/>
                </a:moveTo>
                <a:cubicBezTo>
                  <a:pt x="11300" y="1482"/>
                  <a:pt x="15096" y="4336"/>
                  <a:pt x="17739" y="8140"/>
                </a:cubicBezTo>
              </a:path>
              <a:path w="17740" h="20464" stroke="0" extrusionOk="0">
                <a:moveTo>
                  <a:pt x="6912" y="-1"/>
                </a:moveTo>
                <a:cubicBezTo>
                  <a:pt x="11300" y="1482"/>
                  <a:pt x="15096" y="4336"/>
                  <a:pt x="17739" y="8140"/>
                </a:cubicBezTo>
                <a:lnTo>
                  <a:pt x="0" y="20464"/>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21" name="Arc 37"/>
          <p:cNvSpPr>
            <a:spLocks/>
          </p:cNvSpPr>
          <p:nvPr/>
        </p:nvSpPr>
        <p:spPr bwMode="auto">
          <a:xfrm rot="10553845">
            <a:off x="3503613" y="3154363"/>
            <a:ext cx="296862" cy="331787"/>
          </a:xfrm>
          <a:custGeom>
            <a:avLst/>
            <a:gdLst>
              <a:gd name="T0" fmla="*/ 2147483647 w 17740"/>
              <a:gd name="T1" fmla="*/ 0 h 19798"/>
              <a:gd name="T2" fmla="*/ 2147483647 w 17740"/>
              <a:gd name="T3" fmla="*/ 2147483647 h 19798"/>
              <a:gd name="T4" fmla="*/ 0 w 17740"/>
              <a:gd name="T5" fmla="*/ 2147483647 h 19798"/>
              <a:gd name="T6" fmla="*/ 0 60000 65536"/>
              <a:gd name="T7" fmla="*/ 0 60000 65536"/>
              <a:gd name="T8" fmla="*/ 0 60000 65536"/>
              <a:gd name="T9" fmla="*/ 0 w 17740"/>
              <a:gd name="T10" fmla="*/ 0 h 19798"/>
              <a:gd name="T11" fmla="*/ 17740 w 17740"/>
              <a:gd name="T12" fmla="*/ 19798 h 19798"/>
            </a:gdLst>
            <a:ahLst/>
            <a:cxnLst>
              <a:cxn ang="T6">
                <a:pos x="T0" y="T1"/>
              </a:cxn>
              <a:cxn ang="T7">
                <a:pos x="T2" y="T3"/>
              </a:cxn>
              <a:cxn ang="T8">
                <a:pos x="T4" y="T5"/>
              </a:cxn>
            </a:cxnLst>
            <a:rect l="T9" t="T10" r="T11" b="T12"/>
            <a:pathLst>
              <a:path w="17740" h="19798" fill="none" extrusionOk="0">
                <a:moveTo>
                  <a:pt x="8637" y="-1"/>
                </a:moveTo>
                <a:cubicBezTo>
                  <a:pt x="12304" y="1600"/>
                  <a:pt x="15456" y="4187"/>
                  <a:pt x="17739" y="7474"/>
                </a:cubicBezTo>
              </a:path>
              <a:path w="17740" h="19798" stroke="0" extrusionOk="0">
                <a:moveTo>
                  <a:pt x="8637" y="-1"/>
                </a:moveTo>
                <a:cubicBezTo>
                  <a:pt x="12304" y="1600"/>
                  <a:pt x="15456" y="4187"/>
                  <a:pt x="17739" y="7474"/>
                </a:cubicBezTo>
                <a:lnTo>
                  <a:pt x="0" y="19798"/>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22" name="Arc 38"/>
          <p:cNvSpPr>
            <a:spLocks/>
          </p:cNvSpPr>
          <p:nvPr/>
        </p:nvSpPr>
        <p:spPr bwMode="auto">
          <a:xfrm rot="3661103">
            <a:off x="4115593" y="3075782"/>
            <a:ext cx="296863" cy="311150"/>
          </a:xfrm>
          <a:custGeom>
            <a:avLst/>
            <a:gdLst>
              <a:gd name="T0" fmla="*/ 2147483647 w 17740"/>
              <a:gd name="T1" fmla="*/ 0 h 18601"/>
              <a:gd name="T2" fmla="*/ 2147483647 w 17740"/>
              <a:gd name="T3" fmla="*/ 2147483647 h 18601"/>
              <a:gd name="T4" fmla="*/ 0 w 17740"/>
              <a:gd name="T5" fmla="*/ 2147483647 h 18601"/>
              <a:gd name="T6" fmla="*/ 0 60000 65536"/>
              <a:gd name="T7" fmla="*/ 0 60000 65536"/>
              <a:gd name="T8" fmla="*/ 0 60000 65536"/>
              <a:gd name="T9" fmla="*/ 0 w 17740"/>
              <a:gd name="T10" fmla="*/ 0 h 18601"/>
              <a:gd name="T11" fmla="*/ 17740 w 17740"/>
              <a:gd name="T12" fmla="*/ 18601 h 18601"/>
            </a:gdLst>
            <a:ahLst/>
            <a:cxnLst>
              <a:cxn ang="T6">
                <a:pos x="T0" y="T1"/>
              </a:cxn>
              <a:cxn ang="T7">
                <a:pos x="T2" y="T3"/>
              </a:cxn>
              <a:cxn ang="T8">
                <a:pos x="T4" y="T5"/>
              </a:cxn>
            </a:cxnLst>
            <a:rect l="T9" t="T10" r="T11" b="T12"/>
            <a:pathLst>
              <a:path w="17740" h="18601" fill="none" extrusionOk="0">
                <a:moveTo>
                  <a:pt x="10980" y="-1"/>
                </a:moveTo>
                <a:cubicBezTo>
                  <a:pt x="13658" y="1581"/>
                  <a:pt x="15964" y="3722"/>
                  <a:pt x="17739" y="6277"/>
                </a:cubicBezTo>
              </a:path>
              <a:path w="17740" h="18601" stroke="0" extrusionOk="0">
                <a:moveTo>
                  <a:pt x="10980" y="-1"/>
                </a:moveTo>
                <a:cubicBezTo>
                  <a:pt x="13658" y="1581"/>
                  <a:pt x="15964" y="3722"/>
                  <a:pt x="17739" y="6277"/>
                </a:cubicBezTo>
                <a:lnTo>
                  <a:pt x="0" y="18601"/>
                </a:lnTo>
                <a:close/>
              </a:path>
            </a:pathLst>
          </a:custGeom>
          <a:gradFill rotWithShape="0">
            <a:gsLst>
              <a:gs pos="0">
                <a:srgbClr val="008765"/>
              </a:gs>
              <a:gs pos="100000">
                <a:srgbClr val="07FFBE"/>
              </a:gs>
            </a:gsLst>
            <a:lin ang="5400000" scaled="1"/>
          </a:gradFill>
          <a:ln w="19050">
            <a:noFill/>
            <a:round/>
            <a:headEnd/>
            <a:tailEnd/>
          </a:ln>
        </p:spPr>
        <p:txBody>
          <a:bodyPr wrap="none" anchor="ctr"/>
          <a:lstStyle/>
          <a:p>
            <a:endParaRPr lang="en-US"/>
          </a:p>
        </p:txBody>
      </p:sp>
      <p:sp>
        <p:nvSpPr>
          <p:cNvPr id="16423" name="Freeform 39"/>
          <p:cNvSpPr>
            <a:spLocks/>
          </p:cNvSpPr>
          <p:nvPr/>
        </p:nvSpPr>
        <p:spPr bwMode="auto">
          <a:xfrm>
            <a:off x="4029075" y="2609850"/>
            <a:ext cx="109538" cy="71438"/>
          </a:xfrm>
          <a:custGeom>
            <a:avLst/>
            <a:gdLst>
              <a:gd name="T0" fmla="*/ 0 w 69"/>
              <a:gd name="T1" fmla="*/ 2147483647 h 45"/>
              <a:gd name="T2" fmla="*/ 2147483647 w 69"/>
              <a:gd name="T3" fmla="*/ 0 h 45"/>
              <a:gd name="T4" fmla="*/ 2147483647 w 69"/>
              <a:gd name="T5" fmla="*/ 2147483647 h 45"/>
              <a:gd name="T6" fmla="*/ 0 w 69"/>
              <a:gd name="T7" fmla="*/ 2147483647 h 45"/>
              <a:gd name="T8" fmla="*/ 0 60000 65536"/>
              <a:gd name="T9" fmla="*/ 0 60000 65536"/>
              <a:gd name="T10" fmla="*/ 0 60000 65536"/>
              <a:gd name="T11" fmla="*/ 0 60000 65536"/>
              <a:gd name="T12" fmla="*/ 0 w 69"/>
              <a:gd name="T13" fmla="*/ 0 h 45"/>
              <a:gd name="T14" fmla="*/ 69 w 69"/>
              <a:gd name="T15" fmla="*/ 45 h 45"/>
            </a:gdLst>
            <a:ahLst/>
            <a:cxnLst>
              <a:cxn ang="T8">
                <a:pos x="T0" y="T1"/>
              </a:cxn>
              <a:cxn ang="T9">
                <a:pos x="T2" y="T3"/>
              </a:cxn>
              <a:cxn ang="T10">
                <a:pos x="T4" y="T5"/>
              </a:cxn>
              <a:cxn ang="T11">
                <a:pos x="T6" y="T7"/>
              </a:cxn>
            </a:cxnLst>
            <a:rect l="T12" t="T13" r="T14" b="T15"/>
            <a:pathLst>
              <a:path w="69" h="45">
                <a:moveTo>
                  <a:pt x="0" y="45"/>
                </a:moveTo>
                <a:lnTo>
                  <a:pt x="36" y="0"/>
                </a:lnTo>
                <a:lnTo>
                  <a:pt x="69" y="45"/>
                </a:lnTo>
                <a:lnTo>
                  <a:pt x="0" y="45"/>
                </a:lnTo>
                <a:close/>
              </a:path>
            </a:pathLst>
          </a:custGeom>
          <a:solidFill>
            <a:srgbClr val="00C692"/>
          </a:solidFill>
          <a:ln w="12700">
            <a:noFill/>
            <a:round/>
            <a:headEnd/>
            <a:tailEnd/>
          </a:ln>
        </p:spPr>
        <p:txBody>
          <a:bodyPr/>
          <a:lstStyle/>
          <a:p>
            <a:endParaRPr lang="en-US"/>
          </a:p>
        </p:txBody>
      </p:sp>
      <p:sp>
        <p:nvSpPr>
          <p:cNvPr id="16424" name="Freeform 40"/>
          <p:cNvSpPr>
            <a:spLocks/>
          </p:cNvSpPr>
          <p:nvPr/>
        </p:nvSpPr>
        <p:spPr bwMode="auto">
          <a:xfrm>
            <a:off x="3786188" y="2886075"/>
            <a:ext cx="80962" cy="90488"/>
          </a:xfrm>
          <a:custGeom>
            <a:avLst/>
            <a:gdLst>
              <a:gd name="T0" fmla="*/ 2147483647 w 51"/>
              <a:gd name="T1" fmla="*/ 2147483647 h 57"/>
              <a:gd name="T2" fmla="*/ 2147483647 w 51"/>
              <a:gd name="T3" fmla="*/ 0 h 57"/>
              <a:gd name="T4" fmla="*/ 0 w 51"/>
              <a:gd name="T5" fmla="*/ 2147483647 h 57"/>
              <a:gd name="T6" fmla="*/ 2147483647 w 51"/>
              <a:gd name="T7" fmla="*/ 2147483647 h 57"/>
              <a:gd name="T8" fmla="*/ 0 60000 65536"/>
              <a:gd name="T9" fmla="*/ 0 60000 65536"/>
              <a:gd name="T10" fmla="*/ 0 60000 65536"/>
              <a:gd name="T11" fmla="*/ 0 60000 65536"/>
              <a:gd name="T12" fmla="*/ 0 w 51"/>
              <a:gd name="T13" fmla="*/ 0 h 57"/>
              <a:gd name="T14" fmla="*/ 51 w 51"/>
              <a:gd name="T15" fmla="*/ 57 h 57"/>
            </a:gdLst>
            <a:ahLst/>
            <a:cxnLst>
              <a:cxn ang="T8">
                <a:pos x="T0" y="T1"/>
              </a:cxn>
              <a:cxn ang="T9">
                <a:pos x="T2" y="T3"/>
              </a:cxn>
              <a:cxn ang="T10">
                <a:pos x="T4" y="T5"/>
              </a:cxn>
              <a:cxn ang="T11">
                <a:pos x="T6" y="T7"/>
              </a:cxn>
            </a:cxnLst>
            <a:rect l="T12" t="T13" r="T14" b="T15"/>
            <a:pathLst>
              <a:path w="51" h="57">
                <a:moveTo>
                  <a:pt x="51" y="48"/>
                </a:moveTo>
                <a:lnTo>
                  <a:pt x="15" y="0"/>
                </a:lnTo>
                <a:lnTo>
                  <a:pt x="0" y="57"/>
                </a:lnTo>
                <a:lnTo>
                  <a:pt x="51" y="48"/>
                </a:lnTo>
                <a:close/>
              </a:path>
            </a:pathLst>
          </a:custGeom>
          <a:solidFill>
            <a:srgbClr val="00C692"/>
          </a:solidFill>
          <a:ln w="12700">
            <a:noFill/>
            <a:round/>
            <a:headEnd/>
            <a:tailEnd/>
          </a:ln>
        </p:spPr>
        <p:txBody>
          <a:bodyPr/>
          <a:lstStyle/>
          <a:p>
            <a:endParaRPr lang="en-US"/>
          </a:p>
        </p:txBody>
      </p:sp>
      <p:sp>
        <p:nvSpPr>
          <p:cNvPr id="16425" name="Freeform 41"/>
          <p:cNvSpPr>
            <a:spLocks/>
          </p:cNvSpPr>
          <p:nvPr/>
        </p:nvSpPr>
        <p:spPr bwMode="auto">
          <a:xfrm>
            <a:off x="3362325" y="2747963"/>
            <a:ext cx="133350" cy="95250"/>
          </a:xfrm>
          <a:custGeom>
            <a:avLst/>
            <a:gdLst>
              <a:gd name="T0" fmla="*/ 2147483647 w 84"/>
              <a:gd name="T1" fmla="*/ 2147483647 h 60"/>
              <a:gd name="T2" fmla="*/ 2147483647 w 84"/>
              <a:gd name="T3" fmla="*/ 0 h 60"/>
              <a:gd name="T4" fmla="*/ 0 w 84"/>
              <a:gd name="T5" fmla="*/ 2147483647 h 60"/>
              <a:gd name="T6" fmla="*/ 2147483647 w 84"/>
              <a:gd name="T7" fmla="*/ 2147483647 h 60"/>
              <a:gd name="T8" fmla="*/ 0 60000 65536"/>
              <a:gd name="T9" fmla="*/ 0 60000 65536"/>
              <a:gd name="T10" fmla="*/ 0 60000 65536"/>
              <a:gd name="T11" fmla="*/ 0 60000 65536"/>
              <a:gd name="T12" fmla="*/ 0 w 84"/>
              <a:gd name="T13" fmla="*/ 0 h 60"/>
              <a:gd name="T14" fmla="*/ 84 w 84"/>
              <a:gd name="T15" fmla="*/ 60 h 60"/>
            </a:gdLst>
            <a:ahLst/>
            <a:cxnLst>
              <a:cxn ang="T8">
                <a:pos x="T0" y="T1"/>
              </a:cxn>
              <a:cxn ang="T9">
                <a:pos x="T2" y="T3"/>
              </a:cxn>
              <a:cxn ang="T10">
                <a:pos x="T4" y="T5"/>
              </a:cxn>
              <a:cxn ang="T11">
                <a:pos x="T6" y="T7"/>
              </a:cxn>
            </a:cxnLst>
            <a:rect l="T12" t="T13" r="T14" b="T15"/>
            <a:pathLst>
              <a:path w="84" h="60">
                <a:moveTo>
                  <a:pt x="84" y="51"/>
                </a:moveTo>
                <a:lnTo>
                  <a:pt x="27" y="0"/>
                </a:lnTo>
                <a:lnTo>
                  <a:pt x="0" y="60"/>
                </a:lnTo>
                <a:lnTo>
                  <a:pt x="84" y="51"/>
                </a:lnTo>
                <a:close/>
              </a:path>
            </a:pathLst>
          </a:custGeom>
          <a:solidFill>
            <a:srgbClr val="00C692"/>
          </a:solidFill>
          <a:ln w="12700">
            <a:noFill/>
            <a:round/>
            <a:headEnd/>
            <a:tailEnd/>
          </a:ln>
        </p:spPr>
        <p:txBody>
          <a:bodyPr/>
          <a:lstStyle/>
          <a:p>
            <a:endParaRPr lang="en-US"/>
          </a:p>
        </p:txBody>
      </p:sp>
      <p:sp>
        <p:nvSpPr>
          <p:cNvPr id="16426" name="Freeform 42"/>
          <p:cNvSpPr>
            <a:spLocks/>
          </p:cNvSpPr>
          <p:nvPr/>
        </p:nvSpPr>
        <p:spPr bwMode="auto">
          <a:xfrm>
            <a:off x="3795713" y="3281363"/>
            <a:ext cx="71437" cy="100012"/>
          </a:xfrm>
          <a:custGeom>
            <a:avLst/>
            <a:gdLst>
              <a:gd name="T0" fmla="*/ 2147483647 w 45"/>
              <a:gd name="T1" fmla="*/ 0 h 63"/>
              <a:gd name="T2" fmla="*/ 0 w 45"/>
              <a:gd name="T3" fmla="*/ 2147483647 h 63"/>
              <a:gd name="T4" fmla="*/ 2147483647 w 45"/>
              <a:gd name="T5" fmla="*/ 2147483647 h 63"/>
              <a:gd name="T6" fmla="*/ 2147483647 w 45"/>
              <a:gd name="T7" fmla="*/ 0 h 63"/>
              <a:gd name="T8" fmla="*/ 0 60000 65536"/>
              <a:gd name="T9" fmla="*/ 0 60000 65536"/>
              <a:gd name="T10" fmla="*/ 0 60000 65536"/>
              <a:gd name="T11" fmla="*/ 0 60000 65536"/>
              <a:gd name="T12" fmla="*/ 0 w 45"/>
              <a:gd name="T13" fmla="*/ 0 h 63"/>
              <a:gd name="T14" fmla="*/ 45 w 45"/>
              <a:gd name="T15" fmla="*/ 63 h 63"/>
            </a:gdLst>
            <a:ahLst/>
            <a:cxnLst>
              <a:cxn ang="T8">
                <a:pos x="T0" y="T1"/>
              </a:cxn>
              <a:cxn ang="T9">
                <a:pos x="T2" y="T3"/>
              </a:cxn>
              <a:cxn ang="T10">
                <a:pos x="T4" y="T5"/>
              </a:cxn>
              <a:cxn ang="T11">
                <a:pos x="T6" y="T7"/>
              </a:cxn>
            </a:cxnLst>
            <a:rect l="T12" t="T13" r="T14" b="T15"/>
            <a:pathLst>
              <a:path w="45" h="63">
                <a:moveTo>
                  <a:pt x="27" y="0"/>
                </a:moveTo>
                <a:lnTo>
                  <a:pt x="0" y="60"/>
                </a:lnTo>
                <a:lnTo>
                  <a:pt x="45" y="63"/>
                </a:lnTo>
                <a:lnTo>
                  <a:pt x="27" y="0"/>
                </a:lnTo>
                <a:close/>
              </a:path>
            </a:pathLst>
          </a:custGeom>
          <a:solidFill>
            <a:srgbClr val="00C692"/>
          </a:solidFill>
          <a:ln w="12700">
            <a:noFill/>
            <a:round/>
            <a:headEnd/>
            <a:tailEnd/>
          </a:ln>
        </p:spPr>
        <p:txBody>
          <a:bodyPr/>
          <a:lstStyle/>
          <a:p>
            <a:endParaRPr lang="en-US"/>
          </a:p>
        </p:txBody>
      </p:sp>
      <p:sp>
        <p:nvSpPr>
          <p:cNvPr id="16427" name="Freeform 43"/>
          <p:cNvSpPr>
            <a:spLocks/>
          </p:cNvSpPr>
          <p:nvPr/>
        </p:nvSpPr>
        <p:spPr bwMode="auto">
          <a:xfrm>
            <a:off x="4267200" y="3371850"/>
            <a:ext cx="109538" cy="104775"/>
          </a:xfrm>
          <a:custGeom>
            <a:avLst/>
            <a:gdLst>
              <a:gd name="T0" fmla="*/ 2147483647 w 69"/>
              <a:gd name="T1" fmla="*/ 0 h 66"/>
              <a:gd name="T2" fmla="*/ 2147483647 w 69"/>
              <a:gd name="T3" fmla="*/ 2147483647 h 66"/>
              <a:gd name="T4" fmla="*/ 0 w 69"/>
              <a:gd name="T5" fmla="*/ 2147483647 h 66"/>
              <a:gd name="T6" fmla="*/ 2147483647 w 69"/>
              <a:gd name="T7" fmla="*/ 0 h 66"/>
              <a:gd name="T8" fmla="*/ 0 60000 65536"/>
              <a:gd name="T9" fmla="*/ 0 60000 65536"/>
              <a:gd name="T10" fmla="*/ 0 60000 65536"/>
              <a:gd name="T11" fmla="*/ 0 60000 65536"/>
              <a:gd name="T12" fmla="*/ 0 w 69"/>
              <a:gd name="T13" fmla="*/ 0 h 66"/>
              <a:gd name="T14" fmla="*/ 69 w 69"/>
              <a:gd name="T15" fmla="*/ 66 h 66"/>
            </a:gdLst>
            <a:ahLst/>
            <a:cxnLst>
              <a:cxn ang="T8">
                <a:pos x="T0" y="T1"/>
              </a:cxn>
              <a:cxn ang="T9">
                <a:pos x="T2" y="T3"/>
              </a:cxn>
              <a:cxn ang="T10">
                <a:pos x="T4" y="T5"/>
              </a:cxn>
              <a:cxn ang="T11">
                <a:pos x="T6" y="T7"/>
              </a:cxn>
            </a:cxnLst>
            <a:rect l="T12" t="T13" r="T14" b="T15"/>
            <a:pathLst>
              <a:path w="69" h="66">
                <a:moveTo>
                  <a:pt x="15" y="0"/>
                </a:moveTo>
                <a:lnTo>
                  <a:pt x="69" y="45"/>
                </a:lnTo>
                <a:lnTo>
                  <a:pt x="0" y="66"/>
                </a:lnTo>
                <a:lnTo>
                  <a:pt x="15" y="0"/>
                </a:lnTo>
                <a:close/>
              </a:path>
            </a:pathLst>
          </a:custGeom>
          <a:solidFill>
            <a:srgbClr val="00C692"/>
          </a:solidFill>
          <a:ln w="12700">
            <a:noFill/>
            <a:round/>
            <a:headEnd/>
            <a:tailEnd/>
          </a:ln>
        </p:spPr>
        <p:txBody>
          <a:bodyPr/>
          <a:lstStyle/>
          <a:p>
            <a:endParaRPr lang="en-US"/>
          </a:p>
        </p:txBody>
      </p:sp>
      <p:sp>
        <p:nvSpPr>
          <p:cNvPr id="16428" name="Freeform 44"/>
          <p:cNvSpPr>
            <a:spLocks/>
          </p:cNvSpPr>
          <p:nvPr/>
        </p:nvSpPr>
        <p:spPr bwMode="auto">
          <a:xfrm>
            <a:off x="4000500" y="2371725"/>
            <a:ext cx="80963" cy="100013"/>
          </a:xfrm>
          <a:custGeom>
            <a:avLst/>
            <a:gdLst>
              <a:gd name="T0" fmla="*/ 2147483647 w 51"/>
              <a:gd name="T1" fmla="*/ 2147483647 h 63"/>
              <a:gd name="T2" fmla="*/ 2147483647 w 51"/>
              <a:gd name="T3" fmla="*/ 0 h 63"/>
              <a:gd name="T4" fmla="*/ 0 w 51"/>
              <a:gd name="T5" fmla="*/ 2147483647 h 63"/>
              <a:gd name="T6" fmla="*/ 2147483647 w 51"/>
              <a:gd name="T7" fmla="*/ 2147483647 h 63"/>
              <a:gd name="T8" fmla="*/ 0 60000 65536"/>
              <a:gd name="T9" fmla="*/ 0 60000 65536"/>
              <a:gd name="T10" fmla="*/ 0 60000 65536"/>
              <a:gd name="T11" fmla="*/ 0 60000 65536"/>
              <a:gd name="T12" fmla="*/ 0 w 51"/>
              <a:gd name="T13" fmla="*/ 0 h 63"/>
              <a:gd name="T14" fmla="*/ 51 w 51"/>
              <a:gd name="T15" fmla="*/ 63 h 63"/>
            </a:gdLst>
            <a:ahLst/>
            <a:cxnLst>
              <a:cxn ang="T8">
                <a:pos x="T0" y="T1"/>
              </a:cxn>
              <a:cxn ang="T9">
                <a:pos x="T2" y="T3"/>
              </a:cxn>
              <a:cxn ang="T10">
                <a:pos x="T4" y="T5"/>
              </a:cxn>
              <a:cxn ang="T11">
                <a:pos x="T6" y="T7"/>
              </a:cxn>
            </a:cxnLst>
            <a:rect l="T12" t="T13" r="T14" b="T15"/>
            <a:pathLst>
              <a:path w="51" h="63">
                <a:moveTo>
                  <a:pt x="45" y="63"/>
                </a:moveTo>
                <a:lnTo>
                  <a:pt x="51" y="0"/>
                </a:lnTo>
                <a:lnTo>
                  <a:pt x="0" y="15"/>
                </a:lnTo>
                <a:lnTo>
                  <a:pt x="45" y="63"/>
                </a:lnTo>
                <a:close/>
              </a:path>
            </a:pathLst>
          </a:custGeom>
          <a:solidFill>
            <a:srgbClr val="00C692"/>
          </a:solidFill>
          <a:ln w="12700">
            <a:noFill/>
            <a:round/>
            <a:headEnd/>
            <a:tailEnd/>
          </a:ln>
        </p:spPr>
        <p:txBody>
          <a:bodyPr/>
          <a:lstStyle/>
          <a:p>
            <a:endParaRPr lang="en-US"/>
          </a:p>
        </p:txBody>
      </p:sp>
      <p:sp>
        <p:nvSpPr>
          <p:cNvPr id="16429" name="Freeform 45"/>
          <p:cNvSpPr>
            <a:spLocks/>
          </p:cNvSpPr>
          <p:nvPr/>
        </p:nvSpPr>
        <p:spPr bwMode="auto">
          <a:xfrm>
            <a:off x="3524250" y="2405063"/>
            <a:ext cx="95250" cy="80962"/>
          </a:xfrm>
          <a:custGeom>
            <a:avLst/>
            <a:gdLst>
              <a:gd name="T0" fmla="*/ 2147483647 w 60"/>
              <a:gd name="T1" fmla="*/ 2147483647 h 51"/>
              <a:gd name="T2" fmla="*/ 2147483647 w 60"/>
              <a:gd name="T3" fmla="*/ 0 h 51"/>
              <a:gd name="T4" fmla="*/ 0 w 60"/>
              <a:gd name="T5" fmla="*/ 2147483647 h 51"/>
              <a:gd name="T6" fmla="*/ 2147483647 w 60"/>
              <a:gd name="T7" fmla="*/ 2147483647 h 51"/>
              <a:gd name="T8" fmla="*/ 0 60000 65536"/>
              <a:gd name="T9" fmla="*/ 0 60000 65536"/>
              <a:gd name="T10" fmla="*/ 0 60000 65536"/>
              <a:gd name="T11" fmla="*/ 0 60000 65536"/>
              <a:gd name="T12" fmla="*/ 0 w 60"/>
              <a:gd name="T13" fmla="*/ 0 h 51"/>
              <a:gd name="T14" fmla="*/ 60 w 60"/>
              <a:gd name="T15" fmla="*/ 51 h 51"/>
            </a:gdLst>
            <a:ahLst/>
            <a:cxnLst>
              <a:cxn ang="T8">
                <a:pos x="T0" y="T1"/>
              </a:cxn>
              <a:cxn ang="T9">
                <a:pos x="T2" y="T3"/>
              </a:cxn>
              <a:cxn ang="T10">
                <a:pos x="T4" y="T5"/>
              </a:cxn>
              <a:cxn ang="T11">
                <a:pos x="T6" y="T7"/>
              </a:cxn>
            </a:cxnLst>
            <a:rect l="T12" t="T13" r="T14" b="T15"/>
            <a:pathLst>
              <a:path w="60" h="51">
                <a:moveTo>
                  <a:pt x="60" y="51"/>
                </a:moveTo>
                <a:lnTo>
                  <a:pt x="57" y="0"/>
                </a:lnTo>
                <a:lnTo>
                  <a:pt x="0" y="24"/>
                </a:lnTo>
                <a:lnTo>
                  <a:pt x="60" y="51"/>
                </a:lnTo>
                <a:close/>
              </a:path>
            </a:pathLst>
          </a:custGeom>
          <a:solidFill>
            <a:srgbClr val="00C692"/>
          </a:solidFill>
          <a:ln w="12700">
            <a:noFill/>
            <a:round/>
            <a:headEnd/>
            <a:tailEnd/>
          </a:ln>
        </p:spPr>
        <p:txBody>
          <a:bodyPr/>
          <a:lstStyle/>
          <a:p>
            <a:endParaRPr lang="en-US"/>
          </a:p>
        </p:txBody>
      </p:sp>
      <p:sp>
        <p:nvSpPr>
          <p:cNvPr id="16430" name="Text Box 46"/>
          <p:cNvSpPr txBox="1">
            <a:spLocks noChangeArrowheads="1"/>
          </p:cNvSpPr>
          <p:nvPr/>
        </p:nvSpPr>
        <p:spPr bwMode="auto">
          <a:xfrm>
            <a:off x="3343275" y="1736725"/>
            <a:ext cx="1152525" cy="554038"/>
          </a:xfrm>
          <a:prstGeom prst="rect">
            <a:avLst/>
          </a:prstGeom>
          <a:noFill/>
          <a:ln w="12700">
            <a:noFill/>
            <a:miter lim="800000"/>
            <a:headEnd/>
            <a:tailEnd/>
          </a:ln>
        </p:spPr>
        <p:txBody>
          <a:bodyPr wrap="square" lIns="0" tIns="0" rIns="0" bIns="0" anchor="ctr">
            <a:spAutoFit/>
          </a:bodyPr>
          <a:lstStyle/>
          <a:p>
            <a:pPr algn="ctr" eaLnBrk="0" hangingPunct="0"/>
            <a:r>
              <a:rPr lang="en-GB" b="1" dirty="0">
                <a:latin typeface="Arial Narrow" pitchFamily="34" charset="0"/>
              </a:rPr>
              <a:t>Antibiotic</a:t>
            </a:r>
            <a:r>
              <a:rPr lang="en-GB" b="1" dirty="0">
                <a:solidFill>
                  <a:srgbClr val="FFFFFF"/>
                </a:solidFill>
                <a:latin typeface="Arial Narrow" pitchFamily="34" charset="0"/>
              </a:rPr>
              <a:t/>
            </a:r>
            <a:br>
              <a:rPr lang="en-GB" b="1" dirty="0">
                <a:solidFill>
                  <a:srgbClr val="FFFFFF"/>
                </a:solidFill>
                <a:latin typeface="Arial Narrow" pitchFamily="34" charset="0"/>
              </a:rPr>
            </a:br>
            <a:r>
              <a:rPr lang="en-GB" b="1" dirty="0">
                <a:latin typeface="Arial Narrow" pitchFamily="34" charset="0"/>
              </a:rPr>
              <a:t>destroyed</a:t>
            </a:r>
          </a:p>
        </p:txBody>
      </p:sp>
      <p:sp>
        <p:nvSpPr>
          <p:cNvPr id="16431" name="Text Box 47"/>
          <p:cNvSpPr txBox="1">
            <a:spLocks noChangeArrowheads="1"/>
          </p:cNvSpPr>
          <p:nvPr/>
        </p:nvSpPr>
        <p:spPr bwMode="auto">
          <a:xfrm>
            <a:off x="5918200" y="1768475"/>
            <a:ext cx="1854200" cy="549275"/>
          </a:xfrm>
          <a:prstGeom prst="rect">
            <a:avLst/>
          </a:prstGeom>
          <a:noFill/>
          <a:ln w="12700">
            <a:noFill/>
            <a:miter lim="800000"/>
            <a:headEnd/>
            <a:tailEnd/>
          </a:ln>
        </p:spPr>
        <p:txBody>
          <a:bodyPr wrap="square" lIns="0" tIns="0" rIns="0" bIns="0" anchor="ctr">
            <a:spAutoFit/>
          </a:bodyPr>
          <a:lstStyle/>
          <a:p>
            <a:pPr algn="ctr" eaLnBrk="0" hangingPunct="0"/>
            <a:r>
              <a:rPr lang="en-GB" b="1" dirty="0">
                <a:latin typeface="Arial Narrow" pitchFamily="34" charset="0"/>
              </a:rPr>
              <a:t>Antibiotic altered,</a:t>
            </a:r>
          </a:p>
          <a:p>
            <a:pPr algn="ctr" eaLnBrk="0" hangingPunct="0"/>
            <a:r>
              <a:rPr lang="en-GB" b="1" dirty="0">
                <a:latin typeface="Arial Narrow" pitchFamily="34" charset="0"/>
              </a:rPr>
              <a:t>binding prevented</a:t>
            </a:r>
          </a:p>
        </p:txBody>
      </p:sp>
      <p:sp>
        <p:nvSpPr>
          <p:cNvPr id="16432" name="Text Box 48"/>
          <p:cNvSpPr txBox="1">
            <a:spLocks noChangeArrowheads="1"/>
          </p:cNvSpPr>
          <p:nvPr/>
        </p:nvSpPr>
        <p:spPr bwMode="auto">
          <a:xfrm>
            <a:off x="881063" y="914400"/>
            <a:ext cx="8031162" cy="461665"/>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Enzymes destroy antibiotics or prevent binding to target sites</a:t>
            </a:r>
          </a:p>
        </p:txBody>
      </p:sp>
    </p:spTree>
  </p:cSld>
  <p:clrMapOvr>
    <a:masterClrMapping/>
  </p:clrMapOvr>
  <p:transition>
    <p:strip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style>
          <a:lnRef idx="1">
            <a:schemeClr val="accent2"/>
          </a:lnRef>
          <a:fillRef idx="2">
            <a:schemeClr val="accent2"/>
          </a:fillRef>
          <a:effectRef idx="1">
            <a:schemeClr val="accent2"/>
          </a:effectRef>
          <a:fontRef idx="minor">
            <a:schemeClr val="dk1"/>
          </a:fontRef>
        </p:style>
        <p:txBody>
          <a:bodyPr>
            <a:noAutofit/>
          </a:bodyPr>
          <a:lstStyle/>
          <a:p>
            <a:pPr lvl="0"/>
            <a:r>
              <a:rPr lang="en-US" sz="3600" b="1" dirty="0" smtClean="0">
                <a:solidFill>
                  <a:srgbClr val="C00000"/>
                </a:solidFill>
              </a:rPr>
              <a:t/>
            </a:r>
            <a:br>
              <a:rPr lang="en-US" sz="3600" b="1" dirty="0" smtClean="0">
                <a:solidFill>
                  <a:srgbClr val="C00000"/>
                </a:solidFill>
              </a:rPr>
            </a:br>
            <a:r>
              <a:rPr lang="en-US" sz="3600" b="1" dirty="0" smtClean="0">
                <a:solidFill>
                  <a:srgbClr val="C00000"/>
                </a:solidFill>
              </a:rPr>
              <a:t>2-Target Site Modification and protection </a:t>
            </a:r>
            <a:br>
              <a:rPr lang="en-US" sz="3600" b="1" dirty="0" smtClean="0">
                <a:solidFill>
                  <a:srgbClr val="C00000"/>
                </a:solidFill>
              </a:rPr>
            </a:br>
            <a:endParaRPr lang="en-US" sz="3600" dirty="0"/>
          </a:p>
        </p:txBody>
      </p:sp>
      <p:sp>
        <p:nvSpPr>
          <p:cNvPr id="4" name="عنصر نائب للمحتوى 2"/>
          <p:cNvSpPr txBox="1">
            <a:spLocks/>
          </p:cNvSpPr>
          <p:nvPr/>
        </p:nvSpPr>
        <p:spPr>
          <a:xfrm>
            <a:off x="0" y="533400"/>
            <a:ext cx="9144000" cy="6324600"/>
          </a:xfrm>
          <a:prstGeom prst="rect">
            <a:avLst/>
          </a:prstGeom>
        </p:spPr>
        <p:txBody>
          <a:bodyPr>
            <a:normAutofit fontScale="70000" lnSpcReduction="20000"/>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Alteration in penicillin-binding protein (PBPs) leading to reduced affinity of beta-</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lactam</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antibiotics</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Methicillin</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-Resistant </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Staphylococcus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aureus</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S.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pneumoniae</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Neisseria</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gonorrheae</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Group A streptococci,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Listeria</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monocytogenes</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Changes in peptidoglycan layer and cell wall thickness resulting to reduced activity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vancomycin</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Ex: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Vancomycin</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-resistant S.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aureus</a:t>
            </a: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Alterations in subunits of DNA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gyrase</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reducing activity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fluoroquinolones</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Alteration in subunits of topoisomerase IV leading to reduced activity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fluoroquinolones</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Many Gram positive bacteria, particularly </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Staphylococcus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auerus</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and </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Streptococcus </a:t>
            </a:r>
            <a:r>
              <a:rPr kumimoji="0" lang="en-US" sz="3200" b="0" i="1"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pneumoniae</a:t>
            </a: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Changes in RNA polymerase leading to reduced activity of </a:t>
            </a:r>
            <a:r>
              <a:rPr kumimoji="0" lang="en-US" sz="3200" b="1"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rifampicin</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Mycobacterium tuberculosis</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Alteration of target enzyme due to Spontaneous chromosomal Mutations </a:t>
            </a:r>
            <a:r>
              <a:rPr kumimoji="0" lang="en-US" sz="3200" b="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in </a:t>
            </a:r>
            <a:r>
              <a:rPr kumimoji="0" lang="en-US" sz="3200" b="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dihydrofolate</a:t>
            </a:r>
            <a:r>
              <a:rPr kumimoji="0" lang="en-US" sz="3200" b="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3200" b="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reductase</a:t>
            </a:r>
            <a:r>
              <a:rPr kumimoji="0" lang="en-US" sz="3200" b="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gene </a:t>
            </a:r>
            <a:r>
              <a:rPr kumimoji="0" lang="en-US" sz="320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leading to reduced activity of  </a:t>
            </a:r>
            <a:r>
              <a:rPr kumimoji="0" lang="en-US" sz="3200" i="0" u="none" strike="noStrike" kern="1200" cap="none" spc="0" normalizeH="0" baseline="0" noProof="0" dirty="0" err="1" smtClean="0">
                <a:ln>
                  <a:noFill/>
                </a:ln>
                <a:solidFill>
                  <a:schemeClr val="tx1"/>
                </a:solidFill>
                <a:effectLst/>
                <a:uLnTx/>
                <a:uFillTx/>
                <a:latin typeface="Times New Roman" pitchFamily="18" charset="0"/>
                <a:cs typeface="Times New Roman" pitchFamily="18" charset="0"/>
              </a:rPr>
              <a:t>trimethoprim</a:t>
            </a:r>
            <a:r>
              <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p>
          <a:p>
            <a:pPr marL="342900" lvl="0" indent="-342900" algn="just">
              <a:spcBef>
                <a:spcPct val="20000"/>
              </a:spcBef>
              <a:buFont typeface="Arial" pitchFamily="34" charset="0"/>
              <a:buChar char="•"/>
            </a:pPr>
            <a:r>
              <a:rPr lang="en-US" sz="3200" b="1" dirty="0" smtClean="0">
                <a:solidFill>
                  <a:srgbClr val="000000"/>
                </a:solidFill>
                <a:latin typeface="Calibri" pitchFamily="34" charset="0"/>
              </a:rPr>
              <a:t>Ribosomal point mutation: resistance of </a:t>
            </a:r>
            <a:r>
              <a:rPr lang="en-US" sz="3200" dirty="0" err="1" smtClean="0">
                <a:solidFill>
                  <a:srgbClr val="000000"/>
                </a:solidFill>
                <a:latin typeface="Calibri" pitchFamily="34" charset="0"/>
              </a:rPr>
              <a:t>Tetracyclines,Macrolides</a:t>
            </a:r>
            <a:r>
              <a:rPr lang="en-US" sz="3200" dirty="0" smtClean="0">
                <a:solidFill>
                  <a:srgbClr val="000000"/>
                </a:solidFill>
                <a:latin typeface="Calibri" pitchFamily="34" charset="0"/>
              </a:rPr>
              <a:t>, </a:t>
            </a:r>
            <a:r>
              <a:rPr lang="en-US" sz="3200" dirty="0" err="1" smtClean="0">
                <a:solidFill>
                  <a:srgbClr val="000000"/>
                </a:solidFill>
                <a:latin typeface="Calibri" pitchFamily="34" charset="0"/>
              </a:rPr>
              <a:t>Clindamycin</a:t>
            </a:r>
            <a:r>
              <a:rPr lang="ar-IQ" sz="3200" dirty="0" smtClean="0">
                <a:solidFill>
                  <a:srgbClr val="000000"/>
                </a:solidFill>
                <a:latin typeface="Calibri" pitchFamily="34" charset="0"/>
              </a:rPr>
              <a:t>  </a:t>
            </a:r>
            <a:r>
              <a:rPr lang="en-US" sz="3200" dirty="0" smtClean="0">
                <a:solidFill>
                  <a:srgbClr val="000000"/>
                </a:solidFill>
                <a:latin typeface="Calibri" pitchFamily="34" charset="0"/>
              </a:rPr>
              <a:t>and </a:t>
            </a:r>
            <a:r>
              <a:rPr lang="en-US" sz="3200" b="1" dirty="0" smtClean="0">
                <a:solidFill>
                  <a:srgbClr val="000000"/>
                </a:solidFill>
                <a:latin typeface="Calibri" pitchFamily="34" charset="0"/>
              </a:rPr>
              <a:t>methylation in 23s </a:t>
            </a:r>
            <a:r>
              <a:rPr lang="en-US" sz="3200" b="1" dirty="0" err="1" smtClean="0">
                <a:solidFill>
                  <a:srgbClr val="000000"/>
                </a:solidFill>
                <a:latin typeface="Calibri" pitchFamily="34" charset="0"/>
              </a:rPr>
              <a:t>rRNA</a:t>
            </a:r>
            <a:r>
              <a:rPr lang="en-US" sz="3200" b="1" dirty="0" smtClean="0">
                <a:solidFill>
                  <a:srgbClr val="000000"/>
                </a:solidFill>
                <a:latin typeface="Calibri" pitchFamily="34" charset="0"/>
              </a:rPr>
              <a:t> causes </a:t>
            </a:r>
            <a:r>
              <a:rPr lang="en-US" sz="3200" dirty="0" smtClean="0">
                <a:solidFill>
                  <a:srgbClr val="000000"/>
                </a:solidFill>
                <a:latin typeface="Calibri" pitchFamily="34" charset="0"/>
              </a:rPr>
              <a:t>macrolides resistance </a:t>
            </a:r>
            <a:endParaRPr lang="en-US" sz="3200" b="1" dirty="0" smtClean="0">
              <a:solidFill>
                <a:srgbClr val="000000"/>
              </a:solidFill>
              <a:latin typeface="Calibri" pitchFamily="34" charset="0"/>
            </a:endParaRPr>
          </a:p>
          <a:p>
            <a:pPr marL="342900" lvl="0" indent="-342900" algn="just">
              <a:spcBef>
                <a:spcPct val="20000"/>
              </a:spcBef>
              <a:buFont typeface="Arial" pitchFamily="34" charset="0"/>
              <a:buChar char="•"/>
            </a:pPr>
            <a:r>
              <a:rPr lang="en-US" sz="3200" b="1" dirty="0" smtClean="0">
                <a:solidFill>
                  <a:srgbClr val="000000"/>
                </a:solidFill>
                <a:latin typeface="Calibri" pitchFamily="34" charset="0"/>
              </a:rPr>
              <a:t>Alteration in 30s </a:t>
            </a:r>
            <a:r>
              <a:rPr lang="en-US" sz="3200" b="1" dirty="0" err="1" smtClean="0">
                <a:solidFill>
                  <a:srgbClr val="000000"/>
                </a:solidFill>
                <a:latin typeface="Calibri" pitchFamily="34" charset="0"/>
              </a:rPr>
              <a:t>rRNA</a:t>
            </a:r>
            <a:r>
              <a:rPr lang="en-US" sz="3200" b="1" dirty="0" smtClean="0">
                <a:solidFill>
                  <a:srgbClr val="000000"/>
                </a:solidFill>
                <a:latin typeface="Calibri" pitchFamily="34" charset="0"/>
              </a:rPr>
              <a:t>  target site  </a:t>
            </a:r>
            <a:r>
              <a:rPr lang="en-US" sz="3200" dirty="0" smtClean="0">
                <a:solidFill>
                  <a:srgbClr val="000000"/>
                </a:solidFill>
                <a:latin typeface="Calibri" pitchFamily="34" charset="0"/>
              </a:rPr>
              <a:t>: resistance against Aminoglycoside group.</a:t>
            </a:r>
          </a:p>
          <a:p>
            <a:pPr marL="342900" indent="-342900" algn="just">
              <a:spcBef>
                <a:spcPct val="20000"/>
              </a:spcBef>
              <a:buFont typeface="Arial" pitchFamily="34" charset="0"/>
              <a:buChar char="•"/>
            </a:pPr>
            <a:endParaRPr lang="en-US" sz="3200" b="1" dirty="0" smtClean="0">
              <a:solidFill>
                <a:srgbClr val="000000"/>
              </a:solidFill>
              <a:latin typeface="Calibri"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ar-IQ" sz="3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Tree>
  </p:cSld>
  <p:clrMapOvr>
    <a:masterClrMapping/>
  </p:clrMapOvr>
  <p:transition>
    <p:circl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8195" name="Rectangle 3"/>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8196" name="Rectangle 4"/>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26629" name="Rectangle 5"/>
          <p:cNvSpPr>
            <a:spLocks noGrp="1" noChangeArrowheads="1"/>
          </p:cNvSpPr>
          <p:nvPr>
            <p:ph type="title"/>
          </p:nvPr>
        </p:nvSpPr>
        <p:spPr>
          <a:xfrm>
            <a:off x="457200" y="76200"/>
            <a:ext cx="8686800" cy="1066800"/>
          </a:xfrm>
        </p:spPr>
        <p:txBody>
          <a:bodyPr/>
          <a:lstStyle/>
          <a:p>
            <a:pPr eaLnBrk="1" fontAlgn="auto" hangingPunct="1">
              <a:spcAft>
                <a:spcPts val="0"/>
              </a:spcAft>
              <a:defRPr/>
            </a:pPr>
            <a:r>
              <a:rPr lang="en-GB" sz="3600" dirty="0" smtClean="0"/>
              <a:t>Structurally modified antibiotic target site</a:t>
            </a:r>
          </a:p>
        </p:txBody>
      </p:sp>
      <p:sp>
        <p:nvSpPr>
          <p:cNvPr id="8198" name="Oval 6"/>
          <p:cNvSpPr>
            <a:spLocks noChangeArrowheads="1"/>
          </p:cNvSpPr>
          <p:nvPr/>
        </p:nvSpPr>
        <p:spPr bwMode="auto">
          <a:xfrm>
            <a:off x="18208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199" name="Oval 7"/>
          <p:cNvSpPr>
            <a:spLocks noChangeArrowheads="1"/>
          </p:cNvSpPr>
          <p:nvPr/>
        </p:nvSpPr>
        <p:spPr bwMode="auto">
          <a:xfrm>
            <a:off x="34210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200" name="Oval 8"/>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201" name="Oval 9"/>
          <p:cNvSpPr>
            <a:spLocks noChangeArrowheads="1"/>
          </p:cNvSpPr>
          <p:nvPr/>
        </p:nvSpPr>
        <p:spPr bwMode="auto">
          <a:xfrm>
            <a:off x="66214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202" name="Oval 10"/>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3" name="Oval 11"/>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4" name="Oval 12"/>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5" name="Oval 13"/>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6" name="Oval 14"/>
          <p:cNvSpPr>
            <a:spLocks noChangeArrowheads="1"/>
          </p:cNvSpPr>
          <p:nvPr/>
        </p:nvSpPr>
        <p:spPr bwMode="auto">
          <a:xfrm>
            <a:off x="18843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7" name="Oval 15"/>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8208" name="Rectangle 16"/>
          <p:cNvSpPr>
            <a:spLocks noChangeArrowheads="1"/>
          </p:cNvSpPr>
          <p:nvPr/>
        </p:nvSpPr>
        <p:spPr bwMode="auto">
          <a:xfrm>
            <a:off x="2779713" y="5300663"/>
            <a:ext cx="812800" cy="914400"/>
          </a:xfrm>
          <a:prstGeom prst="rect">
            <a:avLst/>
          </a:prstGeom>
          <a:noFill/>
          <a:ln w="12700">
            <a:noFill/>
            <a:miter lim="800000"/>
            <a:headEnd/>
            <a:tailEnd/>
          </a:ln>
        </p:spPr>
        <p:txBody>
          <a:bodyPr wrap="none" anchor="ctr"/>
          <a:lstStyle/>
          <a:p>
            <a:endParaRPr lang="en-US"/>
          </a:p>
        </p:txBody>
      </p:sp>
      <p:sp>
        <p:nvSpPr>
          <p:cNvPr id="8209" name="Text Box 17"/>
          <p:cNvSpPr txBox="1">
            <a:spLocks noChangeArrowheads="1"/>
          </p:cNvSpPr>
          <p:nvPr/>
        </p:nvSpPr>
        <p:spPr bwMode="auto">
          <a:xfrm>
            <a:off x="6264275" y="59944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8210" name="Text Box 18"/>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8211" name="Text Box 19"/>
          <p:cNvSpPr txBox="1">
            <a:spLocks noChangeArrowheads="1"/>
          </p:cNvSpPr>
          <p:nvPr/>
        </p:nvSpPr>
        <p:spPr bwMode="auto">
          <a:xfrm>
            <a:off x="7775575" y="3402013"/>
            <a:ext cx="949325"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Target site</a:t>
            </a:r>
          </a:p>
        </p:txBody>
      </p:sp>
      <p:sp>
        <p:nvSpPr>
          <p:cNvPr id="8212" name="Text Box 20"/>
          <p:cNvSpPr txBox="1">
            <a:spLocks noChangeArrowheads="1"/>
          </p:cNvSpPr>
          <p:nvPr/>
        </p:nvSpPr>
        <p:spPr bwMode="auto">
          <a:xfrm>
            <a:off x="3346450" y="3394075"/>
            <a:ext cx="939800" cy="369888"/>
          </a:xfrm>
          <a:prstGeom prst="rect">
            <a:avLst/>
          </a:prstGeom>
          <a:noFill/>
          <a:ln w="12700">
            <a:solidFill>
              <a:schemeClr val="bg1"/>
            </a:solidFill>
            <a:miter lim="800000"/>
            <a:headEnd/>
            <a:tailEnd/>
          </a:ln>
        </p:spPr>
        <p:txBody>
          <a:bodyPr wrap="none" lIns="0" tIns="0" rIns="0" bIns="0" anchor="ctr">
            <a:spAutoFit/>
          </a:bodyPr>
          <a:lstStyle/>
          <a:p>
            <a:pPr algn="ctr" eaLnBrk="0" hangingPunct="0"/>
            <a:r>
              <a:rPr lang="en-GB" sz="2400" b="1">
                <a:latin typeface="Arial Narrow" pitchFamily="34" charset="0"/>
              </a:rPr>
              <a:t>Binding</a:t>
            </a:r>
            <a:endParaRPr lang="en-GB" b="1">
              <a:latin typeface="Arial Narrow" pitchFamily="34" charset="0"/>
            </a:endParaRPr>
          </a:p>
        </p:txBody>
      </p:sp>
      <p:sp>
        <p:nvSpPr>
          <p:cNvPr id="8213" name="Text Box 21"/>
          <p:cNvSpPr txBox="1">
            <a:spLocks noChangeArrowheads="1"/>
          </p:cNvSpPr>
          <p:nvPr/>
        </p:nvSpPr>
        <p:spPr bwMode="auto">
          <a:xfrm>
            <a:off x="346075" y="2906713"/>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26646" name="Line 22"/>
          <p:cNvSpPr>
            <a:spLocks noChangeShapeType="1"/>
          </p:cNvSpPr>
          <p:nvPr/>
        </p:nvSpPr>
        <p:spPr bwMode="auto">
          <a:xfrm flipV="1">
            <a:off x="914400" y="2584450"/>
            <a:ext cx="649288" cy="158750"/>
          </a:xfrm>
          <a:prstGeom prst="line">
            <a:avLst/>
          </a:prstGeom>
          <a:noFill/>
          <a:ln w="28575">
            <a:solidFill>
              <a:schemeClr val="tx1"/>
            </a:solidFill>
            <a:round/>
            <a:headEnd/>
            <a:tailEnd type="triangle" w="med" len="med"/>
          </a:ln>
        </p:spPr>
        <p:txBody>
          <a:bodyPr lIns="0" tIns="0" rIns="0" bIns="0" anchor="ctr">
            <a:spAutoFit/>
          </a:bodyPr>
          <a:lstStyle/>
          <a:p>
            <a:pPr>
              <a:defRPr/>
            </a:pPr>
            <a:endParaRPr lang="en-IN">
              <a:ln>
                <a:solidFill>
                  <a:schemeClr val="tx1"/>
                </a:solidFill>
              </a:ln>
              <a:latin typeface="Arial" pitchFamily="34" charset="0"/>
              <a:cs typeface="Arial" pitchFamily="34" charset="0"/>
            </a:endParaRPr>
          </a:p>
        </p:txBody>
      </p:sp>
      <p:sp>
        <p:nvSpPr>
          <p:cNvPr id="8215" name="Line 23"/>
          <p:cNvSpPr>
            <a:spLocks noChangeShapeType="1"/>
          </p:cNvSpPr>
          <p:nvPr/>
        </p:nvSpPr>
        <p:spPr bwMode="auto">
          <a:xfrm flipH="1">
            <a:off x="2703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26648" name="Line 24"/>
          <p:cNvSpPr>
            <a:spLocks noChangeShapeType="1"/>
          </p:cNvSpPr>
          <p:nvPr/>
        </p:nvSpPr>
        <p:spPr bwMode="auto">
          <a:xfrm>
            <a:off x="4227513" y="3573463"/>
            <a:ext cx="611187" cy="193675"/>
          </a:xfrm>
          <a:prstGeom prst="line">
            <a:avLst/>
          </a:prstGeom>
          <a:noFill/>
          <a:ln w="28575">
            <a:solidFill>
              <a:schemeClr val="tx1"/>
            </a:solidFill>
            <a:round/>
            <a:headEnd/>
            <a:tailEnd type="triangle" w="med" len="med"/>
          </a:ln>
        </p:spPr>
        <p:txBody>
          <a:bodyPr lIns="0" tIns="0" rIns="0" bIns="0" anchor="ctr">
            <a:spAutoFit/>
          </a:bodyPr>
          <a:lstStyle/>
          <a:p>
            <a:pPr>
              <a:defRPr/>
            </a:pPr>
            <a:endParaRPr lang="en-IN">
              <a:ln>
                <a:solidFill>
                  <a:schemeClr val="tx1"/>
                </a:solidFill>
              </a:ln>
              <a:latin typeface="Arial" pitchFamily="34" charset="0"/>
              <a:cs typeface="Arial" pitchFamily="34" charset="0"/>
            </a:endParaRPr>
          </a:p>
        </p:txBody>
      </p:sp>
      <p:sp>
        <p:nvSpPr>
          <p:cNvPr id="8217" name="Line 25"/>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8218" name="Text Box 26"/>
          <p:cNvSpPr txBox="1">
            <a:spLocks noChangeArrowheads="1"/>
          </p:cNvSpPr>
          <p:nvPr/>
        </p:nvSpPr>
        <p:spPr bwMode="auto">
          <a:xfrm>
            <a:off x="762000" y="1219200"/>
            <a:ext cx="8001000" cy="830997"/>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smtClean="0">
                <a:latin typeface="Arial Narrow" pitchFamily="34" charset="0"/>
              </a:rPr>
              <a:t>1--Antibiotics </a:t>
            </a:r>
            <a:r>
              <a:rPr lang="en-GB" sz="2400" b="1" dirty="0">
                <a:latin typeface="Arial Narrow" pitchFamily="34" charset="0"/>
              </a:rPr>
              <a:t>normally bind to specific binding proteins on the bacterial cell surface</a:t>
            </a:r>
          </a:p>
        </p:txBody>
      </p:sp>
    </p:spTree>
  </p:cSld>
  <p:clrMapOvr>
    <a:masterClrMapping/>
  </p:clrMapOvr>
  <p:transition>
    <p:check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76200"/>
            <a:ext cx="8763000" cy="1066800"/>
          </a:xfrm>
        </p:spPr>
        <p:txBody>
          <a:bodyPr/>
          <a:lstStyle/>
          <a:p>
            <a:pPr eaLnBrk="1" fontAlgn="auto" hangingPunct="1">
              <a:spcAft>
                <a:spcPts val="0"/>
              </a:spcAft>
              <a:defRPr/>
            </a:pPr>
            <a:r>
              <a:rPr lang="en-GB" sz="3200" smtClean="0"/>
              <a:t>Structurally modified antibiotic target site</a:t>
            </a:r>
          </a:p>
        </p:txBody>
      </p:sp>
      <p:sp>
        <p:nvSpPr>
          <p:cNvPr id="9219"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9220" name="Rectangle 4"/>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9221" name="Rectangle 5"/>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9222" name="AutoShape 6"/>
          <p:cNvSpPr>
            <a:spLocks noChangeArrowheads="1"/>
          </p:cNvSpPr>
          <p:nvPr/>
        </p:nvSpPr>
        <p:spPr bwMode="auto">
          <a:xfrm>
            <a:off x="17891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223" name="AutoShape 7"/>
          <p:cNvSpPr>
            <a:spLocks noChangeArrowheads="1"/>
          </p:cNvSpPr>
          <p:nvPr/>
        </p:nvSpPr>
        <p:spPr bwMode="auto">
          <a:xfrm>
            <a:off x="33893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224" name="Oval 8"/>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225" name="AutoShape 9"/>
          <p:cNvSpPr>
            <a:spLocks noChangeArrowheads="1"/>
          </p:cNvSpPr>
          <p:nvPr/>
        </p:nvSpPr>
        <p:spPr bwMode="auto">
          <a:xfrm>
            <a:off x="65897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226" name="Oval 10"/>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27" name="Oval 11"/>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28" name="Oval 12"/>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29" name="Oval 13"/>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30" name="Oval 14"/>
          <p:cNvSpPr>
            <a:spLocks noChangeArrowheads="1"/>
          </p:cNvSpPr>
          <p:nvPr/>
        </p:nvSpPr>
        <p:spPr bwMode="auto">
          <a:xfrm>
            <a:off x="2100263" y="2894013"/>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31" name="Oval 15"/>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9232" name="Rectangle 16"/>
          <p:cNvSpPr>
            <a:spLocks noChangeArrowheads="1"/>
          </p:cNvSpPr>
          <p:nvPr/>
        </p:nvSpPr>
        <p:spPr bwMode="auto">
          <a:xfrm>
            <a:off x="2779713" y="5300663"/>
            <a:ext cx="812800" cy="914400"/>
          </a:xfrm>
          <a:prstGeom prst="rect">
            <a:avLst/>
          </a:prstGeom>
          <a:noFill/>
          <a:ln w="12700">
            <a:noFill/>
            <a:miter lim="800000"/>
            <a:headEnd/>
            <a:tailEnd/>
          </a:ln>
        </p:spPr>
        <p:txBody>
          <a:bodyPr wrap="none" anchor="ctr"/>
          <a:lstStyle/>
          <a:p>
            <a:endParaRPr lang="en-US"/>
          </a:p>
        </p:txBody>
      </p:sp>
      <p:sp>
        <p:nvSpPr>
          <p:cNvPr id="9233" name="Text Box 17"/>
          <p:cNvSpPr txBox="1">
            <a:spLocks noChangeArrowheads="1"/>
          </p:cNvSpPr>
          <p:nvPr/>
        </p:nvSpPr>
        <p:spPr bwMode="auto">
          <a:xfrm>
            <a:off x="6888163" y="59944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9234" name="Text Box 18"/>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9235" name="Text Box 19"/>
          <p:cNvSpPr txBox="1">
            <a:spLocks noChangeArrowheads="1"/>
          </p:cNvSpPr>
          <p:nvPr/>
        </p:nvSpPr>
        <p:spPr bwMode="auto">
          <a:xfrm>
            <a:off x="7194550" y="3289300"/>
            <a:ext cx="1719263"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Modified target site</a:t>
            </a:r>
          </a:p>
        </p:txBody>
      </p:sp>
      <p:sp>
        <p:nvSpPr>
          <p:cNvPr id="9236" name="Text Box 20"/>
          <p:cNvSpPr txBox="1">
            <a:spLocks noChangeArrowheads="1"/>
          </p:cNvSpPr>
          <p:nvPr/>
        </p:nvSpPr>
        <p:spPr bwMode="auto">
          <a:xfrm>
            <a:off x="346075" y="2906713"/>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9237" name="Line 21"/>
          <p:cNvSpPr>
            <a:spLocks noChangeShapeType="1"/>
          </p:cNvSpPr>
          <p:nvPr/>
        </p:nvSpPr>
        <p:spPr bwMode="auto">
          <a:xfrm flipV="1">
            <a:off x="796925" y="2584450"/>
            <a:ext cx="766763" cy="288925"/>
          </a:xfrm>
          <a:prstGeom prst="line">
            <a:avLst/>
          </a:prstGeom>
          <a:noFill/>
          <a:ln w="28575">
            <a:solidFill>
              <a:schemeClr val="tx1"/>
            </a:solidFill>
            <a:round/>
            <a:headEnd/>
            <a:tailEnd type="triangle" w="med" len="med"/>
          </a:ln>
        </p:spPr>
        <p:txBody>
          <a:bodyPr wrap="none" lIns="0" tIns="0" rIns="0" bIns="0" anchor="ctr">
            <a:spAutoFit/>
          </a:bodyPr>
          <a:lstStyle/>
          <a:p>
            <a:endParaRPr lang="en-US"/>
          </a:p>
        </p:txBody>
      </p:sp>
      <p:sp>
        <p:nvSpPr>
          <p:cNvPr id="9238" name="Line 22"/>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9239" name="Text Box 23"/>
          <p:cNvSpPr txBox="1">
            <a:spLocks noChangeArrowheads="1"/>
          </p:cNvSpPr>
          <p:nvPr/>
        </p:nvSpPr>
        <p:spPr bwMode="auto">
          <a:xfrm>
            <a:off x="1392238" y="5994400"/>
            <a:ext cx="3327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00"/>
                </a:solidFill>
                <a:latin typeface="Arial Narrow" pitchFamily="34" charset="0"/>
              </a:rPr>
              <a:t>Changed site: blocked binding</a:t>
            </a:r>
          </a:p>
        </p:txBody>
      </p:sp>
      <p:grpSp>
        <p:nvGrpSpPr>
          <p:cNvPr id="2" name="Group 24"/>
          <p:cNvGrpSpPr>
            <a:grpSpLocks/>
          </p:cNvGrpSpPr>
          <p:nvPr/>
        </p:nvGrpSpPr>
        <p:grpSpPr bwMode="auto">
          <a:xfrm>
            <a:off x="2300288" y="3965575"/>
            <a:ext cx="1381125" cy="1982788"/>
            <a:chOff x="1514" y="2446"/>
            <a:chExt cx="623" cy="1301"/>
          </a:xfrm>
        </p:grpSpPr>
        <p:sp>
          <p:nvSpPr>
            <p:cNvPr id="9242" name="Freeform 25"/>
            <p:cNvSpPr>
              <a:spLocks/>
            </p:cNvSpPr>
            <p:nvPr/>
          </p:nvSpPr>
          <p:spPr bwMode="auto">
            <a:xfrm>
              <a:off x="1514" y="2446"/>
              <a:ext cx="279" cy="1301"/>
            </a:xfrm>
            <a:custGeom>
              <a:avLst/>
              <a:gdLst>
                <a:gd name="T0" fmla="*/ 279 w 279"/>
                <a:gd name="T1" fmla="*/ 1301 h 1301"/>
                <a:gd name="T2" fmla="*/ 279 w 279"/>
                <a:gd name="T3" fmla="*/ 0 h 1301"/>
                <a:gd name="T4" fmla="*/ 0 w 279"/>
                <a:gd name="T5" fmla="*/ 0 h 1301"/>
                <a:gd name="T6" fmla="*/ 0 60000 65536"/>
                <a:gd name="T7" fmla="*/ 0 60000 65536"/>
                <a:gd name="T8" fmla="*/ 0 60000 65536"/>
                <a:gd name="T9" fmla="*/ 0 w 279"/>
                <a:gd name="T10" fmla="*/ 0 h 1301"/>
                <a:gd name="T11" fmla="*/ 279 w 279"/>
                <a:gd name="T12" fmla="*/ 1301 h 1301"/>
              </a:gdLst>
              <a:ahLst/>
              <a:cxnLst>
                <a:cxn ang="T6">
                  <a:pos x="T0" y="T1"/>
                </a:cxn>
                <a:cxn ang="T7">
                  <a:pos x="T2" y="T3"/>
                </a:cxn>
                <a:cxn ang="T8">
                  <a:pos x="T4" y="T5"/>
                </a:cxn>
              </a:cxnLst>
              <a:rect l="T9" t="T10" r="T11" b="T12"/>
              <a:pathLst>
                <a:path w="279" h="1301">
                  <a:moveTo>
                    <a:pt x="279" y="1301"/>
                  </a:moveTo>
                  <a:lnTo>
                    <a:pt x="279" y="0"/>
                  </a:lnTo>
                  <a:lnTo>
                    <a:pt x="0" y="0"/>
                  </a:lnTo>
                </a:path>
              </a:pathLst>
            </a:custGeom>
            <a:noFill/>
            <a:ln w="38100">
              <a:solidFill>
                <a:srgbClr val="FFFF00"/>
              </a:solidFill>
              <a:round/>
              <a:headEnd/>
              <a:tailEnd type="triangle" w="med" len="med"/>
            </a:ln>
          </p:spPr>
          <p:txBody>
            <a:bodyPr wrap="none" lIns="0" tIns="0" rIns="0" bIns="0" anchor="ctr">
              <a:spAutoFit/>
            </a:bodyPr>
            <a:lstStyle/>
            <a:p>
              <a:endParaRPr lang="en-US"/>
            </a:p>
          </p:txBody>
        </p:sp>
        <p:sp>
          <p:nvSpPr>
            <p:cNvPr id="9243" name="Freeform 26"/>
            <p:cNvSpPr>
              <a:spLocks/>
            </p:cNvSpPr>
            <p:nvPr/>
          </p:nvSpPr>
          <p:spPr bwMode="auto">
            <a:xfrm flipH="1">
              <a:off x="1858" y="2446"/>
              <a:ext cx="279" cy="1301"/>
            </a:xfrm>
            <a:custGeom>
              <a:avLst/>
              <a:gdLst>
                <a:gd name="T0" fmla="*/ 279 w 279"/>
                <a:gd name="T1" fmla="*/ 1301 h 1301"/>
                <a:gd name="T2" fmla="*/ 279 w 279"/>
                <a:gd name="T3" fmla="*/ 0 h 1301"/>
                <a:gd name="T4" fmla="*/ 0 w 279"/>
                <a:gd name="T5" fmla="*/ 0 h 1301"/>
                <a:gd name="T6" fmla="*/ 0 60000 65536"/>
                <a:gd name="T7" fmla="*/ 0 60000 65536"/>
                <a:gd name="T8" fmla="*/ 0 60000 65536"/>
                <a:gd name="T9" fmla="*/ 0 w 279"/>
                <a:gd name="T10" fmla="*/ 0 h 1301"/>
                <a:gd name="T11" fmla="*/ 279 w 279"/>
                <a:gd name="T12" fmla="*/ 1301 h 1301"/>
              </a:gdLst>
              <a:ahLst/>
              <a:cxnLst>
                <a:cxn ang="T6">
                  <a:pos x="T0" y="T1"/>
                </a:cxn>
                <a:cxn ang="T7">
                  <a:pos x="T2" y="T3"/>
                </a:cxn>
                <a:cxn ang="T8">
                  <a:pos x="T4" y="T5"/>
                </a:cxn>
              </a:cxnLst>
              <a:rect l="T9" t="T10" r="T11" b="T12"/>
              <a:pathLst>
                <a:path w="279" h="1301">
                  <a:moveTo>
                    <a:pt x="279" y="1301"/>
                  </a:moveTo>
                  <a:lnTo>
                    <a:pt x="279" y="0"/>
                  </a:lnTo>
                  <a:lnTo>
                    <a:pt x="0" y="0"/>
                  </a:lnTo>
                </a:path>
              </a:pathLst>
            </a:custGeom>
            <a:noFill/>
            <a:ln w="38100">
              <a:solidFill>
                <a:srgbClr val="FFFF00"/>
              </a:solidFill>
              <a:round/>
              <a:headEnd/>
              <a:tailEnd type="triangle" w="med" len="med"/>
            </a:ln>
          </p:spPr>
          <p:txBody>
            <a:bodyPr wrap="none" lIns="0" tIns="0" rIns="0" bIns="0" anchor="ctr">
              <a:spAutoFit/>
            </a:bodyPr>
            <a:lstStyle/>
            <a:p>
              <a:endParaRPr lang="en-US"/>
            </a:p>
          </p:txBody>
        </p:sp>
      </p:grpSp>
      <p:sp>
        <p:nvSpPr>
          <p:cNvPr id="9241" name="Text Box 27"/>
          <p:cNvSpPr txBox="1">
            <a:spLocks noChangeArrowheads="1"/>
          </p:cNvSpPr>
          <p:nvPr/>
        </p:nvSpPr>
        <p:spPr bwMode="auto">
          <a:xfrm>
            <a:off x="533400" y="1295400"/>
            <a:ext cx="8229600" cy="830997"/>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Antibiotics are no longer able to bind to modified binding proteins on the bacterial cell surface </a:t>
            </a:r>
          </a:p>
        </p:txBody>
      </p:sp>
    </p:spTree>
  </p:cSld>
  <p:clrMapOvr>
    <a:masterClrMapping/>
  </p:clrMapOvr>
  <p:transition>
    <p:comb/>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just"/>
            <a:r>
              <a:rPr lang="ar-IQ" sz="3100" b="1" dirty="0" smtClean="0">
                <a:solidFill>
                  <a:srgbClr val="C00000"/>
                </a:solidFill>
                <a:latin typeface="Calibri" pitchFamily="34" charset="0"/>
              </a:rPr>
              <a:t/>
            </a:r>
            <a:br>
              <a:rPr lang="ar-IQ" sz="3100" b="1" dirty="0" smtClean="0">
                <a:solidFill>
                  <a:srgbClr val="C00000"/>
                </a:solidFill>
                <a:latin typeface="Calibri" pitchFamily="34" charset="0"/>
              </a:rPr>
            </a:br>
            <a:r>
              <a:rPr lang="en-US" sz="3100" b="1" dirty="0" smtClean="0">
                <a:solidFill>
                  <a:srgbClr val="C00000"/>
                </a:solidFill>
                <a:latin typeface="Calibri" pitchFamily="34" charset="0"/>
              </a:rPr>
              <a:t>3-Prevention of drug accumulation in the bacterium(via Efflux pump or permeability barrier </a:t>
            </a:r>
            <a:r>
              <a:rPr lang="en-US" sz="3200" b="1" dirty="0" smtClean="0">
                <a:solidFill>
                  <a:srgbClr val="C00000"/>
                </a:solidFill>
                <a:latin typeface="Calibri" pitchFamily="34" charset="0"/>
              </a:rPr>
              <a:t>)</a:t>
            </a:r>
            <a:br>
              <a:rPr lang="en-US" sz="3200" b="1" dirty="0" smtClean="0">
                <a:solidFill>
                  <a:srgbClr val="C00000"/>
                </a:solidFill>
                <a:latin typeface="Calibri" pitchFamily="34" charset="0"/>
              </a:rPr>
            </a:br>
            <a:endParaRPr lang="en-US" sz="3200" dirty="0">
              <a:latin typeface="Times New Roman" pitchFamily="18" charset="0"/>
              <a:cs typeface="Times New Roman" pitchFamily="18" charset="0"/>
            </a:endParaRPr>
          </a:p>
        </p:txBody>
      </p:sp>
      <p:sp>
        <p:nvSpPr>
          <p:cNvPr id="3" name="Rectangle 2"/>
          <p:cNvSpPr/>
          <p:nvPr/>
        </p:nvSpPr>
        <p:spPr>
          <a:xfrm>
            <a:off x="0" y="685800"/>
            <a:ext cx="9144000" cy="6640330"/>
          </a:xfrm>
          <a:prstGeom prst="rect">
            <a:avLst/>
          </a:prstGeom>
        </p:spPr>
        <p:txBody>
          <a:bodyPr wrap="square">
            <a:spAutoFit/>
          </a:bodyPr>
          <a:lstStyle/>
          <a:p>
            <a:pPr marL="342900" indent="-342900" algn="just">
              <a:spcBef>
                <a:spcPct val="20000"/>
              </a:spcBef>
              <a:buFont typeface="Arial" pitchFamily="34" charset="0"/>
              <a:buChar char="•"/>
              <a:defRPr/>
            </a:pPr>
            <a:r>
              <a:rPr lang="en-US" sz="2800" b="1" dirty="0" smtClean="0">
                <a:solidFill>
                  <a:srgbClr val="C00000"/>
                </a:solidFill>
              </a:rPr>
              <a:t>A- Efflux pumps </a:t>
            </a:r>
            <a:r>
              <a:rPr lang="en-US" sz="2400" dirty="0" smtClean="0"/>
              <a:t>are Cytoplasmic membrane transport proteins (</a:t>
            </a:r>
            <a:r>
              <a:rPr lang="en-US" sz="2400" u="sng" dirty="0" err="1" smtClean="0">
                <a:hlinkClick r:id="rId2" tooltip="Protein"/>
              </a:rPr>
              <a:t>Proteinaceous</a:t>
            </a:r>
            <a:r>
              <a:rPr lang="en-US" sz="2400" dirty="0" smtClean="0"/>
              <a:t> transporters) localized in the </a:t>
            </a:r>
            <a:r>
              <a:rPr lang="en-US" sz="2400" u="sng" dirty="0" smtClean="0">
                <a:hlinkClick r:id="rId3" tooltip="Cytoplasmic membrane"/>
              </a:rPr>
              <a:t>cytoplasmic membrane</a:t>
            </a:r>
            <a:r>
              <a:rPr lang="en-US" sz="2400" dirty="0" smtClean="0"/>
              <a:t> of all kinds of cells. They are </a:t>
            </a:r>
            <a:r>
              <a:rPr lang="en-US" sz="2400" u="sng" dirty="0" smtClean="0">
                <a:hlinkClick r:id="rId4" tooltip="Active transport"/>
              </a:rPr>
              <a:t>active transporters</a:t>
            </a:r>
            <a:r>
              <a:rPr lang="en-US" sz="2400" dirty="0" smtClean="0"/>
              <a:t>, meaning that they require a source of chemical energy to perform their function. The </a:t>
            </a:r>
            <a:r>
              <a:rPr lang="en-US" sz="2400" u="sng" dirty="0" smtClean="0">
                <a:hlinkClick r:id="rId5" tooltip="Gene"/>
              </a:rPr>
              <a:t>genetic</a:t>
            </a:r>
            <a:r>
              <a:rPr lang="en-US" sz="2400" dirty="0" smtClean="0"/>
              <a:t> elements encoding efflux pumps may be encoded on </a:t>
            </a:r>
            <a:r>
              <a:rPr lang="en-US" sz="2400" u="sng" dirty="0" smtClean="0">
                <a:hlinkClick r:id="rId6" tooltip="Chromosome"/>
              </a:rPr>
              <a:t>chromosomes</a:t>
            </a:r>
            <a:r>
              <a:rPr lang="en-US" sz="2400" dirty="0" smtClean="0"/>
              <a:t> and/or </a:t>
            </a:r>
            <a:r>
              <a:rPr lang="en-US" sz="2400" u="sng" dirty="0" smtClean="0">
                <a:hlinkClick r:id="rId7" tooltip="Plasmids"/>
              </a:rPr>
              <a:t>plasmids</a:t>
            </a:r>
            <a:r>
              <a:rPr lang="en-US" sz="2400" dirty="0" smtClean="0"/>
              <a:t>( both intrinsic (natural) and acquired resistance respectively).  In many cases, efflux pump genes are part of an operon, with a regulatory gene controlling expression. Expression of several efflux pumps in a given bacterial species may lead to a broad spectrum of resistance. Efflux systems that contribute to antibiotic resistance have been described from a number of clinically important bacteria, including </a:t>
            </a:r>
            <a:r>
              <a:rPr lang="en-US" sz="2400" i="1" dirty="0" smtClean="0"/>
              <a:t>Campylobacter </a:t>
            </a:r>
            <a:r>
              <a:rPr lang="en-US" sz="2400" i="1" dirty="0" err="1" smtClean="0"/>
              <a:t>jejuni</a:t>
            </a:r>
            <a:r>
              <a:rPr lang="en-US" sz="2400" dirty="0" smtClean="0"/>
              <a:t>, </a:t>
            </a:r>
            <a:r>
              <a:rPr lang="en-US" sz="2400" i="1" dirty="0" smtClean="0"/>
              <a:t>E. coli</a:t>
            </a:r>
            <a:r>
              <a:rPr lang="en-US" sz="2400" dirty="0" smtClean="0"/>
              <a:t>, </a:t>
            </a:r>
            <a:r>
              <a:rPr lang="en-US" sz="2400" i="1" dirty="0" smtClean="0"/>
              <a:t>Pseudomonas </a:t>
            </a:r>
            <a:r>
              <a:rPr lang="en-US" sz="2400" i="1" dirty="0" err="1" smtClean="0"/>
              <a:t>aeruginosa</a:t>
            </a:r>
            <a:r>
              <a:rPr lang="en-US" sz="2400" i="1" dirty="0" smtClean="0"/>
              <a:t> , and </a:t>
            </a:r>
            <a:r>
              <a:rPr lang="en-US" sz="2400" i="1" dirty="0" err="1" smtClean="0"/>
              <a:t>Acinitobacter</a:t>
            </a:r>
            <a:r>
              <a:rPr lang="en-US" sz="2400" i="1" dirty="0" smtClean="0"/>
              <a:t> spp.</a:t>
            </a:r>
          </a:p>
          <a:p>
            <a:pPr marL="342900" indent="-342900" algn="just">
              <a:spcBef>
                <a:spcPct val="20000"/>
              </a:spcBef>
              <a:buFont typeface="Arial" pitchFamily="34" charset="0"/>
              <a:buChar char="•"/>
              <a:defRPr/>
            </a:pPr>
            <a:r>
              <a:rPr lang="en-US" sz="2800" b="1" dirty="0" smtClean="0">
                <a:solidFill>
                  <a:srgbClr val="C00000"/>
                </a:solidFill>
              </a:rPr>
              <a:t>B- For the reducing permeability barrier </a:t>
            </a:r>
            <a:r>
              <a:rPr lang="en-US" sz="2400" dirty="0" smtClean="0"/>
              <a:t>: in this case the </a:t>
            </a:r>
            <a:r>
              <a:rPr lang="en-US" sz="2400" dirty="0" err="1" smtClean="0"/>
              <a:t>porin</a:t>
            </a:r>
            <a:r>
              <a:rPr lang="en-US" sz="2400" dirty="0" smtClean="0"/>
              <a:t> channels will change either by reducing number or change the shape  or affinity of binding </a:t>
            </a:r>
          </a:p>
          <a:p>
            <a:endParaRPr lang="en-US" dirty="0"/>
          </a:p>
        </p:txBody>
      </p:sp>
    </p:spTree>
  </p:cSld>
  <p:clrMapOvr>
    <a:masterClrMapping/>
  </p:clrMapOvr>
  <p:transition>
    <p:newsfla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descr="gr2.jpg"/>
          <p:cNvPicPr>
            <a:picLocks noChangeAspect="1"/>
          </p:cNvPicPr>
          <p:nvPr/>
        </p:nvPicPr>
        <p:blipFill>
          <a:blip r:embed="rId2"/>
          <a:stretch>
            <a:fillRect/>
          </a:stretch>
        </p:blipFill>
        <p:spPr>
          <a:xfrm>
            <a:off x="0" y="0"/>
            <a:ext cx="9144000" cy="6857999"/>
          </a:xfrm>
          <a:prstGeom prst="rect">
            <a:avLst/>
          </a:prstGeom>
        </p:spPr>
      </p:pic>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3400" y="0"/>
            <a:ext cx="8610600" cy="1420813"/>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0" i="0" u="none" strike="noStrike" kern="1200" cap="none" spc="0" normalizeH="0" baseline="0" noProof="0" smtClean="0">
                <a:ln>
                  <a:noFill/>
                </a:ln>
                <a:solidFill>
                  <a:schemeClr val="tx1"/>
                </a:solidFill>
                <a:effectLst/>
                <a:uLnTx/>
                <a:uFillTx/>
                <a:latin typeface="+mj-lt"/>
                <a:ea typeface="+mj-ea"/>
                <a:cs typeface="+mj-cs"/>
              </a:rPr>
              <a:t>Decreased permeability: Porin Loss</a:t>
            </a:r>
            <a:endParaRPr kumimoji="0" lang="en-GB" sz="36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4" name="Rectangle 4"/>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5" name="Oval 5"/>
          <p:cNvSpPr>
            <a:spLocks noChangeArrowheads="1"/>
          </p:cNvSpPr>
          <p:nvPr/>
        </p:nvSpPr>
        <p:spPr bwMode="auto">
          <a:xfrm>
            <a:off x="18208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6" name="Oval 6"/>
          <p:cNvSpPr>
            <a:spLocks noChangeArrowheads="1"/>
          </p:cNvSpPr>
          <p:nvPr/>
        </p:nvSpPr>
        <p:spPr bwMode="auto">
          <a:xfrm>
            <a:off x="34210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7" name="Oval 7"/>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 name="Oval 8"/>
          <p:cNvSpPr>
            <a:spLocks noChangeArrowheads="1"/>
          </p:cNvSpPr>
          <p:nvPr/>
        </p:nvSpPr>
        <p:spPr bwMode="auto">
          <a:xfrm>
            <a:off x="66214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 name="Oval 9"/>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0" name="Oval 10"/>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1" name="Oval 11"/>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2" name="Oval 12"/>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3" name="Oval 13"/>
          <p:cNvSpPr>
            <a:spLocks noChangeArrowheads="1"/>
          </p:cNvSpPr>
          <p:nvPr/>
        </p:nvSpPr>
        <p:spPr bwMode="auto">
          <a:xfrm>
            <a:off x="18843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 name="Oval 14"/>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 name="Rectangle 15"/>
          <p:cNvSpPr>
            <a:spLocks noChangeArrowheads="1"/>
          </p:cNvSpPr>
          <p:nvPr/>
        </p:nvSpPr>
        <p:spPr bwMode="auto">
          <a:xfrm>
            <a:off x="2779713" y="5300663"/>
            <a:ext cx="812800" cy="914400"/>
          </a:xfrm>
          <a:prstGeom prst="rect">
            <a:avLst/>
          </a:prstGeom>
          <a:noFill/>
          <a:ln w="12700">
            <a:noFill/>
            <a:miter lim="800000"/>
            <a:headEnd/>
            <a:tailEnd/>
          </a:ln>
        </p:spPr>
        <p:txBody>
          <a:bodyPr wrap="none" anchor="ctr"/>
          <a:lstStyle/>
          <a:p>
            <a:endParaRPr lang="en-US"/>
          </a:p>
        </p:txBody>
      </p:sp>
      <p:sp>
        <p:nvSpPr>
          <p:cNvPr id="16" name="Text Box 16"/>
          <p:cNvSpPr txBox="1">
            <a:spLocks noChangeArrowheads="1"/>
          </p:cNvSpPr>
          <p:nvPr/>
        </p:nvSpPr>
        <p:spPr bwMode="auto">
          <a:xfrm>
            <a:off x="6888163" y="5994400"/>
            <a:ext cx="21590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rgbClr val="FFFFFF"/>
                </a:solidFill>
                <a:latin typeface="Arial Narrow" pitchFamily="34" charset="0"/>
              </a:rPr>
              <a:t>Interior of organism</a:t>
            </a:r>
          </a:p>
        </p:txBody>
      </p:sp>
      <p:sp>
        <p:nvSpPr>
          <p:cNvPr id="17" name="Text Box 17"/>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18" name="Text Box 18"/>
          <p:cNvSpPr txBox="1">
            <a:spLocks noChangeArrowheads="1"/>
          </p:cNvSpPr>
          <p:nvPr/>
        </p:nvSpPr>
        <p:spPr bwMode="auto">
          <a:xfrm>
            <a:off x="7597775" y="3265488"/>
            <a:ext cx="1293813" cy="549275"/>
          </a:xfrm>
          <a:prstGeom prst="rect">
            <a:avLst/>
          </a:prstGeom>
          <a:noFill/>
          <a:ln w="12700">
            <a:noFill/>
            <a:miter lim="800000"/>
            <a:headEnd/>
            <a:tailEnd/>
          </a:ln>
        </p:spPr>
        <p:txBody>
          <a:bodyPr wrap="none" lIns="0" tIns="0" rIns="0" bIns="0" anchor="ctr">
            <a:spAutoFit/>
          </a:bodyPr>
          <a:lstStyle/>
          <a:p>
            <a:pPr eaLnBrk="0" hangingPunct="0"/>
            <a:r>
              <a:rPr lang="en-GB" b="1">
                <a:latin typeface="Arial Narrow" pitchFamily="34" charset="0"/>
              </a:rPr>
              <a:t>Porin channel </a:t>
            </a:r>
          </a:p>
          <a:p>
            <a:pPr eaLnBrk="0" hangingPunct="0"/>
            <a:r>
              <a:rPr lang="en-GB" b="1">
                <a:latin typeface="Arial Narrow" pitchFamily="34" charset="0"/>
              </a:rPr>
              <a:t>into organism</a:t>
            </a:r>
          </a:p>
        </p:txBody>
      </p:sp>
      <p:sp>
        <p:nvSpPr>
          <p:cNvPr id="19" name="Text Box 19"/>
          <p:cNvSpPr txBox="1">
            <a:spLocks noChangeArrowheads="1"/>
          </p:cNvSpPr>
          <p:nvPr/>
        </p:nvSpPr>
        <p:spPr bwMode="auto">
          <a:xfrm>
            <a:off x="346075" y="2906713"/>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20" name="Line 20"/>
          <p:cNvSpPr>
            <a:spLocks noChangeShapeType="1"/>
          </p:cNvSpPr>
          <p:nvPr/>
        </p:nvSpPr>
        <p:spPr bwMode="auto">
          <a:xfrm flipV="1">
            <a:off x="796925" y="2584450"/>
            <a:ext cx="766763" cy="288925"/>
          </a:xfrm>
          <a:prstGeom prst="line">
            <a:avLst/>
          </a:prstGeom>
          <a:noFill/>
          <a:ln w="28575">
            <a:solidFill>
              <a:schemeClr val="tx1"/>
            </a:solidFill>
            <a:round/>
            <a:headEnd/>
            <a:tailEnd type="triangle" w="med" len="med"/>
          </a:ln>
        </p:spPr>
        <p:txBody>
          <a:bodyPr wrap="none" lIns="0" tIns="0" rIns="0" bIns="0" anchor="ctr">
            <a:spAutoFit/>
          </a:bodyPr>
          <a:lstStyle/>
          <a:p>
            <a:endParaRPr lang="en-US"/>
          </a:p>
        </p:txBody>
      </p:sp>
      <p:sp>
        <p:nvSpPr>
          <p:cNvPr id="21" name="Line 21"/>
          <p:cNvSpPr>
            <a:spLocks noChangeShapeType="1"/>
          </p:cNvSpPr>
          <p:nvPr/>
        </p:nvSpPr>
        <p:spPr bwMode="auto">
          <a:xfrm flipH="1">
            <a:off x="7078663" y="3675063"/>
            <a:ext cx="438150" cy="246062"/>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22" name="Oval 22"/>
          <p:cNvSpPr>
            <a:spLocks noChangeArrowheads="1"/>
          </p:cNvSpPr>
          <p:nvPr/>
        </p:nvSpPr>
        <p:spPr bwMode="auto">
          <a:xfrm>
            <a:off x="5942013" y="564673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23" name="Oval 23"/>
          <p:cNvSpPr>
            <a:spLocks noChangeArrowheads="1"/>
          </p:cNvSpPr>
          <p:nvPr/>
        </p:nvSpPr>
        <p:spPr bwMode="auto">
          <a:xfrm>
            <a:off x="4257675" y="5616575"/>
            <a:ext cx="719138"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24" name="Oval 24"/>
          <p:cNvSpPr>
            <a:spLocks noChangeArrowheads="1"/>
          </p:cNvSpPr>
          <p:nvPr/>
        </p:nvSpPr>
        <p:spPr bwMode="auto">
          <a:xfrm>
            <a:off x="1976438" y="5359400"/>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25" name="Rectangle 25"/>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26" name="Text Box 26"/>
          <p:cNvSpPr txBox="1">
            <a:spLocks noChangeArrowheads="1"/>
          </p:cNvSpPr>
          <p:nvPr/>
        </p:nvSpPr>
        <p:spPr bwMode="auto">
          <a:xfrm>
            <a:off x="914400" y="1219200"/>
            <a:ext cx="7391400" cy="830997"/>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Antibiotics normally enter bacterial cells via </a:t>
            </a:r>
            <a:r>
              <a:rPr lang="en-GB" sz="2400" b="1" dirty="0" err="1">
                <a:latin typeface="Arial Narrow" pitchFamily="34" charset="0"/>
              </a:rPr>
              <a:t>porin</a:t>
            </a:r>
            <a:r>
              <a:rPr lang="en-GB" sz="2400" b="1" dirty="0">
                <a:latin typeface="Arial Narrow" pitchFamily="34" charset="0"/>
              </a:rPr>
              <a:t> channels in the cell wall </a:t>
            </a:r>
          </a:p>
        </p:txBody>
      </p:sp>
    </p:spTree>
  </p:cSld>
  <p:clrMapOvr>
    <a:masterClrMapping/>
  </p:clrMapOvr>
  <p:transition>
    <p:whee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304800"/>
            <a:ext cx="83820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600" b="0" i="0" u="none" strike="noStrike" kern="1200" cap="none" spc="0" normalizeH="0" baseline="0" noProof="0" smtClean="0">
                <a:ln>
                  <a:noFill/>
                </a:ln>
                <a:solidFill>
                  <a:schemeClr val="tx1"/>
                </a:solidFill>
                <a:effectLst/>
                <a:uLnTx/>
                <a:uFillTx/>
                <a:latin typeface="+mj-lt"/>
                <a:ea typeface="+mj-ea"/>
                <a:cs typeface="+mj-cs"/>
              </a:rPr>
              <a:t>Decreased permeability: Porin Loss</a:t>
            </a:r>
            <a:endParaRPr kumimoji="0" lang="en-GB" sz="36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Rectangle 3"/>
          <p:cNvSpPr>
            <a:spLocks noChangeArrowheads="1"/>
          </p:cNvSpPr>
          <p:nvPr/>
        </p:nvSpPr>
        <p:spPr bwMode="auto">
          <a:xfrm>
            <a:off x="0" y="5351463"/>
            <a:ext cx="9144000" cy="1506537"/>
          </a:xfrm>
          <a:prstGeom prst="rect">
            <a:avLst/>
          </a:prstGeom>
          <a:gradFill rotWithShape="0">
            <a:gsLst>
              <a:gs pos="0">
                <a:srgbClr val="484C5D"/>
              </a:gs>
              <a:gs pos="100000">
                <a:srgbClr val="9CA4CA"/>
              </a:gs>
            </a:gsLst>
            <a:lin ang="5400000" scaled="1"/>
          </a:gradFill>
          <a:ln w="12700">
            <a:noFill/>
            <a:miter lim="800000"/>
            <a:headEnd/>
            <a:tailEnd/>
          </a:ln>
        </p:spPr>
        <p:txBody>
          <a:bodyPr wrap="none" anchor="ctr"/>
          <a:lstStyle/>
          <a:p>
            <a:endParaRPr lang="en-US"/>
          </a:p>
        </p:txBody>
      </p:sp>
      <p:sp>
        <p:nvSpPr>
          <p:cNvPr id="4" name="Rectangle 4"/>
          <p:cNvSpPr>
            <a:spLocks noChangeArrowheads="1"/>
          </p:cNvSpPr>
          <p:nvPr/>
        </p:nvSpPr>
        <p:spPr bwMode="auto">
          <a:xfrm>
            <a:off x="0" y="5029200"/>
            <a:ext cx="9144000" cy="436563"/>
          </a:xfrm>
          <a:prstGeom prst="rect">
            <a:avLst/>
          </a:prstGeom>
          <a:solidFill>
            <a:srgbClr val="9CA4CA"/>
          </a:solidFill>
          <a:ln w="12700">
            <a:noFill/>
            <a:miter lim="800000"/>
            <a:headEnd/>
            <a:tailEnd/>
          </a:ln>
        </p:spPr>
        <p:txBody>
          <a:bodyPr wrap="none" anchor="ctr"/>
          <a:lstStyle/>
          <a:p>
            <a:endParaRPr lang="en-US"/>
          </a:p>
        </p:txBody>
      </p:sp>
      <p:sp>
        <p:nvSpPr>
          <p:cNvPr id="5" name="Rectangle 5"/>
          <p:cNvSpPr>
            <a:spLocks noChangeArrowheads="1"/>
          </p:cNvSpPr>
          <p:nvPr/>
        </p:nvSpPr>
        <p:spPr bwMode="auto">
          <a:xfrm>
            <a:off x="0" y="4081463"/>
            <a:ext cx="9144000" cy="966787"/>
          </a:xfrm>
          <a:prstGeom prst="rect">
            <a:avLst/>
          </a:prstGeom>
          <a:solidFill>
            <a:srgbClr val="BDC2DB"/>
          </a:solidFill>
          <a:ln w="12700">
            <a:noFill/>
            <a:miter lim="800000"/>
            <a:headEnd/>
            <a:tailEnd/>
          </a:ln>
        </p:spPr>
        <p:txBody>
          <a:bodyPr wrap="none" anchor="ctr"/>
          <a:lstStyle/>
          <a:p>
            <a:endParaRPr lang="en-US"/>
          </a:p>
        </p:txBody>
      </p:sp>
      <p:sp>
        <p:nvSpPr>
          <p:cNvPr id="6" name="AutoShape 6"/>
          <p:cNvSpPr>
            <a:spLocks noChangeArrowheads="1"/>
          </p:cNvSpPr>
          <p:nvPr/>
        </p:nvSpPr>
        <p:spPr bwMode="auto">
          <a:xfrm>
            <a:off x="17891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7" name="AutoShape 7"/>
          <p:cNvSpPr>
            <a:spLocks noChangeArrowheads="1"/>
          </p:cNvSpPr>
          <p:nvPr/>
        </p:nvSpPr>
        <p:spPr bwMode="auto">
          <a:xfrm>
            <a:off x="33893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8" name="Oval 8"/>
          <p:cNvSpPr>
            <a:spLocks noChangeArrowheads="1"/>
          </p:cNvSpPr>
          <p:nvPr/>
        </p:nvSpPr>
        <p:spPr bwMode="auto">
          <a:xfrm>
            <a:off x="5021263" y="3536950"/>
            <a:ext cx="747712" cy="790575"/>
          </a:xfrm>
          <a:prstGeom prst="ellipse">
            <a:avLst/>
          </a:prstGeom>
          <a:solidFill>
            <a:srgbClr val="FF3300"/>
          </a:solidFill>
          <a:ln w="9525">
            <a:round/>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9" name="AutoShape 9"/>
          <p:cNvSpPr>
            <a:spLocks noChangeArrowheads="1"/>
          </p:cNvSpPr>
          <p:nvPr/>
        </p:nvSpPr>
        <p:spPr bwMode="auto">
          <a:xfrm>
            <a:off x="6589713" y="3505200"/>
            <a:ext cx="809625" cy="854075"/>
          </a:xfrm>
          <a:prstGeom prst="diamond">
            <a:avLst/>
          </a:prstGeom>
          <a:solidFill>
            <a:srgbClr val="FF3300"/>
          </a:solidFill>
          <a:ln w="9525">
            <a:miter lim="800000"/>
            <a:headEnd/>
            <a:tailEnd/>
          </a:ln>
          <a:scene3d>
            <a:camera prst="legacyPerspectiveBottom">
              <a:rot lat="18900000" lon="0" rev="0"/>
            </a:camera>
            <a:lightRig rig="legacyFlat3" dir="t"/>
          </a:scene3d>
          <a:sp3d extrusionH="887400" prstMaterial="legacyPlastic">
            <a:bevelT w="13500" h="13500" prst="angle"/>
            <a:bevelB w="13500" h="13500" prst="angle"/>
            <a:extrusionClr>
              <a:srgbClr val="FF3300"/>
            </a:extrusionClr>
          </a:sp3d>
        </p:spPr>
        <p:txBody>
          <a:bodyPr wrap="none" anchor="ctr">
            <a:flatTx/>
          </a:bodyPr>
          <a:lstStyle/>
          <a:p>
            <a:endParaRPr lang="en-US"/>
          </a:p>
        </p:txBody>
      </p:sp>
      <p:sp>
        <p:nvSpPr>
          <p:cNvPr id="10" name="Oval 10"/>
          <p:cNvSpPr>
            <a:spLocks noChangeArrowheads="1"/>
          </p:cNvSpPr>
          <p:nvPr/>
        </p:nvSpPr>
        <p:spPr bwMode="auto">
          <a:xfrm>
            <a:off x="7964488" y="21224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1" name="Oval 11"/>
          <p:cNvSpPr>
            <a:spLocks noChangeArrowheads="1"/>
          </p:cNvSpPr>
          <p:nvPr/>
        </p:nvSpPr>
        <p:spPr bwMode="auto">
          <a:xfrm>
            <a:off x="6364288"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2" name="Oval 12"/>
          <p:cNvSpPr>
            <a:spLocks noChangeArrowheads="1"/>
          </p:cNvSpPr>
          <p:nvPr/>
        </p:nvSpPr>
        <p:spPr bwMode="auto">
          <a:xfrm>
            <a:off x="3484563" y="25542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3" name="Oval 13"/>
          <p:cNvSpPr>
            <a:spLocks noChangeArrowheads="1"/>
          </p:cNvSpPr>
          <p:nvPr/>
        </p:nvSpPr>
        <p:spPr bwMode="auto">
          <a:xfrm>
            <a:off x="5021263" y="3203575"/>
            <a:ext cx="719137" cy="719138"/>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4" name="Oval 14"/>
          <p:cNvSpPr>
            <a:spLocks noChangeArrowheads="1"/>
          </p:cNvSpPr>
          <p:nvPr/>
        </p:nvSpPr>
        <p:spPr bwMode="auto">
          <a:xfrm>
            <a:off x="2100263" y="2894013"/>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5" name="Oval 15"/>
          <p:cNvSpPr>
            <a:spLocks noChangeArrowheads="1"/>
          </p:cNvSpPr>
          <p:nvPr/>
        </p:nvSpPr>
        <p:spPr bwMode="auto">
          <a:xfrm>
            <a:off x="1371600" y="2195513"/>
            <a:ext cx="719138"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16" name="Rectangle 16"/>
          <p:cNvSpPr>
            <a:spLocks noChangeArrowheads="1"/>
          </p:cNvSpPr>
          <p:nvPr/>
        </p:nvSpPr>
        <p:spPr bwMode="auto">
          <a:xfrm>
            <a:off x="2779713" y="5300663"/>
            <a:ext cx="812800" cy="914400"/>
          </a:xfrm>
          <a:prstGeom prst="rect">
            <a:avLst/>
          </a:prstGeom>
          <a:noFill/>
          <a:ln w="12700">
            <a:noFill/>
            <a:miter lim="800000"/>
            <a:headEnd/>
            <a:tailEnd/>
          </a:ln>
        </p:spPr>
        <p:txBody>
          <a:bodyPr wrap="none" anchor="ctr"/>
          <a:lstStyle/>
          <a:p>
            <a:endParaRPr lang="en-US"/>
          </a:p>
        </p:txBody>
      </p:sp>
      <p:sp>
        <p:nvSpPr>
          <p:cNvPr id="17" name="Text Box 17"/>
          <p:cNvSpPr txBox="1">
            <a:spLocks noChangeArrowheads="1"/>
          </p:cNvSpPr>
          <p:nvPr/>
        </p:nvSpPr>
        <p:spPr bwMode="auto">
          <a:xfrm>
            <a:off x="7081838" y="5994400"/>
            <a:ext cx="1771650" cy="274638"/>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Interior of organism</a:t>
            </a:r>
          </a:p>
        </p:txBody>
      </p:sp>
      <p:sp>
        <p:nvSpPr>
          <p:cNvPr id="18" name="Text Box 18"/>
          <p:cNvSpPr txBox="1">
            <a:spLocks noChangeArrowheads="1"/>
          </p:cNvSpPr>
          <p:nvPr/>
        </p:nvSpPr>
        <p:spPr bwMode="auto">
          <a:xfrm>
            <a:off x="279400" y="4410075"/>
            <a:ext cx="914400" cy="274638"/>
          </a:xfrm>
          <a:prstGeom prst="rect">
            <a:avLst/>
          </a:prstGeom>
          <a:noFill/>
          <a:ln w="12700">
            <a:noFill/>
            <a:miter lim="800000"/>
            <a:headEnd/>
            <a:tailEnd/>
          </a:ln>
        </p:spPr>
        <p:txBody>
          <a:bodyPr wrap="none" lIns="0" tIns="0" rIns="0" bIns="0" anchor="ctr">
            <a:spAutoFit/>
          </a:bodyPr>
          <a:lstStyle/>
          <a:p>
            <a:pPr algn="ctr" eaLnBrk="0" hangingPunct="0"/>
            <a:r>
              <a:rPr lang="en-GB" b="1">
                <a:solidFill>
                  <a:schemeClr val="bg1"/>
                </a:solidFill>
                <a:latin typeface="Arial Narrow" pitchFamily="34" charset="0"/>
              </a:rPr>
              <a:t>Cell wall</a:t>
            </a:r>
          </a:p>
        </p:txBody>
      </p:sp>
      <p:sp>
        <p:nvSpPr>
          <p:cNvPr id="19" name="Text Box 19"/>
          <p:cNvSpPr txBox="1">
            <a:spLocks noChangeArrowheads="1"/>
          </p:cNvSpPr>
          <p:nvPr/>
        </p:nvSpPr>
        <p:spPr bwMode="auto">
          <a:xfrm>
            <a:off x="7173913" y="2986088"/>
            <a:ext cx="1720850" cy="549275"/>
          </a:xfrm>
          <a:prstGeom prst="rect">
            <a:avLst/>
          </a:prstGeom>
          <a:noFill/>
          <a:ln w="12700">
            <a:noFill/>
            <a:miter lim="800000"/>
            <a:headEnd/>
            <a:tailEnd/>
          </a:ln>
        </p:spPr>
        <p:txBody>
          <a:bodyPr wrap="none" lIns="0" tIns="0" rIns="0" bIns="0" anchor="ctr">
            <a:spAutoFit/>
          </a:bodyPr>
          <a:lstStyle/>
          <a:p>
            <a:pPr eaLnBrk="0" hangingPunct="0"/>
            <a:r>
              <a:rPr lang="en-US" b="1">
                <a:latin typeface="Arial Narrow" pitchFamily="34" charset="0"/>
              </a:rPr>
              <a:t>New porin channel </a:t>
            </a:r>
          </a:p>
          <a:p>
            <a:pPr eaLnBrk="0" hangingPunct="0"/>
            <a:r>
              <a:rPr lang="en-US" b="1">
                <a:latin typeface="Arial Narrow" pitchFamily="34" charset="0"/>
              </a:rPr>
              <a:t>into organism</a:t>
            </a:r>
          </a:p>
        </p:txBody>
      </p:sp>
      <p:sp>
        <p:nvSpPr>
          <p:cNvPr id="20" name="Text Box 20"/>
          <p:cNvSpPr txBox="1">
            <a:spLocks noChangeArrowheads="1"/>
          </p:cNvSpPr>
          <p:nvPr/>
        </p:nvSpPr>
        <p:spPr bwMode="auto">
          <a:xfrm>
            <a:off x="346075" y="2906713"/>
            <a:ext cx="863600" cy="274637"/>
          </a:xfrm>
          <a:prstGeom prst="rect">
            <a:avLst/>
          </a:prstGeom>
          <a:noFill/>
          <a:ln w="12700">
            <a:noFill/>
            <a:miter lim="800000"/>
            <a:headEnd/>
            <a:tailEnd/>
          </a:ln>
        </p:spPr>
        <p:txBody>
          <a:bodyPr wrap="none" lIns="0" tIns="0" rIns="0" bIns="0" anchor="ctr">
            <a:spAutoFit/>
          </a:bodyPr>
          <a:lstStyle/>
          <a:p>
            <a:pPr algn="ctr" eaLnBrk="0" hangingPunct="0"/>
            <a:r>
              <a:rPr lang="en-GB" b="1">
                <a:latin typeface="Arial Narrow" pitchFamily="34" charset="0"/>
              </a:rPr>
              <a:t>Antibiotic</a:t>
            </a:r>
          </a:p>
        </p:txBody>
      </p:sp>
      <p:sp>
        <p:nvSpPr>
          <p:cNvPr id="21" name="Line 21"/>
          <p:cNvSpPr>
            <a:spLocks noChangeShapeType="1"/>
          </p:cNvSpPr>
          <p:nvPr/>
        </p:nvSpPr>
        <p:spPr bwMode="auto">
          <a:xfrm flipV="1">
            <a:off x="796925" y="2584450"/>
            <a:ext cx="766763" cy="288925"/>
          </a:xfrm>
          <a:prstGeom prst="line">
            <a:avLst/>
          </a:prstGeom>
          <a:noFill/>
          <a:ln w="28575">
            <a:solidFill>
              <a:schemeClr val="tx1"/>
            </a:solidFill>
            <a:round/>
            <a:headEnd/>
            <a:tailEnd type="triangle" w="med" len="med"/>
          </a:ln>
        </p:spPr>
        <p:txBody>
          <a:bodyPr wrap="none" lIns="0" tIns="0" rIns="0" bIns="0" anchor="ctr">
            <a:spAutoFit/>
          </a:bodyPr>
          <a:lstStyle/>
          <a:p>
            <a:endParaRPr lang="en-US"/>
          </a:p>
        </p:txBody>
      </p:sp>
      <p:sp>
        <p:nvSpPr>
          <p:cNvPr id="22" name="Line 22"/>
          <p:cNvSpPr>
            <a:spLocks noChangeShapeType="1"/>
          </p:cNvSpPr>
          <p:nvPr/>
        </p:nvSpPr>
        <p:spPr bwMode="auto">
          <a:xfrm flipH="1">
            <a:off x="7078663" y="3594100"/>
            <a:ext cx="581025" cy="327025"/>
          </a:xfrm>
          <a:prstGeom prst="line">
            <a:avLst/>
          </a:prstGeom>
          <a:noFill/>
          <a:ln w="28575">
            <a:solidFill>
              <a:schemeClr val="tx1"/>
            </a:solidFill>
            <a:round/>
            <a:headEnd/>
            <a:tailEnd type="triangle" w="med" len="med"/>
          </a:ln>
        </p:spPr>
        <p:txBody>
          <a:bodyPr lIns="0" tIns="0" rIns="0" bIns="0" anchor="ctr">
            <a:spAutoFit/>
          </a:bodyPr>
          <a:lstStyle/>
          <a:p>
            <a:endParaRPr lang="en-US"/>
          </a:p>
        </p:txBody>
      </p:sp>
      <p:sp>
        <p:nvSpPr>
          <p:cNvPr id="23" name="Oval 23"/>
          <p:cNvSpPr>
            <a:spLocks noChangeArrowheads="1"/>
          </p:cNvSpPr>
          <p:nvPr/>
        </p:nvSpPr>
        <p:spPr bwMode="auto">
          <a:xfrm>
            <a:off x="4621213" y="5843588"/>
            <a:ext cx="719137" cy="719137"/>
          </a:xfrm>
          <a:prstGeom prst="ellipse">
            <a:avLst/>
          </a:prstGeom>
          <a:gradFill rotWithShape="0">
            <a:gsLst>
              <a:gs pos="0">
                <a:srgbClr val="07FFBE"/>
              </a:gs>
              <a:gs pos="100000">
                <a:srgbClr val="008765"/>
              </a:gs>
            </a:gsLst>
            <a:path path="shape">
              <a:fillToRect l="50000" t="50000" r="50000" b="50000"/>
            </a:path>
          </a:gradFill>
          <a:ln w="19050">
            <a:noFill/>
            <a:round/>
            <a:headEnd/>
            <a:tailEnd/>
          </a:ln>
        </p:spPr>
        <p:txBody>
          <a:bodyPr wrap="none" anchor="ctr"/>
          <a:lstStyle/>
          <a:p>
            <a:endParaRPr lang="en-US"/>
          </a:p>
        </p:txBody>
      </p:sp>
      <p:sp>
        <p:nvSpPr>
          <p:cNvPr id="24" name="Text Box 24"/>
          <p:cNvSpPr txBox="1">
            <a:spLocks noChangeArrowheads="1"/>
          </p:cNvSpPr>
          <p:nvPr/>
        </p:nvSpPr>
        <p:spPr bwMode="auto">
          <a:xfrm>
            <a:off x="838200" y="1219200"/>
            <a:ext cx="7391400" cy="830997"/>
          </a:xfrm>
          <a:prstGeom prst="rect">
            <a:avLst/>
          </a:prstGeom>
          <a:noFill/>
          <a:ln w="12700">
            <a:noFill/>
            <a:miter lim="800000"/>
            <a:headEnd/>
            <a:tailEnd/>
          </a:ln>
        </p:spPr>
        <p:txBody>
          <a:bodyPr wrap="square">
            <a:spAutoFit/>
          </a:bodyPr>
          <a:lstStyle/>
          <a:p>
            <a:pPr algn="ctr" eaLnBrk="0" hangingPunct="0">
              <a:spcBef>
                <a:spcPct val="50000"/>
              </a:spcBef>
            </a:pPr>
            <a:r>
              <a:rPr lang="en-GB" sz="2400" b="1" dirty="0">
                <a:latin typeface="Arial Narrow" pitchFamily="34" charset="0"/>
              </a:rPr>
              <a:t>New </a:t>
            </a:r>
            <a:r>
              <a:rPr lang="en-GB" sz="2400" b="1" dirty="0" err="1">
                <a:latin typeface="Arial Narrow" pitchFamily="34" charset="0"/>
              </a:rPr>
              <a:t>porin</a:t>
            </a:r>
            <a:r>
              <a:rPr lang="en-GB" sz="2400" b="1" dirty="0">
                <a:latin typeface="Arial Narrow" pitchFamily="34" charset="0"/>
              </a:rPr>
              <a:t> channels in the bacterial cell wall do not allow antibiotics to enter the cells</a:t>
            </a:r>
          </a:p>
        </p:txBody>
      </p:sp>
    </p:spTree>
  </p:cSld>
  <p:clrMapOvr>
    <a:masterClrMapping/>
  </p:clrMapOvr>
  <p:transition>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pSp>
        <p:nvGrpSpPr>
          <p:cNvPr id="4" name="Group 6"/>
          <p:cNvGrpSpPr>
            <a:grpSpLocks noGrp="1"/>
          </p:cNvGrpSpPr>
          <p:nvPr/>
        </p:nvGrpSpPr>
        <p:grpSpPr bwMode="auto">
          <a:xfrm>
            <a:off x="-76200" y="228600"/>
            <a:ext cx="8991600" cy="6629400"/>
            <a:chOff x="240" y="144"/>
            <a:chExt cx="5328" cy="3936"/>
          </a:xfrm>
        </p:grpSpPr>
        <p:pic>
          <p:nvPicPr>
            <p:cNvPr id="5" name="Picture 2" descr="h-pylori"/>
            <p:cNvPicPr>
              <a:picLocks noChangeAspect="1" noChangeArrowheads="1"/>
            </p:cNvPicPr>
            <p:nvPr/>
          </p:nvPicPr>
          <p:blipFill>
            <a:blip r:embed="rId2" cstate="print"/>
            <a:srcRect/>
            <a:stretch>
              <a:fillRect/>
            </a:stretch>
          </p:blipFill>
          <p:spPr bwMode="auto">
            <a:xfrm>
              <a:off x="288" y="171"/>
              <a:ext cx="5280" cy="3907"/>
            </a:xfrm>
            <a:prstGeom prst="rect">
              <a:avLst/>
            </a:prstGeom>
            <a:noFill/>
            <a:ln w="9525">
              <a:noFill/>
              <a:miter lim="800000"/>
              <a:headEnd/>
              <a:tailEnd/>
            </a:ln>
          </p:spPr>
        </p:pic>
        <p:sp>
          <p:nvSpPr>
            <p:cNvPr id="6" name="Rectangle 3"/>
            <p:cNvSpPr>
              <a:spLocks noChangeArrowheads="1"/>
            </p:cNvSpPr>
            <p:nvPr/>
          </p:nvSpPr>
          <p:spPr bwMode="auto">
            <a:xfrm>
              <a:off x="432" y="144"/>
              <a:ext cx="1488" cy="480"/>
            </a:xfrm>
            <a:prstGeom prst="rect">
              <a:avLst/>
            </a:prstGeom>
            <a:solidFill>
              <a:schemeClr val="bg1"/>
            </a:solidFill>
            <a:ln w="9525">
              <a:noFill/>
              <a:miter lim="800000"/>
              <a:headEnd/>
              <a:tailEnd/>
            </a:ln>
          </p:spPr>
          <p:txBody>
            <a:bodyPr wrap="none" anchor="ctr"/>
            <a:lstStyle/>
            <a:p>
              <a:endParaRPr lang="en-US"/>
            </a:p>
          </p:txBody>
        </p:sp>
        <p:sp>
          <p:nvSpPr>
            <p:cNvPr id="7" name="Rectangle 4"/>
            <p:cNvSpPr>
              <a:spLocks noChangeArrowheads="1"/>
            </p:cNvSpPr>
            <p:nvPr/>
          </p:nvSpPr>
          <p:spPr bwMode="auto">
            <a:xfrm>
              <a:off x="240" y="3888"/>
              <a:ext cx="1824" cy="192"/>
            </a:xfrm>
            <a:prstGeom prst="rect">
              <a:avLst/>
            </a:prstGeom>
            <a:solidFill>
              <a:schemeClr val="bg1"/>
            </a:solidFill>
            <a:ln w="9525">
              <a:noFill/>
              <a:miter lim="800000"/>
              <a:headEnd/>
              <a:tailEnd/>
            </a:ln>
          </p:spPr>
          <p:txBody>
            <a:bodyPr wrap="none" anchor="ctr"/>
            <a:lstStyle/>
            <a:p>
              <a:endParaRPr lang="en-US"/>
            </a:p>
          </p:txBody>
        </p:sp>
        <p:sp>
          <p:nvSpPr>
            <p:cNvPr id="8" name="Rectangle 5"/>
            <p:cNvSpPr>
              <a:spLocks noChangeArrowheads="1"/>
            </p:cNvSpPr>
            <p:nvPr/>
          </p:nvSpPr>
          <p:spPr bwMode="auto">
            <a:xfrm>
              <a:off x="336" y="2016"/>
              <a:ext cx="1584" cy="192"/>
            </a:xfrm>
            <a:prstGeom prst="rect">
              <a:avLst/>
            </a:prstGeom>
            <a:solidFill>
              <a:schemeClr val="bg1"/>
            </a:solidFill>
            <a:ln w="9525">
              <a:noFill/>
              <a:miter lim="800000"/>
              <a:headEnd/>
              <a:tailEnd/>
            </a:ln>
          </p:spPr>
          <p:txBody>
            <a:bodyPr wrap="none" anchor="ctr"/>
            <a:lstStyle/>
            <a:p>
              <a:endParaRPr lang="en-US"/>
            </a:p>
          </p:txBody>
        </p:sp>
      </p:grpSp>
    </p:spTree>
  </p:cSld>
  <p:clrMapOvr>
    <a:masterClrMapping/>
  </p:clrMapOvr>
  <p:transition>
    <p:newsfla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sz="3600" b="1" dirty="0" smtClean="0">
                <a:solidFill>
                  <a:srgbClr val="C00000"/>
                </a:solidFill>
                <a:latin typeface="Calibri" pitchFamily="34" charset="0"/>
              </a:rPr>
              <a:t>4-Using  an  alternative pathways for </a:t>
            </a:r>
            <a:r>
              <a:rPr lang="en-US" b="1" dirty="0" smtClean="0">
                <a:solidFill>
                  <a:srgbClr val="C00000"/>
                </a:solidFill>
                <a:latin typeface="Calibri" pitchFamily="34" charset="0"/>
              </a:rPr>
              <a:t>metabolic </a:t>
            </a:r>
            <a:r>
              <a:rPr lang="en-US" sz="3600" b="1" dirty="0" smtClean="0">
                <a:solidFill>
                  <a:srgbClr val="C00000"/>
                </a:solidFill>
                <a:latin typeface="Calibri" pitchFamily="34" charset="0"/>
              </a:rPr>
              <a:t>/ growth requirements</a:t>
            </a:r>
            <a:r>
              <a:rPr lang="en-US" sz="2700" b="1" dirty="0" smtClean="0">
                <a:solidFill>
                  <a:srgbClr val="C00000"/>
                </a:solidFill>
                <a:latin typeface="Calibri" pitchFamily="34" charset="0"/>
              </a:rPr>
              <a:t/>
            </a:r>
            <a:br>
              <a:rPr lang="en-US" sz="2700" b="1" dirty="0" smtClean="0">
                <a:solidFill>
                  <a:srgbClr val="C00000"/>
                </a:solidFill>
                <a:latin typeface="Calibri" pitchFamily="34" charset="0"/>
              </a:rPr>
            </a:br>
            <a:endParaRPr lang="en-US" sz="2700" dirty="0"/>
          </a:p>
        </p:txBody>
      </p:sp>
      <p:sp>
        <p:nvSpPr>
          <p:cNvPr id="3" name="Content Placeholder 2"/>
          <p:cNvSpPr>
            <a:spLocks noGrp="1"/>
          </p:cNvSpPr>
          <p:nvPr>
            <p:ph idx="1"/>
          </p:nvPr>
        </p:nvSpPr>
        <p:spPr>
          <a:xfrm>
            <a:off x="0" y="1219200"/>
            <a:ext cx="5105400" cy="5638800"/>
          </a:xfrm>
        </p:spPr>
        <p:txBody>
          <a:bodyPr>
            <a:normAutofit fontScale="62500" lnSpcReduction="20000"/>
          </a:bodyPr>
          <a:lstStyle/>
          <a:p>
            <a:pPr algn="just">
              <a:buNone/>
            </a:pPr>
            <a:r>
              <a:rPr lang="en-US" u="sng" dirty="0" err="1">
                <a:hlinkClick r:id="rId2" tooltip="Sulfamethoxazole"/>
              </a:rPr>
              <a:t>Sulfamethoxazole</a:t>
            </a:r>
            <a:r>
              <a:rPr lang="en-US" dirty="0"/>
              <a:t> </a:t>
            </a:r>
            <a:r>
              <a:rPr lang="en-US" dirty="0" smtClean="0"/>
              <a:t>inhibits </a:t>
            </a:r>
            <a:r>
              <a:rPr lang="en-US" dirty="0" err="1">
                <a:solidFill>
                  <a:srgbClr val="0070C0"/>
                </a:solidFill>
              </a:rPr>
              <a:t>Dihydropteroate</a:t>
            </a:r>
            <a:r>
              <a:rPr lang="en-US" dirty="0">
                <a:solidFill>
                  <a:srgbClr val="0070C0"/>
                </a:solidFill>
              </a:rPr>
              <a:t> </a:t>
            </a:r>
            <a:r>
              <a:rPr lang="en-US" dirty="0" err="1">
                <a:solidFill>
                  <a:srgbClr val="0070C0"/>
                </a:solidFill>
              </a:rPr>
              <a:t>synthetase</a:t>
            </a:r>
            <a:r>
              <a:rPr lang="en-US" dirty="0"/>
              <a:t> </a:t>
            </a:r>
            <a:r>
              <a:rPr lang="en-US" b="1" dirty="0"/>
              <a:t>catalyzes the reaction that combines </a:t>
            </a:r>
            <a:r>
              <a:rPr lang="en-US" b="1" dirty="0" err="1"/>
              <a:t>pteridine</a:t>
            </a:r>
            <a:r>
              <a:rPr lang="en-US" b="1" dirty="0"/>
              <a:t> precursors with PABA to make folic acid</a:t>
            </a:r>
            <a:r>
              <a:rPr lang="en-US" dirty="0"/>
              <a:t>. Thus, sulfonamides prevent the synthesis of bacterial folic acid, an essential cofactor for bacterial nucleic acid synthesis.</a:t>
            </a:r>
          </a:p>
          <a:p>
            <a:pPr algn="just">
              <a:buNone/>
            </a:pPr>
            <a:endParaRPr lang="en-US" dirty="0"/>
          </a:p>
          <a:p>
            <a:pPr algn="just">
              <a:buNone/>
            </a:pPr>
            <a:endParaRPr lang="en-US" dirty="0" smtClean="0"/>
          </a:p>
          <a:p>
            <a:pPr algn="just">
              <a:buNone/>
            </a:pPr>
            <a:r>
              <a:rPr lang="en-US" b="1" dirty="0" smtClean="0">
                <a:solidFill>
                  <a:srgbClr val="0070C0"/>
                </a:solidFill>
              </a:rPr>
              <a:t>Trimethoprim</a:t>
            </a:r>
            <a:r>
              <a:rPr lang="en-US" dirty="0"/>
              <a:t> </a:t>
            </a:r>
            <a:r>
              <a:rPr lang="en-US" dirty="0" smtClean="0"/>
              <a:t>binds to </a:t>
            </a:r>
            <a:r>
              <a:rPr lang="en-US" u="sng" dirty="0" err="1" smtClean="0">
                <a:hlinkClick r:id="rId3" tooltip="Dihydrofolate reductase"/>
              </a:rPr>
              <a:t>dihydrofolate</a:t>
            </a:r>
            <a:r>
              <a:rPr lang="en-US" u="sng" dirty="0" smtClean="0">
                <a:hlinkClick r:id="rId3" tooltip="Dihydrofolate reductase"/>
              </a:rPr>
              <a:t> </a:t>
            </a:r>
            <a:r>
              <a:rPr lang="en-US" u="sng" dirty="0" err="1" smtClean="0">
                <a:hlinkClick r:id="rId3" tooltip="Dihydrofolate reductase"/>
              </a:rPr>
              <a:t>reductase</a:t>
            </a:r>
            <a:r>
              <a:rPr lang="en-US" dirty="0" smtClean="0"/>
              <a:t> and inhibits the reduction of </a:t>
            </a:r>
            <a:r>
              <a:rPr lang="en-US" u="sng" dirty="0" err="1" smtClean="0">
                <a:hlinkClick r:id="rId4" tooltip="Dihydrofolic acid"/>
              </a:rPr>
              <a:t>dihydrofolic</a:t>
            </a:r>
            <a:r>
              <a:rPr lang="en-US" u="sng" dirty="0" smtClean="0">
                <a:hlinkClick r:id="rId4" tooltip="Dihydrofolic acid"/>
              </a:rPr>
              <a:t> acid</a:t>
            </a:r>
            <a:r>
              <a:rPr lang="en-US" dirty="0" smtClean="0"/>
              <a:t> (DHF) to </a:t>
            </a:r>
            <a:r>
              <a:rPr lang="en-US" u="sng" dirty="0" smtClean="0">
                <a:hlinkClick r:id="rId5" tooltip="Tetrahydrofolic acid"/>
              </a:rPr>
              <a:t>tetra </a:t>
            </a:r>
            <a:r>
              <a:rPr lang="en-US" u="sng" dirty="0" err="1" smtClean="0">
                <a:hlinkClick r:id="rId5" tooltip="Tetrahydrofolic acid"/>
              </a:rPr>
              <a:t>hydrofolic</a:t>
            </a:r>
            <a:r>
              <a:rPr lang="en-US" u="sng" dirty="0" smtClean="0">
                <a:hlinkClick r:id="rId5" tooltip="Tetrahydrofolic acid"/>
              </a:rPr>
              <a:t> acid</a:t>
            </a:r>
            <a:r>
              <a:rPr lang="en-US" dirty="0" smtClean="0"/>
              <a:t> (THF).</a:t>
            </a:r>
            <a:r>
              <a:rPr lang="en-US" u="sng" baseline="30000" dirty="0" smtClean="0"/>
              <a:t> </a:t>
            </a:r>
            <a:r>
              <a:rPr lang="en-US" dirty="0" smtClean="0"/>
              <a:t>THF is an essential precursor in the thymidine synthesis pathway and interference with this pathway inhibits bacterial DNA synthesis.</a:t>
            </a:r>
            <a:r>
              <a:rPr lang="en-US" u="sng" baseline="30000" dirty="0" smtClean="0"/>
              <a:t> </a:t>
            </a:r>
            <a:r>
              <a:rPr lang="en-US" dirty="0" smtClean="0"/>
              <a:t>Trimethoprim's affinity for bacterial </a:t>
            </a:r>
            <a:r>
              <a:rPr lang="en-US" dirty="0" err="1" smtClean="0"/>
              <a:t>dihydrofolate</a:t>
            </a:r>
            <a:r>
              <a:rPr lang="en-US" dirty="0" smtClean="0"/>
              <a:t> </a:t>
            </a:r>
            <a:r>
              <a:rPr lang="en-US" dirty="0" err="1" smtClean="0"/>
              <a:t>reductase</a:t>
            </a:r>
            <a:r>
              <a:rPr lang="en-US" dirty="0" smtClean="0"/>
              <a:t> is several thousand times greater than its affinity for human </a:t>
            </a:r>
            <a:r>
              <a:rPr lang="en-US" dirty="0" err="1" smtClean="0"/>
              <a:t>dihydrofolate</a:t>
            </a:r>
            <a:r>
              <a:rPr lang="en-US" dirty="0" smtClean="0"/>
              <a:t>  </a:t>
            </a:r>
            <a:r>
              <a:rPr lang="en-US" dirty="0" err="1" smtClean="0"/>
              <a:t>reductase</a:t>
            </a:r>
            <a:r>
              <a:rPr lang="en-US" dirty="0" smtClean="0"/>
              <a:t>.</a:t>
            </a:r>
            <a:r>
              <a:rPr lang="en-US" u="sng" baseline="30000" dirty="0" smtClean="0"/>
              <a:t> </a:t>
            </a:r>
          </a:p>
          <a:p>
            <a:endParaRPr lang="en-US" dirty="0"/>
          </a:p>
        </p:txBody>
      </p:sp>
      <p:pic>
        <p:nvPicPr>
          <p:cNvPr id="4" name="صورة 3" descr="https://upload.wikimedia.org/wikipedia/en/e/e9/THFsynthesispathway.png"/>
          <p:cNvPicPr/>
          <p:nvPr/>
        </p:nvPicPr>
        <p:blipFill>
          <a:blip r:embed="rId6">
            <a:extLst>
              <a:ext uri="{28A0092B-C50C-407E-A947-70E740481C1C}">
                <a14:useLocalDpi xmlns:a14="http://schemas.microsoft.com/office/drawing/2010/main" val="0"/>
              </a:ext>
            </a:extLst>
          </a:blip>
          <a:srcRect/>
          <a:stretch>
            <a:fillRect/>
          </a:stretch>
        </p:blipFill>
        <p:spPr bwMode="auto">
          <a:xfrm>
            <a:off x="5105400" y="1143000"/>
            <a:ext cx="4038600" cy="5715000"/>
          </a:xfrm>
          <a:prstGeom prst="rect">
            <a:avLst/>
          </a:prstGeom>
          <a:noFill/>
          <a:ln>
            <a:noFill/>
          </a:ln>
        </p:spPr>
      </p:pic>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705600"/>
          </a:xfrm>
        </p:spPr>
        <p:txBody>
          <a:bodyPr>
            <a:normAutofit/>
          </a:bodyPr>
          <a:lstStyle/>
          <a:p>
            <a:pPr algn="just">
              <a:buNone/>
            </a:pPr>
            <a:r>
              <a:rPr lang="en-US" dirty="0" smtClean="0"/>
              <a:t> </a:t>
            </a:r>
            <a:r>
              <a:rPr lang="en-US" sz="2800" dirty="0" smtClean="0"/>
              <a:t>sulfa drugs inhibit a step in the pathway to make folic acid, an essential vitamin that bacteria need for their everyday functions. But some resistant bacteria have developed different metabolic pathways that allow them to make folic acid even in the presence of these drugs . Or some microorganism produce large quantity of PABA (Para Amino Benzoic Acid ) thus overcome the inhibition of sulfa drug to folic acid cycle(Competition </a:t>
            </a:r>
            <a:r>
              <a:rPr lang="en-US" sz="2800" dirty="0"/>
              <a:t>to </a:t>
            </a:r>
            <a:r>
              <a:rPr lang="en-US" sz="2800" dirty="0" smtClean="0"/>
              <a:t>enter the synthesis pathway) </a:t>
            </a:r>
          </a:p>
          <a:p>
            <a:pPr algn="just">
              <a:buNone/>
            </a:pPr>
            <a:r>
              <a:rPr lang="en-US" sz="2800" dirty="0" smtClean="0"/>
              <a:t>Note :folic acid doesn’t synthesis in </a:t>
            </a:r>
          </a:p>
          <a:p>
            <a:pPr algn="just">
              <a:buNone/>
            </a:pPr>
            <a:r>
              <a:rPr lang="en-US" sz="2800" dirty="0" smtClean="0"/>
              <a:t>human thus</a:t>
            </a:r>
          </a:p>
          <a:p>
            <a:pPr algn="just">
              <a:buNone/>
            </a:pPr>
            <a:r>
              <a:rPr lang="en-US" sz="2800" dirty="0" smtClean="0"/>
              <a:t> we take as a tablet and </a:t>
            </a:r>
          </a:p>
          <a:p>
            <a:pPr algn="just">
              <a:buNone/>
            </a:pPr>
            <a:r>
              <a:rPr lang="en-US" sz="2800" dirty="0" smtClean="0"/>
              <a:t>specially given to  pregnant</a:t>
            </a:r>
          </a:p>
          <a:p>
            <a:pPr algn="just">
              <a:buNone/>
            </a:pPr>
            <a:r>
              <a:rPr lang="en-US" sz="2800" dirty="0" smtClean="0"/>
              <a:t> women </a:t>
            </a:r>
            <a:endParaRPr lang="en-US" sz="2800" dirty="0"/>
          </a:p>
        </p:txBody>
      </p:sp>
      <p:pic>
        <p:nvPicPr>
          <p:cNvPr id="4" name="Content Placeholder 3" descr="PABA.gif"/>
          <p:cNvPicPr>
            <a:picLocks noChangeAspect="1"/>
          </p:cNvPicPr>
          <p:nvPr/>
        </p:nvPicPr>
        <p:blipFill>
          <a:blip r:embed="rId2"/>
          <a:stretch>
            <a:fillRect/>
          </a:stretch>
        </p:blipFill>
        <p:spPr>
          <a:xfrm>
            <a:off x="5410200" y="4114800"/>
            <a:ext cx="3478530" cy="2743200"/>
          </a:xfrm>
          <a:prstGeom prst="rect">
            <a:avLst/>
          </a:prstGeom>
        </p:spPr>
      </p:pic>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685800"/>
            <a:ext cx="9144000" cy="6172200"/>
          </a:xfrm>
        </p:spPr>
        <p:txBody>
          <a:bodyPr>
            <a:normAutofit fontScale="77500" lnSpcReduction="20000"/>
          </a:bodyPr>
          <a:lstStyle/>
          <a:p>
            <a:pPr algn="just"/>
            <a:r>
              <a:rPr lang="en-US" dirty="0"/>
              <a:t>Quorum sensing is a process of cell–cell communication that allows bacteria to share information about cell density and adjust gene expression </a:t>
            </a:r>
            <a:r>
              <a:rPr lang="en-US" dirty="0" smtClean="0"/>
              <a:t>accordingly.</a:t>
            </a:r>
            <a:endParaRPr lang="en-US" dirty="0"/>
          </a:p>
          <a:p>
            <a:pPr algn="just"/>
            <a:r>
              <a:rPr lang="en-US" dirty="0" smtClean="0"/>
              <a:t>In this process the </a:t>
            </a:r>
            <a:r>
              <a:rPr lang="en-US" dirty="0"/>
              <a:t>microbes communicate with each other and exchange signaling chemicals or so-called </a:t>
            </a:r>
            <a:r>
              <a:rPr lang="en-US" dirty="0" err="1"/>
              <a:t>Autoinducers</a:t>
            </a:r>
            <a:r>
              <a:rPr lang="en-US" dirty="0"/>
              <a:t>. when its colony reaches a critical density, the threshold of </a:t>
            </a:r>
            <a:r>
              <a:rPr lang="en-US" dirty="0" err="1"/>
              <a:t>autoinduction</a:t>
            </a:r>
            <a:r>
              <a:rPr lang="en-US" dirty="0"/>
              <a:t> is reached and gene expression starts. </a:t>
            </a:r>
          </a:p>
          <a:p>
            <a:pPr algn="just"/>
            <a:r>
              <a:rPr lang="en-US" dirty="0" smtClean="0"/>
              <a:t>These </a:t>
            </a:r>
            <a:r>
              <a:rPr lang="en-US" dirty="0" err="1" smtClean="0"/>
              <a:t>autoinducers</a:t>
            </a:r>
            <a:r>
              <a:rPr lang="en-US" dirty="0" smtClean="0"/>
              <a:t> allow bacterial population to coordinate gene expression for </a:t>
            </a:r>
            <a:r>
              <a:rPr lang="en-US" dirty="0"/>
              <a:t>virulence </a:t>
            </a:r>
            <a:r>
              <a:rPr lang="en-US" dirty="0" smtClean="0"/>
              <a:t>factors, conjugation, apoptosis, mobility and Antimicrobial resistance. </a:t>
            </a:r>
          </a:p>
          <a:p>
            <a:pPr algn="just"/>
            <a:r>
              <a:rPr lang="en-US" dirty="0" smtClean="0"/>
              <a:t>QS signal molecules AHL, AIP, AI-2 &amp; AI-3 have been identified in Gram-negative bacteria. </a:t>
            </a:r>
          </a:p>
          <a:p>
            <a:pPr algn="just"/>
            <a:r>
              <a:rPr lang="en-US" dirty="0" smtClean="0"/>
              <a:t>AI-2 QS –system is shared by Gram-positive bacteria. </a:t>
            </a:r>
          </a:p>
          <a:p>
            <a:pPr lvl="0">
              <a:buClr>
                <a:srgbClr val="042E14"/>
              </a:buClr>
              <a:buFont typeface="Wingdings" pitchFamily="2" charset="2"/>
              <a:buChar char="§"/>
              <a:defRPr/>
            </a:pPr>
            <a:r>
              <a:rPr lang="en-US" dirty="0" smtClean="0"/>
              <a:t> Several QS  inhibitors molecules has been synthesized  which are analogues  to AHL, AIP, and AI-2</a:t>
            </a:r>
          </a:p>
          <a:p>
            <a:pPr lvl="0" algn="just"/>
            <a:r>
              <a:rPr lang="en-US" dirty="0" smtClean="0"/>
              <a:t>QS inhibitors have been synthesized and have been isolated from several natural extracts such as garlic extract. </a:t>
            </a:r>
          </a:p>
          <a:p>
            <a:pPr algn="just">
              <a:buFont typeface="Wingdings" pitchFamily="2" charset="2"/>
              <a:buChar char="v"/>
            </a:pPr>
            <a:endParaRPr lang="en-US" dirty="0">
              <a:solidFill>
                <a:srgbClr val="C00000"/>
              </a:solidFill>
            </a:endParaRPr>
          </a:p>
        </p:txBody>
      </p:sp>
      <p:sp>
        <p:nvSpPr>
          <p:cNvPr id="6" name="Title 1"/>
          <p:cNvSpPr>
            <a:spLocks noGrp="1"/>
          </p:cNvSpPr>
          <p:nvPr>
            <p:ph type="title"/>
          </p:nvPr>
        </p:nvSpPr>
        <p:spPr>
          <a:xfrm>
            <a:off x="0" y="0"/>
            <a:ext cx="9144000" cy="68580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dirty="0" smtClean="0"/>
              <a:t>5- Quorum sensing </a:t>
            </a:r>
            <a:endParaRPr lang="en-US" dirty="0"/>
          </a:p>
        </p:txBody>
      </p:sp>
    </p:spTree>
  </p:cSld>
  <p:clrMapOvr>
    <a:masterClrMapping/>
  </p:clrMapOvr>
  <p:transition>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eaLnBrk="0" hangingPunct="0"/>
            <a:r>
              <a:rPr lang="en-US" sz="2000" b="1" dirty="0" smtClean="0"/>
              <a:t>Sir Alexander Fleming                             </a:t>
            </a:r>
            <a:r>
              <a:rPr lang="en-US" sz="3200" b="1" dirty="0" smtClean="0"/>
              <a:t>introduction to resistance </a:t>
            </a:r>
            <a:r>
              <a:rPr lang="en-US" sz="1600" b="1" dirty="0" smtClean="0"/>
              <a:t/>
            </a:r>
            <a:br>
              <a:rPr lang="en-US" sz="1600" b="1" dirty="0" smtClean="0"/>
            </a:br>
            <a:r>
              <a:rPr lang="en-US" sz="2000" b="1" dirty="0" smtClean="0"/>
              <a:t/>
            </a:r>
            <a:br>
              <a:rPr lang="en-US" sz="2000" b="1" dirty="0" smtClean="0"/>
            </a:br>
            <a:endParaRPr lang="en-US" sz="1000" dirty="0"/>
          </a:p>
        </p:txBody>
      </p:sp>
      <p:sp>
        <p:nvSpPr>
          <p:cNvPr id="3" name="Content Placeholder 2"/>
          <p:cNvSpPr>
            <a:spLocks noGrp="1"/>
          </p:cNvSpPr>
          <p:nvPr>
            <p:ph idx="1"/>
          </p:nvPr>
        </p:nvSpPr>
        <p:spPr>
          <a:xfrm>
            <a:off x="0" y="1371600"/>
            <a:ext cx="9144000" cy="5257800"/>
          </a:xfrm>
        </p:spPr>
        <p:txBody>
          <a:bodyPr>
            <a:normAutofit/>
          </a:bodyPr>
          <a:lstStyle/>
          <a:p>
            <a:pPr lvl="0" algn="just">
              <a:buNone/>
              <a:defRPr/>
            </a:pPr>
            <a:r>
              <a:rPr lang="en-US" sz="2800" b="1" i="1" dirty="0">
                <a:solidFill>
                  <a:srgbClr val="C00000"/>
                </a:solidFill>
                <a:latin typeface="Times New Roman" pitchFamily="18" charset="0"/>
                <a:cs typeface="Times New Roman" pitchFamily="18" charset="0"/>
              </a:rPr>
              <a:t>In his 1945 Nobel Prize lecture, Fleming himself warned of the danger of resistance </a:t>
            </a:r>
            <a:r>
              <a:rPr lang="en-US" sz="2800" dirty="0">
                <a:latin typeface="Times New Roman" pitchFamily="18" charset="0"/>
                <a:cs typeface="Times New Roman" pitchFamily="18" charset="0"/>
              </a:rPr>
              <a:t>–</a:t>
            </a:r>
          </a:p>
          <a:p>
            <a:pPr lvl="0" algn="just">
              <a:buNone/>
              <a:defRPr/>
            </a:pPr>
            <a:r>
              <a:rPr lang="en-US" dirty="0">
                <a:latin typeface="Times New Roman" pitchFamily="18" charset="0"/>
                <a:cs typeface="Times New Roman" pitchFamily="18" charset="0"/>
              </a:rPr>
              <a:t>    “It is not difficult to make microbes resistant to penicillin in the laboratory by exposing them to concentrations not sufficient to kill them, and the same thing has occasionally happened in the body… …and by exposing his microbes to non-lethal quantities of the drug make them resistant.”</a:t>
            </a:r>
          </a:p>
          <a:p>
            <a:endParaRPr lang="en-US" dirty="0"/>
          </a:p>
        </p:txBody>
      </p:sp>
      <p:pic>
        <p:nvPicPr>
          <p:cNvPr id="4" name="Picture 1" descr="Sir Alexander Fleming thumb picture"/>
          <p:cNvPicPr>
            <a:picLocks noChangeAspect="1" noChangeArrowheads="1"/>
          </p:cNvPicPr>
          <p:nvPr/>
        </p:nvPicPr>
        <p:blipFill>
          <a:blip r:embed="rId2" cstate="print"/>
          <a:srcRect/>
          <a:stretch>
            <a:fillRect/>
          </a:stretch>
        </p:blipFill>
        <p:spPr bwMode="auto">
          <a:xfrm>
            <a:off x="2667000" y="228600"/>
            <a:ext cx="783779" cy="1026886"/>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cstate="print"/>
          <a:srcRect/>
          <a:stretch>
            <a:fillRect/>
          </a:stretch>
        </p:blipFill>
        <p:spPr bwMode="auto">
          <a:xfrm>
            <a:off x="0" y="1752600"/>
            <a:ext cx="9144000" cy="5105400"/>
          </a:xfrm>
          <a:prstGeom prst="rect">
            <a:avLst/>
          </a:prstGeom>
          <a:noFill/>
          <a:ln w="9525">
            <a:noFill/>
            <a:miter lim="800000"/>
            <a:headEnd/>
            <a:tailEnd/>
          </a:ln>
        </p:spPr>
      </p:pic>
      <p:sp>
        <p:nvSpPr>
          <p:cNvPr id="5" name="Rectangle 2"/>
          <p:cNvSpPr txBox="1">
            <a:spLocks noGrp="1" noChangeArrowheads="1"/>
          </p:cNvSpPr>
          <p:nvPr>
            <p:ph type="title"/>
          </p:nvPr>
        </p:nvSpPr>
        <p:spPr>
          <a:prstGeom prst="rect">
            <a:avLst/>
          </a:prstGeom>
        </p:spPr>
        <p:style>
          <a:lnRef idx="1">
            <a:schemeClr val="accent2"/>
          </a:lnRef>
          <a:fillRef idx="2">
            <a:schemeClr val="accent2"/>
          </a:fillRef>
          <a:effectRef idx="1">
            <a:schemeClr val="accent2"/>
          </a:effectRef>
          <a:fontRef idx="minor">
            <a:schemeClr val="dk1"/>
          </a:fontRef>
        </p:style>
        <p:txBody>
          <a:bodyPr/>
          <a:lstStyle/>
          <a:p>
            <a:pPr algn="ctr">
              <a:defRPr/>
            </a:pPr>
            <a:r>
              <a:rPr lang="en-US" sz="3600" kern="0" dirty="0">
                <a:solidFill>
                  <a:schemeClr val="tx2"/>
                </a:solidFill>
                <a:latin typeface="+mj-lt"/>
                <a:ea typeface="+mj-ea"/>
                <a:cs typeface="+mj-cs"/>
              </a:rPr>
              <a:t>Timeline of Antibiotic Resistance</a:t>
            </a:r>
          </a:p>
        </p:txBody>
      </p:sp>
    </p:spTree>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5486400"/>
          </a:xfrm>
        </p:spPr>
        <p:txBody>
          <a:bodyPr>
            <a:normAutofit/>
          </a:bodyPr>
          <a:lstStyle/>
          <a:p>
            <a:r>
              <a:rPr lang="en-US" dirty="0" smtClean="0"/>
              <a:t>Resistant organisms lead to treatment failure </a:t>
            </a:r>
          </a:p>
          <a:p>
            <a:r>
              <a:rPr lang="en-US" dirty="0" smtClean="0"/>
              <a:t>Increased mortality </a:t>
            </a:r>
          </a:p>
          <a:p>
            <a:r>
              <a:rPr lang="en-US" dirty="0" smtClean="0"/>
              <a:t>Resistant bacteria may spread in Community</a:t>
            </a:r>
          </a:p>
          <a:p>
            <a:r>
              <a:rPr lang="en-US" dirty="0" smtClean="0"/>
              <a:t>Added burden on healthcare costs </a:t>
            </a:r>
          </a:p>
          <a:p>
            <a:r>
              <a:rPr lang="en-US" dirty="0" smtClean="0"/>
              <a:t>Threatens to return to the pre-antibiotic era </a:t>
            </a:r>
          </a:p>
          <a:p>
            <a:r>
              <a:rPr lang="en-US" dirty="0" smtClean="0"/>
              <a:t>Selection pressure </a:t>
            </a:r>
          </a:p>
          <a:p>
            <a:r>
              <a:rPr lang="en-US" dirty="0" smtClean="0"/>
              <a:t>Resistance might be directed by bacteria, viruses, fungi and even cancer cell can develop resistance </a:t>
            </a:r>
          </a:p>
          <a:p>
            <a:endParaRPr lang="en-US" dirty="0"/>
          </a:p>
        </p:txBody>
      </p:sp>
      <p:sp>
        <p:nvSpPr>
          <p:cNvPr id="4" name="Title 1"/>
          <p:cNvSpPr>
            <a:spLocks noGrp="1"/>
          </p:cNvSpPr>
          <p:nvPr>
            <p:ph type="title"/>
          </p:nvPr>
        </p:nvSpPr>
        <p:spPr>
          <a:xfrm>
            <a:off x="457200" y="274638"/>
            <a:ext cx="8229600" cy="944562"/>
          </a:xfrm>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Why resistance is a concern </a:t>
            </a:r>
            <a:endParaRPr lang="en-US" dirty="0"/>
          </a:p>
        </p:txBody>
      </p:sp>
    </p:spTree>
  </p:cSld>
  <p:clrMapOvr>
    <a:masterClrMapping/>
  </p:clrMapOvr>
  <p:transition>
    <p:comb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810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smtClean="0">
                <a:ln>
                  <a:noFill/>
                </a:ln>
                <a:solidFill>
                  <a:srgbClr val="C00000"/>
                </a:solidFill>
                <a:effectLst/>
                <a:uLnTx/>
                <a:uFillTx/>
                <a:latin typeface="Arial" charset="0"/>
                <a:ea typeface="+mj-ea"/>
                <a:cs typeface="Arial" charset="0"/>
              </a:rPr>
              <a:t>Mechanism Antibiotic Resistance</a:t>
            </a:r>
          </a:p>
        </p:txBody>
      </p:sp>
      <p:sp>
        <p:nvSpPr>
          <p:cNvPr id="5" name="TextBox 4"/>
          <p:cNvSpPr txBox="1">
            <a:spLocks noChangeArrowheads="1"/>
          </p:cNvSpPr>
          <p:nvPr/>
        </p:nvSpPr>
        <p:spPr bwMode="auto">
          <a:xfrm>
            <a:off x="914400" y="2590800"/>
            <a:ext cx="2819400" cy="523875"/>
          </a:xfrm>
          <a:prstGeom prst="rect">
            <a:avLst/>
          </a:prstGeom>
          <a:noFill/>
          <a:ln w="9525">
            <a:noFill/>
            <a:miter lim="800000"/>
            <a:headEnd/>
            <a:tailEnd/>
          </a:ln>
        </p:spPr>
        <p:txBody>
          <a:bodyPr>
            <a:spAutoFit/>
          </a:bodyPr>
          <a:lstStyle/>
          <a:p>
            <a:r>
              <a:rPr lang="en-US" sz="2800" dirty="0">
                <a:latin typeface="Calibri" pitchFamily="34" charset="0"/>
              </a:rPr>
              <a:t>Intrinsic (Natural)</a:t>
            </a:r>
          </a:p>
        </p:txBody>
      </p:sp>
      <p:sp>
        <p:nvSpPr>
          <p:cNvPr id="6" name="TextBox 5"/>
          <p:cNvSpPr txBox="1">
            <a:spLocks noChangeArrowheads="1"/>
          </p:cNvSpPr>
          <p:nvPr/>
        </p:nvSpPr>
        <p:spPr bwMode="auto">
          <a:xfrm>
            <a:off x="4724400" y="2514600"/>
            <a:ext cx="2590800" cy="523875"/>
          </a:xfrm>
          <a:prstGeom prst="rect">
            <a:avLst/>
          </a:prstGeom>
          <a:noFill/>
          <a:ln w="9525">
            <a:noFill/>
            <a:miter lim="800000"/>
            <a:headEnd/>
            <a:tailEnd/>
          </a:ln>
        </p:spPr>
        <p:txBody>
          <a:bodyPr>
            <a:spAutoFit/>
          </a:bodyPr>
          <a:lstStyle/>
          <a:p>
            <a:r>
              <a:rPr lang="en-US" sz="2800">
                <a:latin typeface="Calibri" pitchFamily="34" charset="0"/>
              </a:rPr>
              <a:t>Acquired</a:t>
            </a:r>
          </a:p>
        </p:txBody>
      </p:sp>
      <p:sp>
        <p:nvSpPr>
          <p:cNvPr id="7" name="TextBox 6"/>
          <p:cNvSpPr txBox="1">
            <a:spLocks noChangeArrowheads="1"/>
          </p:cNvSpPr>
          <p:nvPr/>
        </p:nvSpPr>
        <p:spPr bwMode="auto">
          <a:xfrm>
            <a:off x="4419600" y="3286125"/>
            <a:ext cx="3657600" cy="523875"/>
          </a:xfrm>
          <a:prstGeom prst="rect">
            <a:avLst/>
          </a:prstGeom>
          <a:noFill/>
          <a:ln w="9525">
            <a:noFill/>
            <a:miter lim="800000"/>
            <a:headEnd/>
            <a:tailEnd/>
          </a:ln>
        </p:spPr>
        <p:txBody>
          <a:bodyPr>
            <a:spAutoFit/>
          </a:bodyPr>
          <a:lstStyle/>
          <a:p>
            <a:r>
              <a:rPr lang="en-US" sz="2800" dirty="0">
                <a:latin typeface="Calibri" pitchFamily="34" charset="0"/>
              </a:rPr>
              <a:t>Genetic Methods </a:t>
            </a:r>
          </a:p>
        </p:txBody>
      </p:sp>
      <p:sp>
        <p:nvSpPr>
          <p:cNvPr id="8" name="TextBox 8"/>
          <p:cNvSpPr txBox="1">
            <a:spLocks noChangeArrowheads="1"/>
          </p:cNvSpPr>
          <p:nvPr/>
        </p:nvSpPr>
        <p:spPr bwMode="auto">
          <a:xfrm>
            <a:off x="609600" y="4819650"/>
            <a:ext cx="4035425" cy="954088"/>
          </a:xfrm>
          <a:prstGeom prst="rect">
            <a:avLst/>
          </a:prstGeom>
          <a:noFill/>
          <a:ln w="9525">
            <a:noFill/>
            <a:miter lim="800000"/>
            <a:headEnd/>
            <a:tailEnd/>
          </a:ln>
        </p:spPr>
        <p:txBody>
          <a:bodyPr>
            <a:spAutoFit/>
          </a:bodyPr>
          <a:lstStyle/>
          <a:p>
            <a:pPr algn="ctr"/>
            <a:r>
              <a:rPr lang="en-US" sz="2800" u="sng" dirty="0">
                <a:latin typeface="Calibri" pitchFamily="34" charset="0"/>
              </a:rPr>
              <a:t>Chromosomal Methods  </a:t>
            </a:r>
          </a:p>
          <a:p>
            <a:pPr algn="ctr"/>
            <a:r>
              <a:rPr lang="en-US" sz="2800" dirty="0">
                <a:latin typeface="Calibri" pitchFamily="34" charset="0"/>
              </a:rPr>
              <a:t>Mutations</a:t>
            </a:r>
          </a:p>
        </p:txBody>
      </p:sp>
      <p:sp>
        <p:nvSpPr>
          <p:cNvPr id="9" name="Rectangle 10"/>
          <p:cNvSpPr>
            <a:spLocks noChangeArrowheads="1"/>
          </p:cNvSpPr>
          <p:nvPr/>
        </p:nvSpPr>
        <p:spPr bwMode="auto">
          <a:xfrm>
            <a:off x="4648200" y="4884738"/>
            <a:ext cx="4495800" cy="954087"/>
          </a:xfrm>
          <a:prstGeom prst="rect">
            <a:avLst/>
          </a:prstGeom>
          <a:noFill/>
          <a:ln w="9525">
            <a:noFill/>
            <a:miter lim="800000"/>
            <a:headEnd/>
            <a:tailEnd/>
          </a:ln>
        </p:spPr>
        <p:txBody>
          <a:bodyPr>
            <a:spAutoFit/>
          </a:bodyPr>
          <a:lstStyle/>
          <a:p>
            <a:pPr algn="ctr"/>
            <a:r>
              <a:rPr lang="en-US" sz="2800" u="sng" dirty="0">
                <a:latin typeface="Calibri" pitchFamily="34" charset="0"/>
              </a:rPr>
              <a:t>Extra chromosomal Methods  </a:t>
            </a:r>
          </a:p>
          <a:p>
            <a:pPr algn="ctr"/>
            <a:r>
              <a:rPr lang="en-US" sz="2800" dirty="0">
                <a:latin typeface="Calibri" pitchFamily="34" charset="0"/>
              </a:rPr>
              <a:t>Plasmids</a:t>
            </a:r>
          </a:p>
        </p:txBody>
      </p:sp>
      <p:sp>
        <p:nvSpPr>
          <p:cNvPr id="10" name="Rectangle 9"/>
          <p:cNvSpPr/>
          <p:nvPr/>
        </p:nvSpPr>
        <p:spPr>
          <a:xfrm>
            <a:off x="2209800" y="2133600"/>
            <a:ext cx="3048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1" name="Rectangle 10"/>
          <p:cNvSpPr/>
          <p:nvPr/>
        </p:nvSpPr>
        <p:spPr>
          <a:xfrm>
            <a:off x="3657600" y="4419600"/>
            <a:ext cx="2971800"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2" name="Rectangle 11"/>
          <p:cNvSpPr/>
          <p:nvPr/>
        </p:nvSpPr>
        <p:spPr>
          <a:xfrm>
            <a:off x="2209800" y="2209800"/>
            <a:ext cx="46038"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3" name="Rectangle 12"/>
          <p:cNvSpPr/>
          <p:nvPr/>
        </p:nvSpPr>
        <p:spPr>
          <a:xfrm>
            <a:off x="5181600" y="2209800"/>
            <a:ext cx="76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4" name="Rectangle 13"/>
          <p:cNvSpPr/>
          <p:nvPr/>
        </p:nvSpPr>
        <p:spPr>
          <a:xfrm>
            <a:off x="6583363" y="4419600"/>
            <a:ext cx="46037"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5" name="Rectangle 14"/>
          <p:cNvSpPr/>
          <p:nvPr/>
        </p:nvSpPr>
        <p:spPr>
          <a:xfrm flipH="1">
            <a:off x="3657600" y="4419600"/>
            <a:ext cx="46038"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6" name="Rectangle 15"/>
          <p:cNvSpPr/>
          <p:nvPr/>
        </p:nvSpPr>
        <p:spPr>
          <a:xfrm>
            <a:off x="5211763" y="4267200"/>
            <a:ext cx="46037"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7" name="Rectangle 16"/>
          <p:cNvSpPr/>
          <p:nvPr/>
        </p:nvSpPr>
        <p:spPr>
          <a:xfrm>
            <a:off x="5334000" y="2971800"/>
            <a:ext cx="76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18" name="Rectangle 17"/>
          <p:cNvSpPr/>
          <p:nvPr/>
        </p:nvSpPr>
        <p:spPr>
          <a:xfrm>
            <a:off x="4495800" y="1752600"/>
            <a:ext cx="46038"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a:p>
        </p:txBody>
      </p:sp>
    </p:spTree>
  </p:cSld>
  <p:clrMapOvr>
    <a:masterClrMapping/>
  </p:clrMapOvr>
  <p:transition>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p:spPr>
        <p:txBody>
          <a:bodyPr/>
          <a:lstStyle/>
          <a:p>
            <a:pPr>
              <a:buNone/>
            </a:pPr>
            <a:r>
              <a:rPr lang="en-US" dirty="0" smtClean="0"/>
              <a:t>Intrinsic resistance might include </a:t>
            </a:r>
          </a:p>
          <a:p>
            <a:pPr>
              <a:buNone/>
            </a:pPr>
            <a:endParaRPr lang="en-US" dirty="0"/>
          </a:p>
        </p:txBody>
      </p:sp>
      <p:sp>
        <p:nvSpPr>
          <p:cNvPr id="4" name="Title 1"/>
          <p:cNvSpPr txBox="1">
            <a:spLocks noGrp="1"/>
          </p:cNvSpPr>
          <p:nvPr>
            <p:ph type="title"/>
          </p:nvPr>
        </p:nvSpPr>
        <p:spPr>
          <a:xfrm>
            <a:off x="0" y="0"/>
            <a:ext cx="9144000" cy="990600"/>
          </a:xfrm>
          <a:prstGeom prst="rect">
            <a:avLst/>
          </a:prstGeom>
        </p:spPr>
        <p:style>
          <a:lnRef idx="1">
            <a:schemeClr val="accent2"/>
          </a:lnRef>
          <a:fillRef idx="2">
            <a:schemeClr val="accent2"/>
          </a:fillRef>
          <a:effectRef idx="1">
            <a:schemeClr val="accent2"/>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Arial" charset="0"/>
                <a:ea typeface="+mj-ea"/>
                <a:cs typeface="Arial" charset="0"/>
              </a:rPr>
              <a:t>Intrinsic   and acquired  Resistance</a:t>
            </a:r>
            <a:endParaRPr kumimoji="0" lang="en-US" sz="2800" b="0" i="0" u="none" strike="noStrike" kern="1200" cap="none" spc="0" normalizeH="0" baseline="0" noProof="0" dirty="0" smtClean="0">
              <a:ln>
                <a:noFill/>
              </a:ln>
              <a:solidFill>
                <a:schemeClr val="tx1"/>
              </a:solidFill>
              <a:effectLst/>
              <a:uLnTx/>
              <a:uFillTx/>
              <a:latin typeface="Arial" charset="0"/>
              <a:ea typeface="+mj-ea"/>
              <a:cs typeface="Arial" charset="0"/>
            </a:endParaRPr>
          </a:p>
        </p:txBody>
      </p:sp>
      <p:sp>
        <p:nvSpPr>
          <p:cNvPr id="5" name="Content Placeholder 2"/>
          <p:cNvSpPr txBox="1">
            <a:spLocks/>
          </p:cNvSpPr>
          <p:nvPr/>
        </p:nvSpPr>
        <p:spPr>
          <a:xfrm>
            <a:off x="0" y="1752600"/>
            <a:ext cx="8915400" cy="5105400"/>
          </a:xfrm>
          <a:prstGeom prst="rect">
            <a:avLst/>
          </a:prstGeom>
        </p:spPr>
        <p:txBody>
          <a:bodyPr/>
          <a:lstStyle/>
          <a:p>
            <a:pPr marL="514350" lvl="0" indent="-514350" algn="just">
              <a:spcBef>
                <a:spcPct val="20000"/>
              </a:spcBef>
              <a:buFont typeface="+mj-lt"/>
              <a:buAutoNum type="arabicPeriod"/>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lang="en-US" sz="2800" b="1" dirty="0" smtClean="0"/>
              <a:t>Lack target: </a:t>
            </a:r>
            <a:r>
              <a:rPr lang="en-US" sz="2800" dirty="0" smtClean="0"/>
              <a:t>lacking  cell wall ex: as in Mycoplasma; innately resistant to penicillin </a:t>
            </a:r>
            <a:endParaRPr lang="en-GB" sz="2800" dirty="0" smtClean="0"/>
          </a:p>
          <a:p>
            <a:pPr marL="514350" lvl="0" indent="-514350" algn="just">
              <a:spcBef>
                <a:spcPct val="20000"/>
              </a:spcBef>
              <a:buFont typeface="+mj-lt"/>
              <a:buAutoNum type="arabicPeriod"/>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Innate efflux pumps:</a:t>
            </a:r>
            <a:r>
              <a:rPr kumimoji="0" lang="en-US" sz="2800" b="1" i="0" u="none" strike="noStrike" kern="1200" cap="none" spc="0" normalizeH="0" noProof="0" dirty="0" smtClean="0">
                <a:ln>
                  <a:noFill/>
                </a:ln>
                <a:solidFill>
                  <a:schemeClr val="tx1"/>
                </a:solidFill>
                <a:effectLst/>
                <a:uLnTx/>
                <a:uFillTx/>
                <a:latin typeface="+mn-lt"/>
                <a:ea typeface="+mn-ea"/>
                <a:cs typeface="+mn-cs"/>
              </a:rPr>
              <a:t>  </a:t>
            </a:r>
            <a:r>
              <a:rPr lang="en-US" sz="2800" dirty="0"/>
              <a:t>Drug blocked from entering cell or ↑ export of drug (does not achieve an adequate internal concentration). Ex: as it happen in  </a:t>
            </a:r>
            <a:r>
              <a:rPr lang="en-US" sz="2800" i="1" dirty="0"/>
              <a:t>E</a:t>
            </a:r>
            <a:r>
              <a:rPr lang="en-US" sz="2800" dirty="0"/>
              <a:t>. </a:t>
            </a:r>
            <a:r>
              <a:rPr lang="en-US" sz="2800" i="1" dirty="0"/>
              <a:t>coli</a:t>
            </a:r>
            <a:r>
              <a:rPr lang="en-US" sz="2800" dirty="0"/>
              <a:t>,  </a:t>
            </a:r>
            <a:r>
              <a:rPr lang="en-US" sz="2800" i="1" dirty="0"/>
              <a:t>P</a:t>
            </a:r>
            <a:r>
              <a:rPr lang="en-US" sz="2800" dirty="0"/>
              <a:t>. </a:t>
            </a:r>
            <a:r>
              <a:rPr lang="en-US" sz="2800" i="1" dirty="0" err="1"/>
              <a:t>aeruginosa</a:t>
            </a:r>
            <a:r>
              <a:rPr lang="en-US" sz="2800" i="1" dirty="0"/>
              <a:t> </a:t>
            </a:r>
            <a:endParaRPr kumimoji="0" lang="en-US" sz="2800" b="0" i="1" u="none" strike="noStrike" kern="1200" cap="none" spc="0" normalizeH="0" baseline="0" noProof="0" dirty="0" smtClean="0">
              <a:ln>
                <a:noFill/>
              </a:ln>
              <a:solidFill>
                <a:schemeClr val="tx1"/>
              </a:solidFill>
              <a:effectLst/>
              <a:uLnTx/>
              <a:uFillTx/>
            </a:endParaRPr>
          </a:p>
          <a:p>
            <a:pPr marL="514350" indent="-514350" algn="just">
              <a:spcBef>
                <a:spcPct val="20000"/>
              </a:spcBef>
              <a:buFont typeface="+mj-lt"/>
              <a:buAutoNum type="arabicPeriod"/>
              <a:defRPr/>
            </a:pPr>
            <a:r>
              <a:rPr lang="en-US" sz="2800" b="1" dirty="0"/>
              <a:t>enzymatic antibiotic inactivation and modification</a:t>
            </a:r>
            <a:r>
              <a:rPr lang="en-US" sz="2800" dirty="0"/>
              <a:t> .</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a:t>
            </a:r>
            <a:r>
              <a:rPr kumimoji="0" lang="en-US" sz="2800" b="1" i="0" u="none" strike="noStrike" kern="1200" cap="none" spc="0" normalizeH="0" noProof="0" dirty="0" smtClean="0">
                <a:ln>
                  <a:noFill/>
                </a:ln>
                <a:solidFill>
                  <a:schemeClr val="tx1"/>
                </a:solidFill>
                <a:effectLst/>
                <a:uLnTx/>
                <a:uFillTx/>
                <a:latin typeface="+mn-lt"/>
                <a:ea typeface="+mn-ea"/>
                <a:cs typeface="+mn-cs"/>
              </a:rPr>
              <a:t> ex: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Cephalosporinase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in </a:t>
            </a:r>
            <a:r>
              <a:rPr kumimoji="0" lang="en-US" sz="2800" b="0" i="1" u="none" strike="noStrike" kern="1200" cap="none" spc="0" normalizeH="0" baseline="0" noProof="0" dirty="0" err="1" smtClean="0">
                <a:ln>
                  <a:noFill/>
                </a:ln>
                <a:solidFill>
                  <a:schemeClr val="tx1"/>
                </a:solidFill>
                <a:effectLst/>
                <a:uLnTx/>
                <a:uFillTx/>
                <a:latin typeface="+mn-lt"/>
                <a:ea typeface="+mn-ea"/>
                <a:cs typeface="+mn-cs"/>
              </a:rPr>
              <a:t>Klebsiella</a:t>
            </a:r>
            <a:r>
              <a:rPr kumimoji="0" lang="en-US" sz="2800" b="0" i="1"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1" u="none" strike="noStrike" kern="1200" cap="none" spc="0" normalizeH="0" baseline="0" noProof="0" dirty="0" err="1" smtClean="0">
                <a:ln>
                  <a:noFill/>
                </a:ln>
                <a:solidFill>
                  <a:schemeClr val="tx1"/>
                </a:solidFill>
                <a:effectLst/>
                <a:uLnTx/>
                <a:uFillTx/>
                <a:latin typeface="+mn-lt"/>
                <a:ea typeface="+mn-ea"/>
                <a:cs typeface="+mn-cs"/>
              </a:rPr>
              <a:t>spp</a:t>
            </a:r>
            <a:endParaRPr kumimoji="0" lang="en-US" sz="2800" b="0" i="1" u="none" strike="noStrike" kern="1200" cap="none" spc="0" normalizeH="0" baseline="0" noProof="0" dirty="0" smtClean="0">
              <a:ln>
                <a:noFill/>
              </a:ln>
              <a:solidFill>
                <a:schemeClr val="tx1"/>
              </a:solidFill>
              <a:effectLst/>
              <a:uLnTx/>
              <a:uFillTx/>
              <a:latin typeface="+mn-lt"/>
              <a:ea typeface="+mn-ea"/>
              <a:cs typeface="+mn-cs"/>
            </a:endParaRPr>
          </a:p>
          <a:p>
            <a:pPr marL="514350" indent="-514350" algn="just">
              <a:spcBef>
                <a:spcPct val="20000"/>
              </a:spcBef>
              <a:buFont typeface="+mj-lt"/>
              <a:buAutoNum type="arabicPeriod"/>
              <a:defRPr/>
            </a:pPr>
            <a:r>
              <a:rPr kumimoji="0" lang="en-US" sz="2800" b="1" u="none" strike="noStrike" kern="1200" cap="none" spc="0" normalizeH="0" baseline="0" noProof="0" dirty="0" smtClean="0">
                <a:ln>
                  <a:noFill/>
                </a:ln>
                <a:solidFill>
                  <a:schemeClr val="tx1"/>
                </a:solidFill>
                <a:effectLst/>
                <a:uLnTx/>
                <a:uFillTx/>
                <a:latin typeface="+mn-lt"/>
                <a:ea typeface="+mn-ea"/>
                <a:cs typeface="+mn-cs"/>
              </a:rPr>
              <a:t>Extraordinary</a:t>
            </a:r>
            <a:r>
              <a:rPr kumimoji="0" lang="en-US" sz="2800" b="1" u="none" strike="noStrike" kern="1200" cap="none" spc="0" normalizeH="0" noProof="0" dirty="0" smtClean="0">
                <a:ln>
                  <a:noFill/>
                </a:ln>
                <a:solidFill>
                  <a:schemeClr val="tx1"/>
                </a:solidFill>
                <a:effectLst/>
                <a:uLnTx/>
                <a:uFillTx/>
                <a:latin typeface="+mn-lt"/>
                <a:ea typeface="+mn-ea"/>
                <a:cs typeface="+mn-cs"/>
              </a:rPr>
              <a:t> permeability barrier </a:t>
            </a:r>
            <a:r>
              <a:rPr lang="en-US" sz="2400" dirty="0"/>
              <a:t>represented by the cell envelope of the </a:t>
            </a:r>
            <a:r>
              <a:rPr lang="en-US" sz="2400" dirty="0" smtClean="0"/>
              <a:t>Gram </a:t>
            </a:r>
            <a:r>
              <a:rPr lang="en-US" sz="2400" dirty="0"/>
              <a:t>–</a:t>
            </a:r>
            <a:r>
              <a:rPr lang="en-US" sz="2400" dirty="0" err="1"/>
              <a:t>ve</a:t>
            </a:r>
            <a:r>
              <a:rPr lang="en-US" sz="2400" dirty="0"/>
              <a:t> bacteria ex: the envelope of </a:t>
            </a:r>
            <a:r>
              <a:rPr lang="en-US" sz="2400" i="1" dirty="0"/>
              <a:t>Pseudomonas</a:t>
            </a:r>
            <a:r>
              <a:rPr lang="en-US" sz="2400" dirty="0"/>
              <a:t>  </a:t>
            </a:r>
            <a:r>
              <a:rPr lang="en-US" sz="2400" i="1" dirty="0" err="1"/>
              <a:t>aeruginosa</a:t>
            </a:r>
            <a:r>
              <a:rPr lang="en-US" sz="2400" dirty="0"/>
              <a:t> </a:t>
            </a:r>
            <a:r>
              <a:rPr lang="en-US" sz="2400" dirty="0" smtClean="0"/>
              <a:t>enables  </a:t>
            </a:r>
            <a:r>
              <a:rPr lang="en-US" sz="2400" dirty="0"/>
              <a:t>this bacteria to stand against many chemicals, </a:t>
            </a:r>
            <a:r>
              <a:rPr lang="en-US" sz="2400" dirty="0" smtClean="0"/>
              <a:t>dyes, </a:t>
            </a:r>
            <a:r>
              <a:rPr lang="en-US" sz="2400" dirty="0"/>
              <a:t>disinfectants, and </a:t>
            </a:r>
            <a:r>
              <a:rPr lang="en-US" sz="2400" dirty="0" smtClean="0"/>
              <a:t>antibiotics.</a:t>
            </a:r>
            <a:endParaRPr kumimoji="0" lang="en-US" sz="2400" b="0" i="0" u="none" strike="noStrike" kern="1200" cap="none" spc="0" normalizeH="0" baseline="0" noProof="0" dirty="0" smtClean="0">
              <a:ln>
                <a:noFill/>
              </a:ln>
              <a:solidFill>
                <a:schemeClr val="tx1"/>
              </a:solidFill>
              <a:effectLst/>
              <a:uLnTx/>
              <a:uFillTx/>
            </a:endParaRPr>
          </a:p>
          <a:p>
            <a:pPr marL="342900" marR="0" lvl="0" indent="-342900" algn="just" defTabSz="914400" rtl="0" eaLnBrk="1" fontAlgn="auto" latinLnBrk="0" hangingPunct="1">
              <a:lnSpc>
                <a:spcPct val="100000"/>
              </a:lnSpc>
              <a:spcBef>
                <a:spcPct val="2000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rPr>
              <a:t>	</a:t>
            </a: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0" y="0"/>
            <a:ext cx="9144000" cy="990600"/>
          </a:xfrm>
          <a:prstGeom prst="rect">
            <a:avLst/>
          </a:prstGeom>
        </p:spPr>
        <p:style>
          <a:lnRef idx="1">
            <a:schemeClr val="accent2"/>
          </a:lnRef>
          <a:fillRef idx="2">
            <a:schemeClr val="accent2"/>
          </a:fillRef>
          <a:effectRef idx="1">
            <a:schemeClr val="accent2"/>
          </a:effectRef>
          <a:fontRef idx="minor">
            <a:schemeClr val="dk1"/>
          </a:fontRef>
        </p:style>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Arial" charset="0"/>
                <a:ea typeface="+mj-ea"/>
                <a:cs typeface="Arial" charset="0"/>
              </a:rPr>
              <a:t>Acquired resistance</a:t>
            </a:r>
          </a:p>
        </p:txBody>
      </p:sp>
      <p:sp>
        <p:nvSpPr>
          <p:cNvPr id="5" name="Content Placeholder 2"/>
          <p:cNvSpPr txBox="1">
            <a:spLocks noGrp="1"/>
          </p:cNvSpPr>
          <p:nvPr>
            <p:ph idx="1"/>
          </p:nvPr>
        </p:nvSpPr>
        <p:spPr>
          <a:xfrm>
            <a:off x="0" y="914400"/>
            <a:ext cx="9144000" cy="5943600"/>
          </a:xfrm>
          <a:prstGeom prst="rect">
            <a:avLst/>
          </a:prstGeom>
        </p:spPr>
        <p:style>
          <a:lnRef idx="2">
            <a:schemeClr val="accent2"/>
          </a:lnRef>
          <a:fillRef idx="1">
            <a:schemeClr val="lt1"/>
          </a:fillRef>
          <a:effectRef idx="0">
            <a:schemeClr val="accent2"/>
          </a:effectRef>
          <a:fontRef idx="minor">
            <a:schemeClr val="dk1"/>
          </a:fontRef>
        </p:style>
        <p:txBody>
          <a:bodyPr>
            <a:normAutofit fontScale="92500"/>
          </a:bodyPr>
          <a:lstStyle/>
          <a:p>
            <a:pPr marL="342900" marR="0" lvl="0" indent="-342900" algn="just" defTabSz="914400" rtl="0" eaLnBrk="1" fontAlgn="auto" latinLnBrk="0" hangingPunct="1">
              <a:lnSpc>
                <a:spcPct val="100000"/>
              </a:lnSpc>
              <a:spcBef>
                <a:spcPct val="20000"/>
              </a:spcBef>
              <a:spcAft>
                <a:spcPts val="0"/>
              </a:spcAft>
              <a:buClrTx/>
              <a:buSzTx/>
              <a:buFontTx/>
              <a:buNone/>
              <a:tabLst/>
              <a:defRPr/>
            </a:pPr>
            <a:r>
              <a:rPr kumimoji="0" lang="en-US" sz="3200" b="0" i="0" u="sng" strike="noStrike" kern="1200" cap="none" spc="0" normalizeH="0" baseline="0" noProof="0" dirty="0" smtClean="0">
                <a:ln>
                  <a:noFill/>
                </a:ln>
                <a:solidFill>
                  <a:schemeClr val="tx1"/>
                </a:solidFill>
                <a:effectLst/>
                <a:uLnTx/>
                <a:uFillTx/>
                <a:latin typeface="+mn-lt"/>
                <a:ea typeface="+mn-ea"/>
                <a:cs typeface="+mn-cs"/>
              </a:rPr>
              <a:t>Either by Mutations within the chromosome </a:t>
            </a:r>
          </a:p>
          <a:p>
            <a:pPr lvl="0" algn="just">
              <a:defRPr/>
            </a:pPr>
            <a:r>
              <a:rPr lang="en-US" dirty="0">
                <a:solidFill>
                  <a:schemeClr val="tx1"/>
                </a:solidFill>
              </a:rPr>
              <a:t> It refers to the change in the DNA structure of the gene.</a:t>
            </a:r>
          </a:p>
          <a:p>
            <a:pPr lvl="0" algn="just">
              <a:defRPr/>
            </a:pPr>
            <a:r>
              <a:rPr lang="en-US" dirty="0">
                <a:solidFill>
                  <a:schemeClr val="tx1"/>
                </a:solidFill>
              </a:rPr>
              <a:t>Bacterial mutation rates typically range from 1 in 10 million to 1 in a billion base substitutions per nucleotide per generation </a:t>
            </a:r>
            <a:endParaRPr lang="en-US" dirty="0" smtClean="0">
              <a:solidFill>
                <a:schemeClr val="tx1"/>
              </a:solidFill>
            </a:endParaRPr>
          </a:p>
          <a:p>
            <a:pPr lvl="0" algn="just">
              <a:defRPr/>
            </a:pPr>
            <a:r>
              <a:rPr lang="en-US" dirty="0" err="1" smtClean="0">
                <a:solidFill>
                  <a:schemeClr val="tx1"/>
                </a:solidFill>
              </a:rPr>
              <a:t>Eg</a:t>
            </a:r>
            <a:r>
              <a:rPr lang="en-US" dirty="0" smtClean="0">
                <a:solidFill>
                  <a:schemeClr val="tx1"/>
                </a:solidFill>
              </a:rPr>
              <a:t>: Mycobacterium tuberculosis</a:t>
            </a:r>
            <a:r>
              <a:rPr lang="en-US" dirty="0">
                <a:solidFill>
                  <a:schemeClr val="tx1"/>
                </a:solidFill>
              </a:rPr>
              <a:t>, Mycobacterium </a:t>
            </a:r>
            <a:r>
              <a:rPr lang="en-US" dirty="0" err="1">
                <a:solidFill>
                  <a:schemeClr val="tx1"/>
                </a:solidFill>
              </a:rPr>
              <a:t>lepra</a:t>
            </a:r>
            <a:r>
              <a:rPr lang="en-US" dirty="0">
                <a:solidFill>
                  <a:schemeClr val="tx1"/>
                </a:solidFill>
              </a:rPr>
              <a:t>, Methicillin resistance Staphylococcus </a:t>
            </a:r>
            <a:r>
              <a:rPr lang="en-US" dirty="0" err="1">
                <a:solidFill>
                  <a:schemeClr val="tx1"/>
                </a:solidFill>
              </a:rPr>
              <a:t>aureus</a:t>
            </a:r>
            <a:r>
              <a:rPr lang="en-US" dirty="0">
                <a:solidFill>
                  <a:schemeClr val="tx1"/>
                </a:solidFill>
              </a:rPr>
              <a:t>(MRSA). </a:t>
            </a:r>
          </a:p>
          <a:p>
            <a:pPr lvl="0" algn="just">
              <a:defRPr/>
            </a:pPr>
            <a:r>
              <a:rPr lang="en-US" dirty="0"/>
              <a:t>Often chromosomal mutants have reduced susceptibility  to different antibiotics  and in most cases, the mutation occurs due to alteration in the target sit of antibiotic </a:t>
            </a:r>
            <a:r>
              <a:rPr lang="en-US" dirty="0" smtClean="0"/>
              <a:t>action.</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randomBa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2059</TotalTime>
  <Words>1301</Words>
  <Application>Microsoft Office PowerPoint</Application>
  <PresentationFormat>On-screen Show (4:3)</PresentationFormat>
  <Paragraphs>168</Paragraphs>
  <Slides>32</Slides>
  <Notes>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    3rd  lecture in Antibiotics  The Antimicrobial Resistance Mechanisms</vt:lpstr>
      <vt:lpstr>PowerPoint Presentation</vt:lpstr>
      <vt:lpstr>PowerPoint Presentation</vt:lpstr>
      <vt:lpstr>Sir Alexander Fleming                             introduction to resistance   </vt:lpstr>
      <vt:lpstr>Timeline of Antibiotic Resistance</vt:lpstr>
      <vt:lpstr>Why resistance is a concern </vt:lpstr>
      <vt:lpstr>PowerPoint Presentation</vt:lpstr>
      <vt:lpstr>Intrinsic   and acquired  Resistance</vt:lpstr>
      <vt:lpstr>Acquired resistance</vt:lpstr>
      <vt:lpstr>Acquired resistance</vt:lpstr>
      <vt:lpstr>Mechanisms of Resistance Gene Transfer</vt:lpstr>
      <vt:lpstr>mechanisms of antibiotic resistance</vt:lpstr>
      <vt:lpstr> </vt:lpstr>
      <vt:lpstr> </vt:lpstr>
      <vt:lpstr>PowerPoint Presentation</vt:lpstr>
      <vt:lpstr>PowerPoint Presentation</vt:lpstr>
      <vt:lpstr>PowerPoint Presentation</vt:lpstr>
      <vt:lpstr>PowerPoint Presentation</vt:lpstr>
      <vt:lpstr>PowerPoint Presentation</vt:lpstr>
      <vt:lpstr>Step one : Antibiotic inactivation</vt:lpstr>
      <vt:lpstr>Second step :Antibiotic inactivation</vt:lpstr>
      <vt:lpstr>Third step :Antibiotic inactivation</vt:lpstr>
      <vt:lpstr> 2-Target Site Modification and protection  </vt:lpstr>
      <vt:lpstr>Structurally modified antibiotic target site</vt:lpstr>
      <vt:lpstr>Structurally modified antibiotic target site</vt:lpstr>
      <vt:lpstr> 3-Prevention of drug accumulation in the bacterium(via Efflux pump or permeability barrier ) </vt:lpstr>
      <vt:lpstr>PowerPoint Presentation</vt:lpstr>
      <vt:lpstr>PowerPoint Presentation</vt:lpstr>
      <vt:lpstr>PowerPoint Presentation</vt:lpstr>
      <vt:lpstr>4-Using  an  alternative pathways for metabolic / growth requirements </vt:lpstr>
      <vt:lpstr>PowerPoint Presentation</vt:lpstr>
      <vt:lpstr>5- Quorum sensing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lecture in Antibiotics  Mode and mechanisms of antimicrobial resistance</dc:title>
  <dc:creator>Dr Sawsan</dc:creator>
  <cp:lastModifiedBy>DR.Ahmed Saker 2o1O</cp:lastModifiedBy>
  <cp:revision>114</cp:revision>
  <dcterms:created xsi:type="dcterms:W3CDTF">2016-03-05T12:36:38Z</dcterms:created>
  <dcterms:modified xsi:type="dcterms:W3CDTF">2024-05-16T12:40:25Z</dcterms:modified>
</cp:coreProperties>
</file>