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56" r:id="rId2"/>
    <p:sldId id="290" r:id="rId3"/>
    <p:sldId id="280" r:id="rId4"/>
    <p:sldId id="304" r:id="rId5"/>
    <p:sldId id="292" r:id="rId6"/>
    <p:sldId id="286" r:id="rId7"/>
    <p:sldId id="261" r:id="rId8"/>
    <p:sldId id="299" r:id="rId9"/>
    <p:sldId id="262" r:id="rId10"/>
    <p:sldId id="300" r:id="rId11"/>
    <p:sldId id="264" r:id="rId12"/>
    <p:sldId id="301" r:id="rId13"/>
    <p:sldId id="268" r:id="rId14"/>
    <p:sldId id="270" r:id="rId15"/>
    <p:sldId id="302"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660"/>
  </p:normalViewPr>
  <p:slideViewPr>
    <p:cSldViewPr>
      <p:cViewPr>
        <p:scale>
          <a:sx n="76" d="100"/>
          <a:sy n="76" d="100"/>
        </p:scale>
        <p:origin x="-1836" y="-54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8C6559-EF90-43A9-A306-21B763673F54}" type="datetimeFigureOut">
              <a:rPr lang="en-US" smtClean="0"/>
              <a:t>2/17/2024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841C35-0AB1-42C3-9829-94536EB033D2}" type="slidenum">
              <a:rPr lang="en-US" smtClean="0"/>
              <a:t>‹#›</a:t>
            </a:fld>
            <a:endParaRPr lang="en-US"/>
          </a:p>
        </p:txBody>
      </p:sp>
    </p:spTree>
    <p:extLst>
      <p:ext uri="{BB962C8B-B14F-4D97-AF65-F5344CB8AC3E}">
        <p14:creationId xmlns:p14="http://schemas.microsoft.com/office/powerpoint/2010/main" val="1005257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841C35-0AB1-42C3-9829-94536EB033D2}" type="slidenum">
              <a:rPr lang="en-US" smtClean="0"/>
              <a:t>13</a:t>
            </a:fld>
            <a:endParaRPr lang="en-US"/>
          </a:p>
        </p:txBody>
      </p:sp>
    </p:spTree>
    <p:extLst>
      <p:ext uri="{BB962C8B-B14F-4D97-AF65-F5344CB8AC3E}">
        <p14:creationId xmlns:p14="http://schemas.microsoft.com/office/powerpoint/2010/main" val="1981896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19291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81494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657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6290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706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48566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93242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52962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1167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50956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3168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19305560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228600"/>
            <a:ext cx="7086600" cy="830997"/>
          </a:xfrm>
          <a:prstGeom prst="rect">
            <a:avLst/>
          </a:prstGeom>
        </p:spPr>
        <p:txBody>
          <a:bodyPr wrap="square">
            <a:spAutoFit/>
          </a:bodyPr>
          <a:lstStyle/>
          <a:p>
            <a:r>
              <a:rPr lang="en-US" sz="4800" b="1" dirty="0">
                <a:solidFill>
                  <a:srgbClr val="0070C0"/>
                </a:solidFill>
                <a:effectLst>
                  <a:outerShdw blurRad="38100" dist="38100" dir="2700000" algn="tl">
                    <a:srgbClr val="000000">
                      <a:alpha val="43137"/>
                    </a:srgbClr>
                  </a:outerShdw>
                </a:effectLst>
                <a:latin typeface="Arial Narrow" pitchFamily="34" charset="0"/>
              </a:rPr>
              <a:t>Mode of Antibiotics  action </a:t>
            </a:r>
            <a:endParaRPr lang="en-US" sz="3200" dirty="0">
              <a:solidFill>
                <a:srgbClr val="0070C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095500"/>
            <a:ext cx="5791200" cy="506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3109153"/>
      </p:ext>
    </p:extLst>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6200" y="609600"/>
            <a:ext cx="8991600" cy="2554545"/>
          </a:xfrm>
          <a:prstGeom prst="rect">
            <a:avLst/>
          </a:prstGeom>
        </p:spPr>
        <p:txBody>
          <a:bodyPr wrap="square">
            <a:spAutoFit/>
          </a:bodyPr>
          <a:lstStyle/>
          <a:p>
            <a:pPr algn="just"/>
            <a:r>
              <a:rPr lang="en-US" sz="2400" dirty="0" smtClean="0">
                <a:solidFill>
                  <a:srgbClr val="00B050"/>
                </a:solidFill>
              </a:rPr>
              <a:t>They are </a:t>
            </a:r>
            <a:r>
              <a:rPr lang="en-US" sz="2400" dirty="0" smtClean="0">
                <a:solidFill>
                  <a:srgbClr val="FF0000"/>
                </a:solidFill>
                <a:effectLst>
                  <a:outerShdw blurRad="38100" dist="38100" dir="2700000" algn="tl">
                    <a:srgbClr val="000000">
                      <a:alpha val="43137"/>
                    </a:srgbClr>
                  </a:outerShdw>
                </a:effectLst>
              </a:rPr>
              <a:t>bacteriostatic</a:t>
            </a:r>
            <a:r>
              <a:rPr lang="en-US" sz="2400" dirty="0" smtClean="0">
                <a:solidFill>
                  <a:srgbClr val="00B050"/>
                </a:solidFill>
              </a:rPr>
              <a:t> </a:t>
            </a:r>
            <a:r>
              <a:rPr lang="en-US" sz="2400" dirty="0">
                <a:solidFill>
                  <a:srgbClr val="00B050"/>
                </a:solidFill>
              </a:rPr>
              <a:t>antibiotics with a broad spectrum of activity, including rickettsial agents ex: </a:t>
            </a:r>
            <a:r>
              <a:rPr lang="en-US" sz="2400" dirty="0">
                <a:solidFill>
                  <a:srgbClr val="FF0000"/>
                </a:solidFill>
              </a:rPr>
              <a:t>tetracycline</a:t>
            </a:r>
            <a:r>
              <a:rPr lang="en-US" sz="2400" dirty="0">
                <a:solidFill>
                  <a:srgbClr val="00B050"/>
                </a:solidFill>
              </a:rPr>
              <a:t>, </a:t>
            </a:r>
            <a:r>
              <a:rPr lang="en-US" sz="2400" dirty="0" err="1">
                <a:solidFill>
                  <a:srgbClr val="FF0000"/>
                </a:solidFill>
              </a:rPr>
              <a:t>oxytetracycline</a:t>
            </a:r>
            <a:r>
              <a:rPr lang="en-US" sz="2400" dirty="0">
                <a:solidFill>
                  <a:srgbClr val="00B050"/>
                </a:solidFill>
              </a:rPr>
              <a:t>, </a:t>
            </a:r>
            <a:r>
              <a:rPr lang="en-US" sz="2400" dirty="0">
                <a:solidFill>
                  <a:srgbClr val="FF0000"/>
                </a:solidFill>
              </a:rPr>
              <a:t>chlortetracycline</a:t>
            </a:r>
            <a:r>
              <a:rPr lang="en-US" sz="2400" dirty="0">
                <a:solidFill>
                  <a:srgbClr val="00B050"/>
                </a:solidFill>
              </a:rPr>
              <a:t>, </a:t>
            </a:r>
            <a:r>
              <a:rPr lang="en-US" sz="2400" dirty="0">
                <a:solidFill>
                  <a:srgbClr val="FF0000"/>
                </a:solidFill>
              </a:rPr>
              <a:t>doxycycline</a:t>
            </a:r>
            <a:r>
              <a:rPr lang="en-US" sz="2400" dirty="0">
                <a:solidFill>
                  <a:srgbClr val="00B050"/>
                </a:solidFill>
              </a:rPr>
              <a:t>, and </a:t>
            </a:r>
            <a:r>
              <a:rPr lang="en-US" sz="2400" dirty="0" smtClean="0">
                <a:solidFill>
                  <a:srgbClr val="FF0000"/>
                </a:solidFill>
              </a:rPr>
              <a:t>minocycline.</a:t>
            </a:r>
          </a:p>
          <a:p>
            <a:pPr algn="just"/>
            <a:endParaRPr lang="en-US" sz="1000" dirty="0" smtClean="0">
              <a:solidFill>
                <a:srgbClr val="FF0000"/>
              </a:solidFill>
            </a:endParaRPr>
          </a:p>
          <a:p>
            <a:pPr marL="0" lvl="1" algn="just"/>
            <a:r>
              <a:rPr lang="en-US" sz="2400" dirty="0" smtClean="0">
                <a:solidFill>
                  <a:srgbClr val="FF0000"/>
                </a:solidFill>
              </a:rPr>
              <a:t>Tetracyclins</a:t>
            </a:r>
            <a:r>
              <a:rPr lang="en-US" sz="2400" dirty="0" smtClean="0">
                <a:solidFill>
                  <a:srgbClr val="002060"/>
                </a:solidFill>
              </a:rPr>
              <a:t> inhibit </a:t>
            </a:r>
            <a:r>
              <a:rPr lang="en-US" sz="2400" dirty="0">
                <a:solidFill>
                  <a:srgbClr val="002060"/>
                </a:solidFill>
              </a:rPr>
              <a:t>protein synthesis at this ribosomal level due to disruption of </a:t>
            </a:r>
            <a:r>
              <a:rPr lang="en-US" sz="2400" dirty="0" smtClean="0">
                <a:solidFill>
                  <a:srgbClr val="002060"/>
                </a:solidFill>
              </a:rPr>
              <a:t>interactions </a:t>
            </a:r>
            <a:r>
              <a:rPr lang="en-US" sz="2400" dirty="0">
                <a:solidFill>
                  <a:srgbClr val="002060"/>
                </a:solidFill>
              </a:rPr>
              <a:t>between </a:t>
            </a:r>
            <a:r>
              <a:rPr lang="en-US" sz="2400" dirty="0">
                <a:solidFill>
                  <a:srgbClr val="002060"/>
                </a:solidFill>
                <a:effectLst>
                  <a:outerShdw blurRad="38100" dist="38100" dir="2700000" algn="tl">
                    <a:srgbClr val="000000">
                      <a:alpha val="43137"/>
                    </a:srgbClr>
                  </a:outerShdw>
                </a:effectLst>
              </a:rPr>
              <a:t>tRNA</a:t>
            </a:r>
            <a:r>
              <a:rPr lang="en-US" sz="2400" dirty="0">
                <a:solidFill>
                  <a:srgbClr val="002060"/>
                </a:solidFill>
              </a:rPr>
              <a:t> and </a:t>
            </a:r>
            <a:r>
              <a:rPr lang="en-US" sz="2400" dirty="0">
                <a:solidFill>
                  <a:srgbClr val="002060"/>
                </a:solidFill>
                <a:effectLst>
                  <a:outerShdw blurRad="38100" dist="38100" dir="2700000" algn="tl">
                    <a:srgbClr val="000000">
                      <a:alpha val="43137"/>
                    </a:srgbClr>
                  </a:outerShdw>
                </a:effectLst>
              </a:rPr>
              <a:t>mRNA</a:t>
            </a:r>
            <a:r>
              <a:rPr lang="en-US" sz="2400" dirty="0">
                <a:solidFill>
                  <a:srgbClr val="002060"/>
                </a:solidFill>
              </a:rPr>
              <a:t> in which binding of </a:t>
            </a:r>
            <a:r>
              <a:rPr lang="en-US" sz="2400" dirty="0" smtClean="0">
                <a:solidFill>
                  <a:srgbClr val="00B0F0"/>
                </a:solidFill>
                <a:effectLst>
                  <a:outerShdw blurRad="38100" dist="38100" dir="2700000" algn="tl">
                    <a:srgbClr val="000000">
                      <a:alpha val="43137"/>
                    </a:srgbClr>
                  </a:outerShdw>
                </a:effectLst>
              </a:rPr>
              <a:t>tRNA</a:t>
            </a:r>
            <a:r>
              <a:rPr lang="en-US" sz="2400" dirty="0" smtClean="0">
                <a:solidFill>
                  <a:srgbClr val="002060"/>
                </a:solidFill>
              </a:rPr>
              <a:t>  </a:t>
            </a:r>
            <a:r>
              <a:rPr lang="en-US" sz="2400" dirty="0">
                <a:solidFill>
                  <a:srgbClr val="002060"/>
                </a:solidFill>
              </a:rPr>
              <a:t>to the </a:t>
            </a:r>
            <a:r>
              <a:rPr lang="en-US" sz="2400" dirty="0">
                <a:solidFill>
                  <a:srgbClr val="00B0F0"/>
                </a:solidFill>
                <a:effectLst>
                  <a:outerShdw blurRad="38100" dist="38100" dir="2700000" algn="tl">
                    <a:srgbClr val="000000">
                      <a:alpha val="43137"/>
                    </a:srgbClr>
                  </a:outerShdw>
                </a:effectLst>
              </a:rPr>
              <a:t>ribosomal acceptor site </a:t>
            </a:r>
            <a:r>
              <a:rPr lang="en-US" sz="2400" dirty="0">
                <a:solidFill>
                  <a:srgbClr val="002060"/>
                </a:solidFill>
              </a:rPr>
              <a:t>is </a:t>
            </a:r>
            <a:r>
              <a:rPr lang="en-US" sz="2400" dirty="0" smtClean="0">
                <a:solidFill>
                  <a:srgbClr val="002060"/>
                </a:solidFill>
              </a:rPr>
              <a:t>prevented. </a:t>
            </a:r>
            <a:endParaRPr lang="en-US" sz="2400" dirty="0">
              <a:solidFill>
                <a:srgbClr val="002060"/>
              </a:solidFill>
            </a:endParaRPr>
          </a:p>
        </p:txBody>
      </p:sp>
      <p:sp>
        <p:nvSpPr>
          <p:cNvPr id="8" name="Rectangle 7"/>
          <p:cNvSpPr/>
          <p:nvPr/>
        </p:nvSpPr>
        <p:spPr>
          <a:xfrm>
            <a:off x="76200" y="76200"/>
            <a:ext cx="2253922" cy="523220"/>
          </a:xfrm>
          <a:prstGeom prst="rect">
            <a:avLst/>
          </a:prstGeom>
          <a:solidFill>
            <a:srgbClr val="FFFF00"/>
          </a:solidFill>
        </p:spPr>
        <p:txBody>
          <a:bodyPr wrap="square">
            <a:spAutoFit/>
          </a:bodyPr>
          <a:lstStyle/>
          <a:p>
            <a:r>
              <a:rPr lang="en-US" sz="28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Tetracyclines</a:t>
            </a:r>
            <a:endParaRPr lang="en-US" sz="1000" b="1" dirty="0">
              <a:ln w="10541" cmpd="sng">
                <a:solidFill>
                  <a:srgbClr val="7D7D7D">
                    <a:tint val="100000"/>
                    <a:shade val="100000"/>
                    <a:satMod val="110000"/>
                  </a:srgbClr>
                </a:solidFill>
                <a:prstDash val="solid"/>
              </a:ln>
              <a:solidFill>
                <a:schemeClr val="tx2"/>
              </a:solidFill>
            </a:endParaRPr>
          </a:p>
        </p:txBody>
      </p:sp>
      <p:sp>
        <p:nvSpPr>
          <p:cNvPr id="9" name="Rectangle 8"/>
          <p:cNvSpPr/>
          <p:nvPr/>
        </p:nvSpPr>
        <p:spPr>
          <a:xfrm>
            <a:off x="76200" y="3048000"/>
            <a:ext cx="2895600" cy="523220"/>
          </a:xfrm>
          <a:prstGeom prst="rect">
            <a:avLst/>
          </a:prstGeom>
          <a:solidFill>
            <a:srgbClr val="FFFF00"/>
          </a:solidFill>
        </p:spPr>
        <p:txBody>
          <a:bodyPr wrap="square">
            <a:spAutoFit/>
          </a:bodyPr>
          <a:lstStyle/>
          <a:p>
            <a:r>
              <a:rPr lang="en-US" sz="28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Chloramphenicol</a:t>
            </a:r>
          </a:p>
        </p:txBody>
      </p:sp>
      <p:sp>
        <p:nvSpPr>
          <p:cNvPr id="11" name="Rectangle 10"/>
          <p:cNvSpPr/>
          <p:nvPr/>
        </p:nvSpPr>
        <p:spPr>
          <a:xfrm>
            <a:off x="66040" y="3561140"/>
            <a:ext cx="9001760" cy="1569660"/>
          </a:xfrm>
          <a:prstGeom prst="rect">
            <a:avLst/>
          </a:prstGeom>
        </p:spPr>
        <p:txBody>
          <a:bodyPr wrap="square">
            <a:spAutoFit/>
          </a:bodyPr>
          <a:lstStyle/>
          <a:p>
            <a:pPr marL="0" lvl="1" algn="just"/>
            <a:r>
              <a:rPr lang="en-US" sz="2400" dirty="0">
                <a:solidFill>
                  <a:srgbClr val="002060"/>
                </a:solidFill>
              </a:rPr>
              <a:t>Is a broad-spectrum </a:t>
            </a:r>
            <a:r>
              <a:rPr lang="en-US" sz="2400" dirty="0">
                <a:solidFill>
                  <a:srgbClr val="FF0000"/>
                </a:solidFill>
                <a:effectLst>
                  <a:outerShdw blurRad="38100" dist="38100" dir="2700000" algn="tl">
                    <a:srgbClr val="000000">
                      <a:alpha val="43137"/>
                    </a:srgbClr>
                  </a:outerShdw>
                </a:effectLst>
              </a:rPr>
              <a:t>bacteriostatic</a:t>
            </a:r>
            <a:r>
              <a:rPr lang="en-US" sz="2400" dirty="0" smtClean="0">
                <a:solidFill>
                  <a:srgbClr val="002060"/>
                </a:solidFill>
              </a:rPr>
              <a:t> </a:t>
            </a:r>
            <a:r>
              <a:rPr lang="en-US" sz="2400" dirty="0">
                <a:solidFill>
                  <a:srgbClr val="002060"/>
                </a:solidFill>
              </a:rPr>
              <a:t>antibiotic that penetrates tissues and fluids well (including the eyes and CNS :central nerves system) Binds peptidyl transferase component of </a:t>
            </a:r>
            <a:r>
              <a:rPr lang="en-US" sz="2400" dirty="0">
                <a:solidFill>
                  <a:srgbClr val="002060"/>
                </a:solidFill>
                <a:effectLst>
                  <a:outerShdw blurRad="38100" dist="38100" dir="2700000" algn="tl">
                    <a:srgbClr val="000000">
                      <a:alpha val="43137"/>
                    </a:srgbClr>
                  </a:outerShdw>
                </a:effectLst>
              </a:rPr>
              <a:t>50S</a:t>
            </a:r>
            <a:r>
              <a:rPr lang="en-US" sz="2400" dirty="0">
                <a:solidFill>
                  <a:srgbClr val="002060"/>
                </a:solidFill>
              </a:rPr>
              <a:t> ribosome, blocking peptide </a:t>
            </a:r>
            <a:r>
              <a:rPr lang="en-US" sz="2400" dirty="0" smtClean="0">
                <a:solidFill>
                  <a:srgbClr val="002060"/>
                </a:solidFill>
              </a:rPr>
              <a:t>elongation. </a:t>
            </a:r>
            <a:endParaRPr lang="en-US" sz="2400" dirty="0">
              <a:solidFill>
                <a:srgbClr val="002060"/>
              </a:solidFill>
            </a:endParaRPr>
          </a:p>
        </p:txBody>
      </p:sp>
      <p:sp>
        <p:nvSpPr>
          <p:cNvPr id="12" name="Rectangle 11"/>
          <p:cNvSpPr/>
          <p:nvPr/>
        </p:nvSpPr>
        <p:spPr>
          <a:xfrm>
            <a:off x="184478" y="5155833"/>
            <a:ext cx="2145644" cy="523220"/>
          </a:xfrm>
          <a:prstGeom prst="rect">
            <a:avLst/>
          </a:prstGeom>
          <a:solidFill>
            <a:srgbClr val="FFFF00"/>
          </a:solidFill>
        </p:spPr>
        <p:txBody>
          <a:bodyPr wrap="square">
            <a:spAutoFit/>
          </a:bodyPr>
          <a:lstStyle/>
          <a:p>
            <a:r>
              <a:rPr lang="en-US" sz="28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Clindamycin</a:t>
            </a:r>
          </a:p>
        </p:txBody>
      </p:sp>
      <p:sp>
        <p:nvSpPr>
          <p:cNvPr id="13" name="Rectangle 12"/>
          <p:cNvSpPr/>
          <p:nvPr/>
        </p:nvSpPr>
        <p:spPr>
          <a:xfrm>
            <a:off x="0" y="5638800"/>
            <a:ext cx="9144000" cy="1323439"/>
          </a:xfrm>
          <a:prstGeom prst="rect">
            <a:avLst/>
          </a:prstGeom>
        </p:spPr>
        <p:txBody>
          <a:bodyPr wrap="square">
            <a:spAutoFit/>
          </a:bodyPr>
          <a:lstStyle/>
          <a:p>
            <a:pPr marL="0" lvl="1" algn="just"/>
            <a:r>
              <a:rPr lang="en-US" sz="2000" dirty="0">
                <a:solidFill>
                  <a:srgbClr val="002060"/>
                </a:solidFill>
                <a:latin typeface="Times New Roman" pitchFamily="18" charset="0"/>
                <a:cs typeface="Times New Roman" pitchFamily="18" charset="0"/>
              </a:rPr>
              <a:t>Narrow </a:t>
            </a:r>
            <a:r>
              <a:rPr lang="en-US" sz="2000" dirty="0" smtClean="0">
                <a:solidFill>
                  <a:srgbClr val="002060"/>
                </a:solidFill>
                <a:latin typeface="Times New Roman" pitchFamily="18" charset="0"/>
                <a:cs typeface="Times New Roman" pitchFamily="18" charset="0"/>
              </a:rPr>
              <a:t>spectrum antibiotic, </a:t>
            </a:r>
            <a:r>
              <a:rPr lang="en-US" sz="2000" dirty="0">
                <a:solidFill>
                  <a:srgbClr val="002060"/>
                </a:solidFill>
                <a:latin typeface="Times New Roman" pitchFamily="18" charset="0"/>
                <a:cs typeface="Times New Roman" pitchFamily="18" charset="0"/>
              </a:rPr>
              <a:t>binds with 50S ribosome, prevent, peptide bond formation and/or the translocation of </a:t>
            </a:r>
            <a:r>
              <a:rPr lang="en-US" sz="2000" dirty="0" err="1">
                <a:solidFill>
                  <a:srgbClr val="002060"/>
                </a:solidFill>
                <a:latin typeface="Times New Roman" pitchFamily="18" charset="0"/>
                <a:cs typeface="Times New Roman" pitchFamily="18" charset="0"/>
              </a:rPr>
              <a:t>tRNA</a:t>
            </a:r>
            <a:r>
              <a:rPr lang="en-US" sz="2000" dirty="0">
                <a:solidFill>
                  <a:srgbClr val="002060"/>
                </a:solidFill>
                <a:latin typeface="Times New Roman" pitchFamily="18" charset="0"/>
                <a:cs typeface="Times New Roman" pitchFamily="18" charset="0"/>
              </a:rPr>
              <a:t> from the A-site to the P-site on the </a:t>
            </a:r>
            <a:r>
              <a:rPr lang="en-US" sz="2000" dirty="0" err="1">
                <a:solidFill>
                  <a:srgbClr val="002060"/>
                </a:solidFill>
                <a:latin typeface="Times New Roman" pitchFamily="18" charset="0"/>
                <a:cs typeface="Times New Roman" pitchFamily="18" charset="0"/>
              </a:rPr>
              <a:t>ribosome.This</a:t>
            </a:r>
            <a:r>
              <a:rPr lang="en-US" sz="2000" dirty="0">
                <a:solidFill>
                  <a:srgbClr val="002060"/>
                </a:solidFill>
                <a:latin typeface="Times New Roman" pitchFamily="18" charset="0"/>
                <a:cs typeface="Times New Roman" pitchFamily="18" charset="0"/>
              </a:rPr>
              <a:t> eventually leads to interference with the elongation step and thus the inhibition of protein translation</a:t>
            </a:r>
          </a:p>
        </p:txBody>
      </p:sp>
    </p:spTree>
    <p:extLst>
      <p:ext uri="{BB962C8B-B14F-4D97-AF65-F5344CB8AC3E}">
        <p14:creationId xmlns:p14="http://schemas.microsoft.com/office/powerpoint/2010/main" val="3391603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6199" y="76200"/>
            <a:ext cx="1905001" cy="523220"/>
          </a:xfrm>
          <a:prstGeom prst="rect">
            <a:avLst/>
          </a:prstGeom>
          <a:solidFill>
            <a:srgbClr val="FFFF00"/>
          </a:solidFill>
        </p:spPr>
        <p:txBody>
          <a:bodyPr wrap="square">
            <a:spAutoFit/>
          </a:bodyPr>
          <a:lstStyle/>
          <a:p>
            <a:r>
              <a:rPr lang="en-US" sz="2800" b="1" dirty="0" smtClean="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Macrolides</a:t>
            </a:r>
            <a:endParaRPr lang="en-US" sz="32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endParaRPr>
          </a:p>
        </p:txBody>
      </p:sp>
      <p:sp>
        <p:nvSpPr>
          <p:cNvPr id="10" name="Rectangle 9"/>
          <p:cNvSpPr/>
          <p:nvPr/>
        </p:nvSpPr>
        <p:spPr>
          <a:xfrm>
            <a:off x="76200" y="661987"/>
            <a:ext cx="8915400" cy="2646878"/>
          </a:xfrm>
          <a:prstGeom prst="rect">
            <a:avLst/>
          </a:prstGeom>
        </p:spPr>
        <p:txBody>
          <a:bodyPr wrap="square">
            <a:spAutoFit/>
          </a:bodyPr>
          <a:lstStyle/>
          <a:p>
            <a:pPr algn="just"/>
            <a:r>
              <a:rPr lang="en-US" sz="2000" dirty="0" smtClean="0">
                <a:solidFill>
                  <a:srgbClr val="002060"/>
                </a:solidFill>
                <a:cs typeface="Times New Roman" pitchFamily="18" charset="0"/>
              </a:rPr>
              <a:t>These antibiotics reversibly </a:t>
            </a:r>
            <a:r>
              <a:rPr lang="en-US" sz="2000" dirty="0">
                <a:solidFill>
                  <a:srgbClr val="002060"/>
                </a:solidFill>
                <a:cs typeface="Times New Roman" pitchFamily="18" charset="0"/>
              </a:rPr>
              <a:t>bind to </a:t>
            </a:r>
            <a:r>
              <a:rPr lang="en-US" sz="2000" dirty="0" smtClean="0">
                <a:solidFill>
                  <a:srgbClr val="002060"/>
                </a:solidFill>
                <a:effectLst>
                  <a:outerShdw blurRad="38100" dist="38100" dir="2700000" algn="tl">
                    <a:srgbClr val="000000">
                      <a:alpha val="43137"/>
                    </a:srgbClr>
                  </a:outerShdw>
                </a:effectLst>
                <a:cs typeface="Times New Roman" pitchFamily="18" charset="0"/>
              </a:rPr>
              <a:t>50S</a:t>
            </a:r>
            <a:r>
              <a:rPr lang="en-US" sz="2000" dirty="0" smtClean="0">
                <a:solidFill>
                  <a:srgbClr val="002060"/>
                </a:solidFill>
                <a:cs typeface="Times New Roman" pitchFamily="18" charset="0"/>
              </a:rPr>
              <a:t> subunit ribosome </a:t>
            </a:r>
            <a:r>
              <a:rPr lang="en-US" sz="2000" dirty="0">
                <a:solidFill>
                  <a:srgbClr val="002060"/>
                </a:solidFill>
                <a:cs typeface="Times New Roman" pitchFamily="18" charset="0"/>
              </a:rPr>
              <a:t>and block peptide </a:t>
            </a:r>
            <a:r>
              <a:rPr lang="en-US" sz="2000" dirty="0" smtClean="0">
                <a:solidFill>
                  <a:srgbClr val="002060"/>
                </a:solidFill>
                <a:cs typeface="Times New Roman" pitchFamily="18" charset="0"/>
              </a:rPr>
              <a:t>elongation. Ex: </a:t>
            </a:r>
            <a:r>
              <a:rPr lang="en-US" sz="2000" dirty="0">
                <a:solidFill>
                  <a:srgbClr val="FF0000"/>
                </a:solidFill>
                <a:cs typeface="Times New Roman" pitchFamily="18" charset="0"/>
              </a:rPr>
              <a:t>erythromycin</a:t>
            </a:r>
            <a:r>
              <a:rPr lang="en-US" sz="2000" dirty="0">
                <a:solidFill>
                  <a:srgbClr val="002060"/>
                </a:solidFill>
                <a:cs typeface="Times New Roman" pitchFamily="18" charset="0"/>
              </a:rPr>
              <a:t>, </a:t>
            </a:r>
            <a:r>
              <a:rPr lang="en-US" sz="2000" dirty="0">
                <a:solidFill>
                  <a:srgbClr val="FF0000"/>
                </a:solidFill>
                <a:cs typeface="Times New Roman" pitchFamily="18" charset="0"/>
              </a:rPr>
              <a:t>clarithromycin</a:t>
            </a:r>
            <a:r>
              <a:rPr lang="en-US" sz="2000" dirty="0">
                <a:solidFill>
                  <a:srgbClr val="002060"/>
                </a:solidFill>
                <a:cs typeface="Times New Roman" pitchFamily="18" charset="0"/>
              </a:rPr>
              <a:t>, and </a:t>
            </a:r>
            <a:r>
              <a:rPr lang="en-US" sz="2000" dirty="0" smtClean="0">
                <a:solidFill>
                  <a:srgbClr val="FF0000"/>
                </a:solidFill>
                <a:cs typeface="Times New Roman" pitchFamily="18" charset="0"/>
              </a:rPr>
              <a:t>azithromycin</a:t>
            </a:r>
            <a:r>
              <a:rPr lang="en-US" sz="2000" dirty="0" smtClean="0">
                <a:solidFill>
                  <a:srgbClr val="002060"/>
                </a:solidFill>
                <a:cs typeface="Times New Roman" pitchFamily="18" charset="0"/>
              </a:rPr>
              <a:t>.    </a:t>
            </a:r>
            <a:endParaRPr lang="en-US" sz="2000" dirty="0">
              <a:solidFill>
                <a:srgbClr val="002060"/>
              </a:solidFill>
              <a:cs typeface="Times New Roman" pitchFamily="18" charset="0"/>
            </a:endParaRPr>
          </a:p>
          <a:p>
            <a:pPr algn="just"/>
            <a:r>
              <a:rPr lang="en-US" b="1" dirty="0">
                <a:solidFill>
                  <a:srgbClr val="002060"/>
                </a:solidFill>
                <a:cs typeface="Times New Roman" pitchFamily="18" charset="0"/>
              </a:rPr>
              <a:t>Macrolides are protein synthesis inhibitors. The mechanism of action of macrolides is inhibition of bacterial protein biosynthesis, and they are thought to do this by preventing </a:t>
            </a:r>
            <a:r>
              <a:rPr lang="en-US" b="1" dirty="0" err="1">
                <a:solidFill>
                  <a:srgbClr val="002060"/>
                </a:solidFill>
                <a:cs typeface="Times New Roman" pitchFamily="18" charset="0"/>
              </a:rPr>
              <a:t>peptidyltransferase</a:t>
            </a:r>
            <a:r>
              <a:rPr lang="en-US" b="1" dirty="0">
                <a:solidFill>
                  <a:srgbClr val="002060"/>
                </a:solidFill>
                <a:cs typeface="Times New Roman" pitchFamily="18" charset="0"/>
              </a:rPr>
              <a:t> from adding the growing peptide attached to </a:t>
            </a:r>
            <a:r>
              <a:rPr lang="en-US" b="1" dirty="0" err="1">
                <a:solidFill>
                  <a:srgbClr val="002060"/>
                </a:solidFill>
                <a:cs typeface="Times New Roman" pitchFamily="18" charset="0"/>
              </a:rPr>
              <a:t>tRNA</a:t>
            </a:r>
            <a:r>
              <a:rPr lang="en-US" b="1" dirty="0">
                <a:solidFill>
                  <a:srgbClr val="002060"/>
                </a:solidFill>
                <a:cs typeface="Times New Roman" pitchFamily="18" charset="0"/>
              </a:rPr>
              <a:t> to the next amino acid as well as inhibiting bacterial ribosomal translation. Another potential mechanism is premature dissociation of the </a:t>
            </a:r>
            <a:r>
              <a:rPr lang="en-US" b="1" dirty="0" err="1">
                <a:solidFill>
                  <a:srgbClr val="002060"/>
                </a:solidFill>
                <a:cs typeface="Times New Roman" pitchFamily="18" charset="0"/>
              </a:rPr>
              <a:t>peptidyl-tRNA</a:t>
            </a:r>
            <a:r>
              <a:rPr lang="en-US" b="1" dirty="0">
                <a:solidFill>
                  <a:srgbClr val="002060"/>
                </a:solidFill>
                <a:cs typeface="Times New Roman" pitchFamily="18" charset="0"/>
              </a:rPr>
              <a:t> from the ribosome.</a:t>
            </a:r>
          </a:p>
          <a:p>
            <a:pPr algn="just"/>
            <a:r>
              <a:rPr lang="en-US" b="1" dirty="0">
                <a:solidFill>
                  <a:srgbClr val="002060"/>
                </a:solidFill>
                <a:cs typeface="Times New Roman" pitchFamily="18" charset="0"/>
              </a:rPr>
              <a:t>Macrolide antibiotics do so by binding reversibly to the P site on the 50S subunit of the bacterial ribosome. This action is considered to be bacteriostatic</a:t>
            </a:r>
            <a:r>
              <a:rPr lang="en-US" dirty="0">
                <a:solidFill>
                  <a:srgbClr val="002060"/>
                </a:solidFill>
                <a:cs typeface="Times New Roman" pitchFamily="18" charset="0"/>
              </a:rPr>
              <a:t>.</a:t>
            </a:r>
          </a:p>
        </p:txBody>
      </p:sp>
      <p:sp>
        <p:nvSpPr>
          <p:cNvPr id="11" name="Rectangle 10"/>
          <p:cNvSpPr/>
          <p:nvPr/>
        </p:nvSpPr>
        <p:spPr>
          <a:xfrm>
            <a:off x="76200" y="3501757"/>
            <a:ext cx="2057400" cy="523220"/>
          </a:xfrm>
          <a:prstGeom prst="rect">
            <a:avLst/>
          </a:prstGeom>
          <a:solidFill>
            <a:srgbClr val="FFFF00"/>
          </a:solidFill>
        </p:spPr>
        <p:txBody>
          <a:bodyPr wrap="square">
            <a:spAutoFit/>
          </a:bodyPr>
          <a:lstStyle/>
          <a:p>
            <a:r>
              <a:rPr lang="en-US" sz="28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Nitrofurans</a:t>
            </a:r>
          </a:p>
        </p:txBody>
      </p:sp>
      <p:sp>
        <p:nvSpPr>
          <p:cNvPr id="12" name="Rectangle 11"/>
          <p:cNvSpPr/>
          <p:nvPr/>
        </p:nvSpPr>
        <p:spPr>
          <a:xfrm>
            <a:off x="76200" y="4110275"/>
            <a:ext cx="8839200" cy="1200329"/>
          </a:xfrm>
          <a:prstGeom prst="rect">
            <a:avLst/>
          </a:prstGeom>
        </p:spPr>
        <p:txBody>
          <a:bodyPr wrap="square">
            <a:spAutoFit/>
          </a:bodyPr>
          <a:lstStyle/>
          <a:p>
            <a:pPr marL="0" lvl="1" indent="0" algn="just">
              <a:buNone/>
            </a:pPr>
            <a:r>
              <a:rPr lang="en-US" sz="2400" dirty="0" smtClean="0">
                <a:solidFill>
                  <a:schemeClr val="tx2"/>
                </a:solidFill>
                <a:cs typeface="Times New Roman" pitchFamily="18" charset="0"/>
              </a:rPr>
              <a:t>Broad-spectrum </a:t>
            </a:r>
            <a:r>
              <a:rPr lang="en-US" sz="2400" dirty="0">
                <a:solidFill>
                  <a:schemeClr val="tx2"/>
                </a:solidFill>
                <a:cs typeface="Times New Roman" pitchFamily="18" charset="0"/>
              </a:rPr>
              <a:t>antimicrobial agents that used to treat wounds (topically) and urinary tract infections. </a:t>
            </a:r>
            <a:r>
              <a:rPr lang="en-US" sz="2400" dirty="0" smtClean="0">
                <a:solidFill>
                  <a:schemeClr val="tx2"/>
                </a:solidFill>
                <a:cs typeface="Times New Roman" pitchFamily="18" charset="0"/>
              </a:rPr>
              <a:t>Include: </a:t>
            </a:r>
            <a:r>
              <a:rPr lang="en-US" sz="2400" dirty="0">
                <a:solidFill>
                  <a:srgbClr val="FF0000"/>
                </a:solidFill>
                <a:cs typeface="Times New Roman" pitchFamily="18" charset="0"/>
              </a:rPr>
              <a:t>furazolidone</a:t>
            </a:r>
            <a:r>
              <a:rPr lang="en-US" sz="2400" dirty="0">
                <a:solidFill>
                  <a:schemeClr val="tx2"/>
                </a:solidFill>
                <a:cs typeface="Times New Roman" pitchFamily="18" charset="0"/>
              </a:rPr>
              <a:t>, </a:t>
            </a:r>
            <a:r>
              <a:rPr lang="en-US" sz="2400" dirty="0">
                <a:solidFill>
                  <a:srgbClr val="FF0000"/>
                </a:solidFill>
                <a:cs typeface="Times New Roman" pitchFamily="18" charset="0"/>
              </a:rPr>
              <a:t>nitrofurazone</a:t>
            </a:r>
            <a:r>
              <a:rPr lang="en-US" sz="2400" dirty="0">
                <a:solidFill>
                  <a:schemeClr val="tx2"/>
                </a:solidFill>
                <a:cs typeface="Times New Roman" pitchFamily="18" charset="0"/>
              </a:rPr>
              <a:t>, and </a:t>
            </a:r>
            <a:r>
              <a:rPr lang="en-US" sz="2400" dirty="0">
                <a:solidFill>
                  <a:srgbClr val="FF0000"/>
                </a:solidFill>
                <a:cs typeface="Times New Roman" pitchFamily="18" charset="0"/>
              </a:rPr>
              <a:t>nitrofurantoin</a:t>
            </a:r>
            <a:r>
              <a:rPr lang="en-US" sz="2400" dirty="0">
                <a:solidFill>
                  <a:schemeClr val="tx2"/>
                </a:solidFill>
                <a:cs typeface="Times New Roman" pitchFamily="18" charset="0"/>
              </a:rPr>
              <a:t>. </a:t>
            </a:r>
          </a:p>
        </p:txBody>
      </p:sp>
      <p:sp>
        <p:nvSpPr>
          <p:cNvPr id="13" name="Rectangle 12"/>
          <p:cNvSpPr/>
          <p:nvPr/>
        </p:nvSpPr>
        <p:spPr>
          <a:xfrm>
            <a:off x="120321" y="5429071"/>
            <a:ext cx="8793737" cy="1200329"/>
          </a:xfrm>
          <a:prstGeom prst="rect">
            <a:avLst/>
          </a:prstGeom>
        </p:spPr>
        <p:txBody>
          <a:bodyPr wrap="square">
            <a:spAutoFit/>
          </a:bodyPr>
          <a:lstStyle/>
          <a:p>
            <a:pPr lvl="0" algn="just"/>
            <a:r>
              <a:rPr lang="en-US" sz="2400" dirty="0" smtClean="0">
                <a:solidFill>
                  <a:srgbClr val="1F497D"/>
                </a:solidFill>
                <a:cs typeface="Times New Roman" pitchFamily="18" charset="0"/>
              </a:rPr>
              <a:t>Nitrofurans have </a:t>
            </a:r>
            <a:r>
              <a:rPr lang="en-US" sz="2400" dirty="0">
                <a:solidFill>
                  <a:srgbClr val="1F497D"/>
                </a:solidFill>
                <a:cs typeface="Times New Roman" pitchFamily="18" charset="0"/>
              </a:rPr>
              <a:t>specific interactions with ribosome sites such </a:t>
            </a:r>
            <a:r>
              <a:rPr lang="en-US" sz="2400" dirty="0" smtClean="0">
                <a:solidFill>
                  <a:srgbClr val="1F497D"/>
                </a:solidFill>
                <a:cs typeface="Times New Roman" pitchFamily="18" charset="0"/>
              </a:rPr>
              <a:t>of </a:t>
            </a:r>
            <a:r>
              <a:rPr lang="en-US" sz="2400" dirty="0">
                <a:solidFill>
                  <a:srgbClr val="1F497D"/>
                </a:solidFill>
                <a:cs typeface="Times New Roman" pitchFamily="18" charset="0"/>
              </a:rPr>
              <a:t>the </a:t>
            </a:r>
            <a:r>
              <a:rPr lang="en-US" sz="2400" dirty="0">
                <a:solidFill>
                  <a:srgbClr val="1F497D"/>
                </a:solidFill>
                <a:effectLst>
                  <a:outerShdw blurRad="38100" dist="38100" dir="2700000" algn="tl">
                    <a:srgbClr val="000000">
                      <a:alpha val="43137"/>
                    </a:srgbClr>
                  </a:outerShdw>
                </a:effectLst>
                <a:cs typeface="Times New Roman" pitchFamily="18" charset="0"/>
              </a:rPr>
              <a:t>30S</a:t>
            </a:r>
            <a:r>
              <a:rPr lang="en-US" sz="2400" dirty="0">
                <a:solidFill>
                  <a:srgbClr val="1F497D"/>
                </a:solidFill>
                <a:cs typeface="Times New Roman" pitchFamily="18" charset="0"/>
              </a:rPr>
              <a:t> subunit, </a:t>
            </a:r>
            <a:r>
              <a:rPr lang="en-US" sz="2400" dirty="0" smtClean="0">
                <a:solidFill>
                  <a:srgbClr val="1F497D"/>
                </a:solidFill>
                <a:cs typeface="Times New Roman" pitchFamily="18" charset="0"/>
              </a:rPr>
              <a:t>by </a:t>
            </a:r>
            <a:r>
              <a:rPr lang="en-US" sz="2400" u="sng" dirty="0" smtClean="0">
                <a:solidFill>
                  <a:srgbClr val="00B0F0"/>
                </a:solidFill>
                <a:cs typeface="Times New Roman" pitchFamily="18" charset="0"/>
              </a:rPr>
              <a:t>disrupts</a:t>
            </a:r>
            <a:r>
              <a:rPr lang="en-US" sz="2400" dirty="0" smtClean="0">
                <a:solidFill>
                  <a:srgbClr val="1F497D"/>
                </a:solidFill>
                <a:cs typeface="Times New Roman" pitchFamily="18" charset="0"/>
              </a:rPr>
              <a:t> </a:t>
            </a:r>
            <a:r>
              <a:rPr lang="en-US" sz="2400" u="sng" dirty="0">
                <a:solidFill>
                  <a:srgbClr val="00B0F0"/>
                </a:solidFill>
                <a:cs typeface="Times New Roman" pitchFamily="18" charset="0"/>
              </a:rPr>
              <a:t>codon–anticodon</a:t>
            </a:r>
            <a:r>
              <a:rPr lang="en-US" sz="2400" dirty="0">
                <a:solidFill>
                  <a:srgbClr val="1F497D"/>
                </a:solidFill>
                <a:cs typeface="Times New Roman" pitchFamily="18" charset="0"/>
              </a:rPr>
              <a:t> </a:t>
            </a:r>
            <a:r>
              <a:rPr lang="en-US" sz="2400" u="sng" dirty="0">
                <a:solidFill>
                  <a:srgbClr val="00B0F0"/>
                </a:solidFill>
                <a:cs typeface="Times New Roman" pitchFamily="18" charset="0"/>
              </a:rPr>
              <a:t>interactions</a:t>
            </a:r>
            <a:r>
              <a:rPr lang="en-US" sz="2400" dirty="0" smtClean="0">
                <a:solidFill>
                  <a:srgbClr val="1F497D"/>
                </a:solidFill>
                <a:cs typeface="Times New Roman" pitchFamily="18" charset="0"/>
              </a:rPr>
              <a:t> </a:t>
            </a:r>
            <a:r>
              <a:rPr lang="en-US" sz="2400" u="sng" dirty="0">
                <a:solidFill>
                  <a:srgbClr val="00B0F0"/>
                </a:solidFill>
                <a:cs typeface="Times New Roman" pitchFamily="18" charset="0"/>
              </a:rPr>
              <a:t>and</a:t>
            </a:r>
            <a:r>
              <a:rPr lang="en-US" sz="2400" dirty="0">
                <a:solidFill>
                  <a:srgbClr val="1F497D"/>
                </a:solidFill>
                <a:cs typeface="Times New Roman" pitchFamily="18" charset="0"/>
              </a:rPr>
              <a:t> </a:t>
            </a:r>
            <a:r>
              <a:rPr lang="en-US" sz="2400" u="sng" dirty="0" smtClean="0">
                <a:solidFill>
                  <a:srgbClr val="00B0F0"/>
                </a:solidFill>
                <a:cs typeface="Times New Roman" pitchFamily="18" charset="0"/>
              </a:rPr>
              <a:t>prevents</a:t>
            </a:r>
            <a:r>
              <a:rPr lang="en-US" sz="2400" dirty="0" smtClean="0">
                <a:solidFill>
                  <a:srgbClr val="1F497D"/>
                </a:solidFill>
                <a:cs typeface="Times New Roman" pitchFamily="18" charset="0"/>
              </a:rPr>
              <a:t> </a:t>
            </a:r>
            <a:r>
              <a:rPr lang="en-US" sz="2400" u="sng" dirty="0">
                <a:solidFill>
                  <a:srgbClr val="00B0F0"/>
                </a:solidFill>
                <a:cs typeface="Times New Roman" pitchFamily="18" charset="0"/>
              </a:rPr>
              <a:t>mRNA</a:t>
            </a:r>
            <a:r>
              <a:rPr lang="en-US" sz="2400" dirty="0">
                <a:solidFill>
                  <a:srgbClr val="1F497D"/>
                </a:solidFill>
                <a:cs typeface="Times New Roman" pitchFamily="18" charset="0"/>
              </a:rPr>
              <a:t> </a:t>
            </a:r>
            <a:r>
              <a:rPr lang="en-US" sz="2400" u="sng" dirty="0" smtClean="0">
                <a:solidFill>
                  <a:srgbClr val="00B0F0"/>
                </a:solidFill>
                <a:cs typeface="Times New Roman" pitchFamily="18" charset="0"/>
              </a:rPr>
              <a:t>translation.</a:t>
            </a:r>
            <a:endParaRPr lang="en-US" sz="2400" dirty="0">
              <a:solidFill>
                <a:srgbClr val="1F497D"/>
              </a:solidFill>
              <a:cs typeface="Times New Roman" pitchFamily="18" charset="0"/>
            </a:endParaRPr>
          </a:p>
        </p:txBody>
      </p:sp>
    </p:spTree>
    <p:extLst>
      <p:ext uri="{BB962C8B-B14F-4D97-AF65-F5344CB8AC3E}">
        <p14:creationId xmlns:p14="http://schemas.microsoft.com/office/powerpoint/2010/main" val="3196337466"/>
      </p:ext>
    </p:extLst>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05251"/>
            <a:ext cx="8610600" cy="584775"/>
          </a:xfrm>
          <a:prstGeom prst="rect">
            <a:avLst/>
          </a:prstGeom>
          <a:solidFill>
            <a:schemeClr val="accent1">
              <a:lumMod val="20000"/>
              <a:lumOff val="80000"/>
            </a:schemeClr>
          </a:solidFill>
        </p:spPr>
        <p:txBody>
          <a:bodyPr wrap="square">
            <a:spAutoFit/>
          </a:bodyPr>
          <a:lstStyle/>
          <a:p>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4</a:t>
            </a: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 Interference with metabolism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process. </a:t>
            </a:r>
            <a:endParaRPr lang="en-US" sz="3200" b="1" dirty="0">
              <a:ln w="10541" cmpd="sng">
                <a:solidFill>
                  <a:schemeClr val="accent1">
                    <a:shade val="88000"/>
                    <a:satMod val="110000"/>
                  </a:schemeClr>
                </a:solidFill>
                <a:prstDash val="solid"/>
              </a:ln>
              <a:solidFill>
                <a:srgbClr val="FF0000"/>
              </a:solidFill>
              <a:latin typeface="Bahnschrift" pitchFamily="34" charset="0"/>
            </a:endParaRPr>
          </a:p>
        </p:txBody>
      </p:sp>
      <p:sp>
        <p:nvSpPr>
          <p:cNvPr id="5" name="Rectangle 4"/>
          <p:cNvSpPr/>
          <p:nvPr/>
        </p:nvSpPr>
        <p:spPr>
          <a:xfrm>
            <a:off x="228600" y="762000"/>
            <a:ext cx="8610600" cy="2308324"/>
          </a:xfrm>
          <a:prstGeom prst="rect">
            <a:avLst/>
          </a:prstGeom>
        </p:spPr>
        <p:txBody>
          <a:bodyPr wrap="square">
            <a:spAutoFit/>
          </a:bodyPr>
          <a:lstStyle/>
          <a:p>
            <a:pPr algn="just">
              <a:buNone/>
            </a:pPr>
            <a:r>
              <a:rPr lang="en-US" sz="2400" dirty="0" smtClean="0">
                <a:solidFill>
                  <a:srgbClr val="FF0000"/>
                </a:solidFill>
                <a:cs typeface="Times New Roman" pitchFamily="18" charset="0"/>
              </a:rPr>
              <a:t>Sulfonamides</a:t>
            </a:r>
            <a:r>
              <a:rPr lang="en-US" sz="2400" dirty="0" smtClean="0">
                <a:solidFill>
                  <a:schemeClr val="accent4">
                    <a:lumMod val="75000"/>
                  </a:schemeClr>
                </a:solidFill>
                <a:cs typeface="Times New Roman" pitchFamily="18" charset="0"/>
              </a:rPr>
              <a:t> are broad spectrum </a:t>
            </a:r>
            <a:r>
              <a:rPr lang="en-US" sz="2400" dirty="0">
                <a:solidFill>
                  <a:schemeClr val="accent4">
                    <a:lumMod val="75000"/>
                  </a:schemeClr>
                </a:solidFill>
                <a:cs typeface="Times New Roman" pitchFamily="18" charset="0"/>
              </a:rPr>
              <a:t>bacteriostatic  antibiotics that inhibit the synthesis of </a:t>
            </a:r>
            <a:r>
              <a:rPr lang="en-US" sz="2400" dirty="0">
                <a:solidFill>
                  <a:schemeClr val="accent4">
                    <a:lumMod val="75000"/>
                  </a:schemeClr>
                </a:solidFill>
                <a:effectLst>
                  <a:outerShdw blurRad="38100" dist="38100" dir="2700000" algn="tl">
                    <a:srgbClr val="000000">
                      <a:alpha val="43137"/>
                    </a:srgbClr>
                  </a:outerShdw>
                </a:effectLst>
                <a:cs typeface="Times New Roman" pitchFamily="18" charset="0"/>
              </a:rPr>
              <a:t>folic acid </a:t>
            </a:r>
            <a:r>
              <a:rPr lang="en-US" sz="2400" dirty="0">
                <a:solidFill>
                  <a:schemeClr val="accent4">
                    <a:lumMod val="75000"/>
                  </a:schemeClr>
                </a:solidFill>
                <a:cs typeface="Times New Roman" pitchFamily="18" charset="0"/>
              </a:rPr>
              <a:t>which is needed for the growth of many </a:t>
            </a:r>
            <a:r>
              <a:rPr lang="en-US" sz="2400" dirty="0" smtClean="0">
                <a:solidFill>
                  <a:schemeClr val="accent4">
                    <a:lumMod val="75000"/>
                  </a:schemeClr>
                </a:solidFill>
                <a:cs typeface="Times New Roman" pitchFamily="18" charset="0"/>
              </a:rPr>
              <a:t>bacteria. </a:t>
            </a:r>
          </a:p>
          <a:p>
            <a:pPr algn="just">
              <a:buNone/>
            </a:pPr>
            <a:r>
              <a:rPr lang="en-US" sz="2400" dirty="0" smtClean="0">
                <a:solidFill>
                  <a:schemeClr val="accent4">
                    <a:lumMod val="75000"/>
                  </a:schemeClr>
                </a:solidFill>
                <a:cs typeface="Times New Roman" pitchFamily="18" charset="0"/>
              </a:rPr>
              <a:t>Some of </a:t>
            </a:r>
            <a:r>
              <a:rPr lang="en-US" sz="2400" dirty="0">
                <a:solidFill>
                  <a:srgbClr val="FF0000"/>
                </a:solidFill>
                <a:cs typeface="Times New Roman" pitchFamily="18" charset="0"/>
              </a:rPr>
              <a:t>sulfonamides</a:t>
            </a:r>
            <a:r>
              <a:rPr lang="en-US" sz="2400" dirty="0" smtClean="0">
                <a:solidFill>
                  <a:schemeClr val="accent4">
                    <a:lumMod val="75000"/>
                  </a:schemeClr>
                </a:solidFill>
                <a:cs typeface="Times New Roman" pitchFamily="18" charset="0"/>
              </a:rPr>
              <a:t> are </a:t>
            </a:r>
            <a:r>
              <a:rPr lang="en-US" sz="2400" dirty="0">
                <a:solidFill>
                  <a:schemeClr val="accent4">
                    <a:lumMod val="75000"/>
                  </a:schemeClr>
                </a:solidFill>
                <a:cs typeface="Times New Roman" pitchFamily="18" charset="0"/>
              </a:rPr>
              <a:t>designed to stay in the GI tract (enteric forms</a:t>
            </a:r>
            <a:r>
              <a:rPr lang="en-US" sz="2400" dirty="0" smtClean="0">
                <a:solidFill>
                  <a:schemeClr val="accent4">
                    <a:lumMod val="75000"/>
                  </a:schemeClr>
                </a:solidFill>
                <a:cs typeface="Times New Roman" pitchFamily="18" charset="0"/>
              </a:rPr>
              <a:t>), and some </a:t>
            </a:r>
            <a:r>
              <a:rPr lang="en-US" sz="2400" dirty="0">
                <a:solidFill>
                  <a:schemeClr val="accent4">
                    <a:lumMod val="75000"/>
                  </a:schemeClr>
                </a:solidFill>
                <a:cs typeface="Times New Roman" pitchFamily="18" charset="0"/>
              </a:rPr>
              <a:t>are absorbed by the GI tract and penetrate tissues (systemic forms</a:t>
            </a:r>
            <a:r>
              <a:rPr lang="en-US" sz="2400" dirty="0" smtClean="0">
                <a:solidFill>
                  <a:schemeClr val="accent4">
                    <a:lumMod val="75000"/>
                  </a:schemeClr>
                </a:solidFill>
                <a:cs typeface="Times New Roman" pitchFamily="18" charset="0"/>
              </a:rPr>
              <a:t>). Ex</a:t>
            </a:r>
            <a:r>
              <a:rPr lang="en-US" sz="2400" dirty="0">
                <a:solidFill>
                  <a:schemeClr val="accent4">
                    <a:lumMod val="75000"/>
                  </a:schemeClr>
                </a:solidFill>
                <a:cs typeface="Times New Roman" pitchFamily="18" charset="0"/>
              </a:rPr>
              <a:t>: </a:t>
            </a:r>
            <a:r>
              <a:rPr lang="en-US" sz="2400" dirty="0" err="1" smtClean="0">
                <a:solidFill>
                  <a:srgbClr val="7030A0"/>
                </a:solidFill>
              </a:rPr>
              <a:t>Sulfamethoxazole</a:t>
            </a:r>
            <a:r>
              <a:rPr lang="en-US" sz="2400" dirty="0" smtClean="0">
                <a:solidFill>
                  <a:srgbClr val="7030A0"/>
                </a:solidFill>
                <a:cs typeface="Times New Roman" pitchFamily="18" charset="0"/>
              </a:rPr>
              <a:t>/trimethoprim</a:t>
            </a:r>
            <a:r>
              <a:rPr lang="en-US" sz="2400" dirty="0">
                <a:solidFill>
                  <a:schemeClr val="accent4">
                    <a:lumMod val="75000"/>
                  </a:schemeClr>
                </a:solidFill>
                <a:cs typeface="Times New Roman" pitchFamily="18" charset="0"/>
              </a:rPr>
              <a:t>.</a:t>
            </a:r>
            <a:r>
              <a:rPr lang="en-US" sz="2400" dirty="0" smtClean="0">
                <a:solidFill>
                  <a:schemeClr val="accent4">
                    <a:lumMod val="75000"/>
                  </a:schemeClr>
                </a:solidFill>
                <a:cs typeface="Times New Roman" pitchFamily="18" charset="0"/>
              </a:rPr>
              <a:t> </a:t>
            </a:r>
            <a:endParaRPr lang="en-US" sz="2400" dirty="0">
              <a:solidFill>
                <a:schemeClr val="accent4">
                  <a:lumMod val="75000"/>
                </a:schemeClr>
              </a:solidFill>
              <a:cs typeface="Times New Roman" pitchFamily="18" charset="0"/>
            </a:endParaRPr>
          </a:p>
        </p:txBody>
      </p:sp>
      <p:sp>
        <p:nvSpPr>
          <p:cNvPr id="6" name="Rectangle 5"/>
          <p:cNvSpPr/>
          <p:nvPr/>
        </p:nvSpPr>
        <p:spPr>
          <a:xfrm>
            <a:off x="101057" y="4114800"/>
            <a:ext cx="3422904" cy="707886"/>
          </a:xfrm>
          <a:prstGeom prst="rect">
            <a:avLst/>
          </a:prstGeom>
          <a:solidFill>
            <a:srgbClr val="FFFF99"/>
          </a:solidFill>
          <a:ln>
            <a:solidFill>
              <a:srgbClr val="FF0000"/>
            </a:solidFill>
          </a:ln>
        </p:spPr>
        <p:txBody>
          <a:bodyPr wrap="square">
            <a:spAutoFit/>
          </a:bodyPr>
          <a:lstStyle/>
          <a:p>
            <a:r>
              <a:rPr lang="en-US" sz="2000" dirty="0">
                <a:solidFill>
                  <a:srgbClr val="FF0000"/>
                </a:solidFill>
                <a:cs typeface="Times New Roman" pitchFamily="18" charset="0"/>
              </a:rPr>
              <a:t>Bactericidal when potentiated with trimethoprim. </a:t>
            </a:r>
            <a:endParaRPr lang="en-US" sz="2000" dirty="0">
              <a:solidFill>
                <a:srgbClr val="FF0000"/>
              </a:solidFill>
            </a:endParaRPr>
          </a:p>
        </p:txBody>
      </p:sp>
      <p:sp>
        <p:nvSpPr>
          <p:cNvPr id="7" name="Rectangle 6"/>
          <p:cNvSpPr/>
          <p:nvPr/>
        </p:nvSpPr>
        <p:spPr>
          <a:xfrm>
            <a:off x="90975" y="3597208"/>
            <a:ext cx="922368" cy="461665"/>
          </a:xfrm>
          <a:prstGeom prst="rect">
            <a:avLst/>
          </a:prstGeom>
          <a:solidFill>
            <a:srgbClr val="FFFF00"/>
          </a:solidFill>
          <a:ln>
            <a:solidFill>
              <a:srgbClr val="FF0000"/>
            </a:solidFill>
          </a:ln>
        </p:spPr>
        <p:txBody>
          <a:bodyPr wrap="none">
            <a:spAutoFit/>
          </a:bodyPr>
          <a:lstStyle/>
          <a:p>
            <a:r>
              <a:rPr lang="en-US" sz="2400" dirty="0" smtClean="0">
                <a:solidFill>
                  <a:srgbClr val="FF0000"/>
                </a:solidFill>
                <a:effectLst>
                  <a:outerShdw blurRad="38100" dist="38100" dir="2700000" algn="tl">
                    <a:srgbClr val="000000">
                      <a:alpha val="43137"/>
                    </a:srgbClr>
                  </a:outerShdw>
                </a:effectLst>
                <a:cs typeface="Times New Roman" pitchFamily="18" charset="0"/>
              </a:rPr>
              <a:t>Hint…</a:t>
            </a:r>
            <a:endParaRPr lang="en-US" sz="2400" dirty="0">
              <a:solidFill>
                <a:srgbClr val="FF0000"/>
              </a:solidFill>
              <a:effectLst>
                <a:outerShdw blurRad="38100" dist="38100" dir="2700000" algn="tl">
                  <a:srgbClr val="000000">
                    <a:alpha val="43137"/>
                  </a:srgbClr>
                </a:outerShdw>
              </a:effectLst>
            </a:endParaRPr>
          </a:p>
        </p:txBody>
      </p:sp>
      <p:pic>
        <p:nvPicPr>
          <p:cNvPr id="4098" name="Picture 2" descr="Sulfonamide drugs: structure, antibacterial property, toxicity, and  biophysical interactions | SpringerLink"/>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114800" y="3276600"/>
            <a:ext cx="4876801" cy="35052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791200" y="3130450"/>
            <a:ext cx="22860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PABA</a:t>
            </a:r>
            <a:endParaRPr lang="en-US" dirty="0">
              <a:solidFill>
                <a:schemeClr val="tx1"/>
              </a:solidFill>
            </a:endParaRPr>
          </a:p>
        </p:txBody>
      </p:sp>
    </p:spTree>
    <p:extLst>
      <p:ext uri="{BB962C8B-B14F-4D97-AF65-F5344CB8AC3E}">
        <p14:creationId xmlns:p14="http://schemas.microsoft.com/office/powerpoint/2010/main" val="31310307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52400" y="914400"/>
            <a:ext cx="8763000" cy="5791200"/>
          </a:xfrm>
          <a:prstGeom prst="rect">
            <a:avLst/>
          </a:prstGeom>
          <a:ln>
            <a:noFill/>
          </a:ln>
        </p:spPr>
        <p:style>
          <a:lnRef idx="2">
            <a:schemeClr val="accent2"/>
          </a:lnRef>
          <a:fillRef idx="1">
            <a:schemeClr val="lt1"/>
          </a:fillRef>
          <a:effectRef idx="0">
            <a:schemeClr val="accent2"/>
          </a:effectRef>
          <a:fontRef idx="minor">
            <a:schemeClr val="dk1"/>
          </a:fontRef>
        </p:style>
        <p:txBody>
          <a:bodyPr>
            <a:noAutofit/>
          </a:bodyPr>
          <a:lstStyle/>
          <a:p>
            <a:pPr marL="82296" lvl="0" algn="just">
              <a:spcBef>
                <a:spcPts val="600"/>
              </a:spcBef>
              <a:buClr>
                <a:schemeClr val="accent1"/>
              </a:buClr>
              <a:buSzPct val="80000"/>
              <a:defRPr/>
            </a:pPr>
            <a:r>
              <a:rPr kumimoji="0" lang="en-US" sz="2400" i="0" u="none" strike="noStrike" kern="1200" cap="none" spc="0" normalizeH="0" baseline="0" noProof="0" dirty="0" smtClean="0">
                <a:ln>
                  <a:noFill/>
                </a:ln>
                <a:solidFill>
                  <a:srgbClr val="FF0000"/>
                </a:solidFill>
                <a:uLnTx/>
                <a:uFillTx/>
                <a:latin typeface="+mj-lt"/>
              </a:rPr>
              <a:t>Fluoroquinolones</a:t>
            </a:r>
            <a:r>
              <a:rPr kumimoji="0" lang="en-US" sz="2400" i="0" u="none" strike="noStrike" kern="1200" cap="none" spc="0" normalizeH="0" baseline="0" noProof="0" dirty="0" smtClean="0">
                <a:ln>
                  <a:noFill/>
                </a:ln>
                <a:solidFill>
                  <a:srgbClr val="002060"/>
                </a:solidFill>
                <a:uLnTx/>
                <a:uFillTx/>
                <a:latin typeface="+mj-lt"/>
              </a:rPr>
              <a:t> </a:t>
            </a:r>
            <a:r>
              <a:rPr lang="en-US" sz="2400" dirty="0">
                <a:solidFill>
                  <a:srgbClr val="002060"/>
                </a:solidFill>
                <a:latin typeface="+mj-lt"/>
                <a:cs typeface="Times New Roman" pitchFamily="18" charset="0"/>
              </a:rPr>
              <a:t>a</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re antimicrobial</a:t>
            </a:r>
            <a:r>
              <a:rPr kumimoji="0" lang="en-US" sz="2400" i="0" u="none" strike="noStrike" kern="1200" cap="none" spc="0" normalizeH="0" noProof="0" dirty="0" smtClean="0">
                <a:ln>
                  <a:noFill/>
                </a:ln>
                <a:solidFill>
                  <a:srgbClr val="002060"/>
                </a:solidFill>
                <a:uLnTx/>
                <a:uFillTx/>
                <a:latin typeface="+mj-lt"/>
                <a:cs typeface="Times New Roman" pitchFamily="18" charset="0"/>
              </a:rPr>
              <a:t> agents </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with fluorine bound to the quinolone base, which increases the effects of drug, spectrum of activity, and absorption</a:t>
            </a:r>
            <a:r>
              <a:rPr kumimoji="0" lang="en-US" sz="2400" i="0" u="none" strike="noStrike" kern="1200" cap="none" spc="0" normalizeH="0" noProof="0" dirty="0" smtClean="0">
                <a:ln>
                  <a:noFill/>
                </a:ln>
                <a:solidFill>
                  <a:srgbClr val="002060"/>
                </a:solidFill>
                <a:uLnTx/>
                <a:uFillTx/>
                <a:latin typeface="+mj-lt"/>
                <a:cs typeface="Times New Roman" pitchFamily="18" charset="0"/>
              </a:rPr>
              <a:t>. They </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are broad-spectrum antibiotics.</a:t>
            </a:r>
            <a:r>
              <a:rPr kumimoji="0" lang="en-US" sz="2400" i="0" u="none" strike="noStrike" kern="1200" cap="none" spc="0" normalizeH="0" noProof="0" dirty="0" smtClean="0">
                <a:ln>
                  <a:noFill/>
                </a:ln>
                <a:solidFill>
                  <a:srgbClr val="002060"/>
                </a:solidFill>
                <a:uLnTx/>
                <a:uFillTx/>
                <a:latin typeface="+mj-lt"/>
                <a:cs typeface="Times New Roman" pitchFamily="18" charset="0"/>
              </a:rPr>
              <a:t> </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Ex: ciprofloxacin</a:t>
            </a:r>
            <a:r>
              <a:rPr lang="en-US" sz="2400" dirty="0">
                <a:solidFill>
                  <a:srgbClr val="002060"/>
                </a:solidFill>
                <a:latin typeface="+mj-lt"/>
                <a:cs typeface="Times New Roman" pitchFamily="18" charset="0"/>
              </a:rPr>
              <a:t>, </a:t>
            </a:r>
            <a:r>
              <a:rPr lang="en-US" sz="2400" dirty="0" smtClean="0">
                <a:solidFill>
                  <a:srgbClr val="002060"/>
                </a:solidFill>
                <a:latin typeface="+mj-lt"/>
                <a:cs typeface="Times New Roman" pitchFamily="18" charset="0"/>
              </a:rPr>
              <a:t>Levofloxacin, </a:t>
            </a:r>
            <a:r>
              <a:rPr kumimoji="0" lang="en-US" sz="2400" i="0" u="none" strike="noStrike" kern="1200" cap="none" spc="0" normalizeH="0" baseline="0" noProof="0" dirty="0" err="1" smtClean="0">
                <a:ln>
                  <a:noFill/>
                </a:ln>
                <a:solidFill>
                  <a:srgbClr val="002060"/>
                </a:solidFill>
                <a:uLnTx/>
                <a:uFillTx/>
                <a:latin typeface="+mj-lt"/>
                <a:cs typeface="Times New Roman" pitchFamily="18" charset="0"/>
              </a:rPr>
              <a:t>orbifloxacin</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a:t>
            </a:r>
            <a:r>
              <a:rPr lang="en-US" sz="2400" dirty="0">
                <a:solidFill>
                  <a:srgbClr val="002060"/>
                </a:solidFill>
                <a:latin typeface="+mj-lt"/>
                <a:cs typeface="Times New Roman" pitchFamily="18" charset="0"/>
              </a:rPr>
              <a:t> </a:t>
            </a:r>
            <a:r>
              <a:rPr kumimoji="0" lang="en-US" sz="2400" i="0" u="none" strike="noStrike" kern="1200" cap="none" spc="0" normalizeH="0" baseline="0" noProof="0" dirty="0" err="1" smtClean="0">
                <a:ln>
                  <a:noFill/>
                </a:ln>
                <a:solidFill>
                  <a:srgbClr val="002060"/>
                </a:solidFill>
                <a:uLnTx/>
                <a:uFillTx/>
                <a:latin typeface="+mj-lt"/>
                <a:cs typeface="Times New Roman" pitchFamily="18" charset="0"/>
              </a:rPr>
              <a:t>difloxacin</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a:t>
            </a:r>
            <a:r>
              <a:rPr kumimoji="0" lang="en-US" sz="2400" i="0" u="none" strike="noStrike" kern="1200" cap="none" spc="0" normalizeH="0" noProof="0" dirty="0" smtClean="0">
                <a:ln>
                  <a:noFill/>
                </a:ln>
                <a:solidFill>
                  <a:srgbClr val="002060"/>
                </a:solidFill>
                <a:uLnTx/>
                <a:uFillTx/>
                <a:latin typeface="+mj-lt"/>
                <a:cs typeface="Times New Roman" pitchFamily="18" charset="0"/>
              </a:rPr>
              <a:t> </a:t>
            </a:r>
            <a:r>
              <a:rPr kumimoji="0" lang="en-US" sz="2400" i="0" u="none" strike="noStrike" kern="1200" cap="none" spc="0" normalizeH="0" baseline="0" noProof="0" dirty="0" err="1" smtClean="0">
                <a:ln>
                  <a:noFill/>
                </a:ln>
                <a:solidFill>
                  <a:srgbClr val="002060"/>
                </a:solidFill>
                <a:uLnTx/>
                <a:uFillTx/>
                <a:latin typeface="+mj-lt"/>
                <a:cs typeface="Times New Roman" pitchFamily="18" charset="0"/>
              </a:rPr>
              <a:t>marbofloxacin</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 and sarafloxacin. </a:t>
            </a:r>
          </a:p>
          <a:p>
            <a:pPr marL="82296" marR="0" lvl="0" algn="just" defTabSz="914400" rtl="0" eaLnBrk="1" fontAlgn="auto" latinLnBrk="0" hangingPunct="1">
              <a:spcBef>
                <a:spcPts val="600"/>
              </a:spcBef>
              <a:spcAft>
                <a:spcPts val="0"/>
              </a:spcAft>
              <a:buClr>
                <a:schemeClr val="accent1"/>
              </a:buClr>
              <a:buSzPct val="80000"/>
              <a:tabLst/>
              <a:defRPr/>
            </a:pPr>
            <a:endParaRPr kumimoji="0" lang="en-US" sz="1000" i="0" u="none" strike="noStrike" kern="1200" cap="none" spc="0" normalizeH="0" baseline="0" noProof="0" dirty="0" smtClean="0">
              <a:ln>
                <a:noFill/>
              </a:ln>
              <a:solidFill>
                <a:srgbClr val="002060"/>
              </a:solidFill>
              <a:uLnTx/>
              <a:uFillTx/>
              <a:latin typeface="+mj-lt"/>
              <a:cs typeface="Times New Roman" pitchFamily="18" charset="0"/>
            </a:endParaRPr>
          </a:p>
          <a:p>
            <a:pPr marL="82296" lvl="0" algn="just">
              <a:spcBef>
                <a:spcPts val="600"/>
              </a:spcBef>
              <a:buClr>
                <a:schemeClr val="accent1"/>
              </a:buClr>
              <a:buSzPct val="80000"/>
              <a:defRPr/>
            </a:pPr>
            <a:r>
              <a:rPr lang="en-US" sz="2400" dirty="0" smtClean="0">
                <a:solidFill>
                  <a:srgbClr val="FF0000"/>
                </a:solidFill>
                <a:latin typeface="+mj-lt"/>
                <a:cs typeface="Times New Roman" pitchFamily="18" charset="0"/>
              </a:rPr>
              <a:t>Quinolones</a:t>
            </a:r>
            <a:r>
              <a:rPr lang="en-US" sz="2400" dirty="0" smtClean="0">
                <a:solidFill>
                  <a:srgbClr val="002060"/>
                </a:solidFill>
                <a:latin typeface="+mj-lt"/>
                <a:cs typeface="Times New Roman" pitchFamily="18" charset="0"/>
              </a:rPr>
              <a:t> are types of </a:t>
            </a:r>
            <a:r>
              <a:rPr lang="en-US" sz="2400" dirty="0" smtClean="0">
                <a:solidFill>
                  <a:srgbClr val="002060"/>
                </a:solidFill>
                <a:cs typeface="Times New Roman" pitchFamily="18" charset="0"/>
              </a:rPr>
              <a:t>antimicrobials </a:t>
            </a:r>
            <a:r>
              <a:rPr lang="en-US" sz="2400" dirty="0" smtClean="0">
                <a:solidFill>
                  <a:srgbClr val="002060"/>
                </a:solidFill>
                <a:latin typeface="+mj-lt"/>
                <a:cs typeface="Times New Roman" pitchFamily="18" charset="0"/>
              </a:rPr>
              <a:t>act in Inhibit DNA gyrases required for supercoiling of DNA.</a:t>
            </a:r>
          </a:p>
          <a:p>
            <a:pPr marL="82296" lvl="0" algn="just">
              <a:spcBef>
                <a:spcPts val="600"/>
              </a:spcBef>
              <a:buClr>
                <a:schemeClr val="accent1"/>
              </a:buClr>
              <a:buSzPct val="80000"/>
              <a:defRPr/>
            </a:pPr>
            <a:r>
              <a:rPr lang="en-US" sz="1000" dirty="0">
                <a:solidFill>
                  <a:srgbClr val="002060"/>
                </a:solidFill>
                <a:latin typeface="+mj-lt"/>
                <a:cs typeface="Times New Roman" pitchFamily="18" charset="0"/>
              </a:rPr>
              <a:t> </a:t>
            </a:r>
            <a:r>
              <a:rPr lang="en-US" sz="1000" dirty="0" smtClean="0">
                <a:solidFill>
                  <a:srgbClr val="002060"/>
                </a:solidFill>
                <a:latin typeface="+mj-lt"/>
                <a:cs typeface="Times New Roman" pitchFamily="18" charset="0"/>
              </a:rPr>
              <a:t> </a:t>
            </a:r>
          </a:p>
          <a:p>
            <a:pPr marL="82296" algn="just">
              <a:spcBef>
                <a:spcPts val="600"/>
              </a:spcBef>
              <a:buClr>
                <a:schemeClr val="accent1"/>
              </a:buClr>
              <a:buSzPct val="80000"/>
              <a:defRPr/>
            </a:pPr>
            <a:r>
              <a:rPr lang="en-US" sz="2400" dirty="0">
                <a:solidFill>
                  <a:srgbClr val="FF0000"/>
                </a:solidFill>
                <a:latin typeface="+mj-lt"/>
                <a:cs typeface="Times New Roman" pitchFamily="18" charset="0"/>
              </a:rPr>
              <a:t>Rifamycins</a:t>
            </a:r>
            <a:r>
              <a:rPr lang="en-US" sz="2400" dirty="0" smtClean="0">
                <a:solidFill>
                  <a:srgbClr val="002060"/>
                </a:solidFill>
                <a:latin typeface="+mj-lt"/>
              </a:rPr>
              <a:t> </a:t>
            </a:r>
            <a:r>
              <a:rPr lang="en-US" sz="2400" dirty="0">
                <a:solidFill>
                  <a:srgbClr val="002060"/>
                </a:solidFill>
                <a:latin typeface="+mj-lt"/>
              </a:rPr>
              <a:t>Is </a:t>
            </a:r>
            <a:r>
              <a:rPr lang="en-US" sz="2400" dirty="0" smtClean="0">
                <a:solidFill>
                  <a:srgbClr val="002060"/>
                </a:solidFill>
                <a:latin typeface="+mj-lt"/>
              </a:rPr>
              <a:t>broad-spectrum antibiotics,</a:t>
            </a:r>
            <a:r>
              <a:rPr lang="en-US" sz="2400" dirty="0">
                <a:solidFill>
                  <a:srgbClr val="002060"/>
                </a:solidFill>
                <a:latin typeface="+mj-lt"/>
              </a:rPr>
              <a:t> </a:t>
            </a:r>
            <a:r>
              <a:rPr lang="en-US" sz="2400" dirty="0" smtClean="0">
                <a:solidFill>
                  <a:srgbClr val="002060"/>
                </a:solidFill>
                <a:latin typeface="+mj-lt"/>
              </a:rPr>
              <a:t>disrupts </a:t>
            </a:r>
            <a:r>
              <a:rPr lang="en-US" sz="2400" dirty="0">
                <a:solidFill>
                  <a:srgbClr val="002060"/>
                </a:solidFill>
                <a:latin typeface="+mj-lt"/>
              </a:rPr>
              <a:t>RNA </a:t>
            </a:r>
            <a:r>
              <a:rPr lang="en-US" sz="2400" dirty="0" smtClean="0">
                <a:solidFill>
                  <a:srgbClr val="002060"/>
                </a:solidFill>
                <a:latin typeface="+mj-lt"/>
              </a:rPr>
              <a:t>synthesis and used </a:t>
            </a:r>
            <a:r>
              <a:rPr lang="en-US" sz="2400" dirty="0">
                <a:solidFill>
                  <a:srgbClr val="002060"/>
                </a:solidFill>
                <a:latin typeface="+mj-lt"/>
              </a:rPr>
              <a:t>in combination with other antibiotics (usually erythromycin</a:t>
            </a:r>
            <a:r>
              <a:rPr lang="en-US" sz="2400" dirty="0" smtClean="0">
                <a:solidFill>
                  <a:srgbClr val="002060"/>
                </a:solidFill>
                <a:latin typeface="+mj-lt"/>
              </a:rPr>
              <a:t>). </a:t>
            </a:r>
          </a:p>
          <a:p>
            <a:pPr marL="82296" algn="just">
              <a:spcBef>
                <a:spcPts val="600"/>
              </a:spcBef>
              <a:buClr>
                <a:schemeClr val="accent1"/>
              </a:buClr>
              <a:buSzPct val="80000"/>
              <a:defRPr/>
            </a:pPr>
            <a:endParaRPr lang="en-US" sz="1000" dirty="0">
              <a:solidFill>
                <a:srgbClr val="002060"/>
              </a:solidFill>
              <a:latin typeface="+mj-lt"/>
            </a:endParaRPr>
          </a:p>
          <a:p>
            <a:pPr marL="82296" lvl="0" algn="just">
              <a:spcBef>
                <a:spcPts val="600"/>
              </a:spcBef>
              <a:buClr>
                <a:schemeClr val="accent1"/>
              </a:buClr>
              <a:buSzPct val="80000"/>
              <a:defRPr/>
            </a:pPr>
            <a:r>
              <a:rPr lang="en-US" sz="2400" dirty="0">
                <a:solidFill>
                  <a:srgbClr val="002060"/>
                </a:solidFill>
                <a:latin typeface="+mj-lt"/>
              </a:rPr>
              <a:t>Rifampin, like other rifamycins, acts by </a:t>
            </a:r>
            <a:r>
              <a:rPr lang="en-US" sz="2400" dirty="0" smtClean="0">
                <a:solidFill>
                  <a:srgbClr val="002060"/>
                </a:solidFill>
                <a:latin typeface="+mj-lt"/>
              </a:rPr>
              <a:t>binding to </a:t>
            </a:r>
            <a:r>
              <a:rPr lang="en-US" sz="2400" dirty="0">
                <a:solidFill>
                  <a:srgbClr val="002060"/>
                </a:solidFill>
                <a:latin typeface="+mj-lt"/>
              </a:rPr>
              <a:t>the </a:t>
            </a:r>
            <a:r>
              <a:rPr lang="en-US" sz="2400" dirty="0">
                <a:solidFill>
                  <a:srgbClr val="002060"/>
                </a:solidFill>
                <a:effectLst>
                  <a:outerShdw blurRad="38100" dist="38100" dir="2700000" algn="tl">
                    <a:srgbClr val="000000">
                      <a:alpha val="43137"/>
                    </a:srgbClr>
                  </a:outerShdw>
                </a:effectLst>
                <a:latin typeface="+mj-lt"/>
              </a:rPr>
              <a:t>β subunit </a:t>
            </a:r>
            <a:r>
              <a:rPr lang="en-US" sz="2400" dirty="0">
                <a:solidFill>
                  <a:srgbClr val="002060"/>
                </a:solidFill>
                <a:latin typeface="+mj-lt"/>
              </a:rPr>
              <a:t>of the </a:t>
            </a:r>
            <a:r>
              <a:rPr lang="en-US" sz="2400" dirty="0">
                <a:solidFill>
                  <a:srgbClr val="002060"/>
                </a:solidFill>
                <a:effectLst>
                  <a:outerShdw blurRad="38100" dist="38100" dir="2700000" algn="tl">
                    <a:srgbClr val="000000">
                      <a:alpha val="43137"/>
                    </a:srgbClr>
                  </a:outerShdw>
                </a:effectLst>
                <a:latin typeface="+mj-lt"/>
              </a:rPr>
              <a:t>RNA polymerase </a:t>
            </a:r>
            <a:r>
              <a:rPr lang="en-US" sz="2400" dirty="0">
                <a:solidFill>
                  <a:srgbClr val="002060"/>
                </a:solidFill>
                <a:latin typeface="+mj-lt"/>
              </a:rPr>
              <a:t>and blocks the extension of the  nascent RNA </a:t>
            </a:r>
            <a:r>
              <a:rPr lang="en-US" sz="2400" dirty="0" smtClean="0">
                <a:solidFill>
                  <a:srgbClr val="002060"/>
                </a:solidFill>
                <a:latin typeface="+mj-lt"/>
              </a:rPr>
              <a:t>chain. </a:t>
            </a:r>
            <a:endParaRPr lang="en-US" sz="2400" dirty="0">
              <a:solidFill>
                <a:srgbClr val="002060"/>
              </a:solidFill>
              <a:latin typeface="+mj-lt"/>
            </a:endParaRPr>
          </a:p>
          <a:p>
            <a:pPr marL="82296" lvl="0" algn="just">
              <a:spcBef>
                <a:spcPts val="600"/>
              </a:spcBef>
              <a:buClr>
                <a:schemeClr val="accent1"/>
              </a:buClr>
              <a:buSzPct val="80000"/>
              <a:defRPr/>
            </a:pPr>
            <a:endParaRPr kumimoji="0" lang="en-US" sz="2400" i="0" u="none" strike="noStrike" kern="1200" cap="none" spc="0" normalizeH="0" baseline="0" noProof="0" dirty="0">
              <a:ln>
                <a:noFill/>
              </a:ln>
              <a:solidFill>
                <a:srgbClr val="002060"/>
              </a:solidFill>
              <a:uLnTx/>
              <a:uFillTx/>
              <a:latin typeface="+mj-lt"/>
            </a:endParaRPr>
          </a:p>
        </p:txBody>
      </p:sp>
      <p:sp>
        <p:nvSpPr>
          <p:cNvPr id="5" name="Rectangle 4"/>
          <p:cNvSpPr/>
          <p:nvPr/>
        </p:nvSpPr>
        <p:spPr>
          <a:xfrm>
            <a:off x="152400" y="105251"/>
            <a:ext cx="8915400" cy="584775"/>
          </a:xfrm>
          <a:prstGeom prst="rect">
            <a:avLst/>
          </a:prstGeom>
          <a:solidFill>
            <a:schemeClr val="accent1">
              <a:lumMod val="20000"/>
              <a:lumOff val="80000"/>
            </a:schemeClr>
          </a:solidFill>
        </p:spPr>
        <p:txBody>
          <a:bodyPr wrap="square">
            <a:spAutoFit/>
          </a:bodyPr>
          <a:lstStyle/>
          <a:p>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5</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 Inhibition </a:t>
            </a: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the synthesis  of nucleic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acids.</a:t>
            </a:r>
            <a:endParaRPr lang="en-US" sz="3200" b="1" dirty="0">
              <a:ln w="10541" cmpd="sng">
                <a:solidFill>
                  <a:schemeClr val="accent1">
                    <a:shade val="88000"/>
                    <a:satMod val="110000"/>
                  </a:schemeClr>
                </a:solidFill>
                <a:prstDash val="solid"/>
              </a:ln>
              <a:solidFill>
                <a:srgbClr val="FF0000"/>
              </a:solidFill>
              <a:latin typeface="Bahnschrift" pitchFamily="34" charset="0"/>
            </a:endParaRPr>
          </a:p>
        </p:txBody>
      </p:sp>
    </p:spTree>
    <p:extLst>
      <p:ext uri="{BB962C8B-B14F-4D97-AF65-F5344CB8AC3E}">
        <p14:creationId xmlns:p14="http://schemas.microsoft.com/office/powerpoint/2010/main" val="3610973937"/>
      </p:ext>
    </p:extLst>
  </p:cSld>
  <p:clrMapOvr>
    <a:masterClrMapping/>
  </p:clrMapOvr>
  <p:transition>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3733800" cy="685800"/>
          </a:xfrm>
        </p:spPr>
        <p:style>
          <a:lnRef idx="1">
            <a:schemeClr val="accent5"/>
          </a:lnRef>
          <a:fillRef idx="2">
            <a:schemeClr val="accent5"/>
          </a:fillRef>
          <a:effectRef idx="1">
            <a:schemeClr val="accent5"/>
          </a:effectRef>
          <a:fontRef idx="minor">
            <a:schemeClr val="dk1"/>
          </a:fontRef>
        </p:style>
        <p:txBody>
          <a:bodyPr>
            <a:noAutofit/>
          </a:bodyPr>
          <a:lstStyle/>
          <a:p>
            <a:r>
              <a:rPr lang="en-US"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Anti</a:t>
            </a:r>
            <a:r>
              <a:rPr lang="en-US" sz="3200" b="1" dirty="0" err="1" smtClean="0">
                <a:ln w="10541" cmpd="sng">
                  <a:solidFill>
                    <a:schemeClr val="accent1">
                      <a:shade val="88000"/>
                      <a:satMod val="110000"/>
                    </a:schemeClr>
                  </a:solidFill>
                  <a:prstDash val="solid"/>
                </a:ln>
                <a:solidFill>
                  <a:srgbClr val="FF0000"/>
                </a:solidFill>
              </a:rPr>
              <a:t>parasitic</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agents </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1066800"/>
            <a:ext cx="8534400" cy="3048000"/>
          </a:xfrm>
        </p:spPr>
        <p:txBody>
          <a:bodyPr>
            <a:noAutofit/>
          </a:bodyPr>
          <a:lstStyle/>
          <a:p>
            <a:pPr marL="0" indent="0" algn="just">
              <a:buNone/>
            </a:pPr>
            <a:r>
              <a:rPr lang="en-US" sz="2400" dirty="0" err="1" smtClean="0">
                <a:solidFill>
                  <a:srgbClr val="FF0000"/>
                </a:solidFill>
                <a:effectLst>
                  <a:outerShdw blurRad="38100" dist="38100" dir="2700000" algn="tl">
                    <a:srgbClr val="000000">
                      <a:alpha val="43137"/>
                    </a:srgbClr>
                  </a:outerShdw>
                </a:effectLst>
                <a:latin typeface="+mj-lt"/>
                <a:cs typeface="Times New Roman" pitchFamily="18" charset="0"/>
              </a:rPr>
              <a:t>Nitroimiazoles</a:t>
            </a:r>
            <a:r>
              <a:rPr lang="en-US" sz="2400" dirty="0" smtClean="0">
                <a:solidFill>
                  <a:srgbClr val="0070C0"/>
                </a:solidFill>
                <a:latin typeface="+mj-lt"/>
                <a:cs typeface="Times New Roman" pitchFamily="18" charset="0"/>
              </a:rPr>
              <a:t>: Work </a:t>
            </a:r>
            <a:r>
              <a:rPr lang="en-US" sz="2400" dirty="0">
                <a:solidFill>
                  <a:srgbClr val="0070C0"/>
                </a:solidFill>
                <a:latin typeface="+mj-lt"/>
                <a:cs typeface="Times New Roman" pitchFamily="18" charset="0"/>
              </a:rPr>
              <a:t>by interacting with DNA and causing a loss of helical DNA structure and strand breakage and inhibiting the protein synthesis of the cell wall leading to cell death</a:t>
            </a:r>
            <a:r>
              <a:rPr lang="en-US" sz="2400" dirty="0" smtClean="0">
                <a:solidFill>
                  <a:srgbClr val="0070C0"/>
                </a:solidFill>
                <a:latin typeface="+mj-lt"/>
                <a:cs typeface="Times New Roman" pitchFamily="18" charset="0"/>
              </a:rPr>
              <a:t>.</a:t>
            </a:r>
          </a:p>
          <a:p>
            <a:pPr marL="0" indent="0" algn="just">
              <a:buNone/>
            </a:pPr>
            <a:r>
              <a:rPr lang="en-US" sz="2400" dirty="0" smtClean="0">
                <a:solidFill>
                  <a:srgbClr val="0070C0"/>
                </a:solidFill>
                <a:latin typeface="+mj-lt"/>
                <a:cs typeface="Times New Roman" pitchFamily="18" charset="0"/>
              </a:rPr>
              <a:t>An example is </a:t>
            </a:r>
            <a:r>
              <a:rPr lang="en-US" sz="2400" dirty="0" smtClean="0">
                <a:solidFill>
                  <a:srgbClr val="FF0000"/>
                </a:solidFill>
                <a:latin typeface="+mj-lt"/>
                <a:cs typeface="Times New Roman" pitchFamily="18" charset="0"/>
              </a:rPr>
              <a:t>metronidazole</a:t>
            </a:r>
            <a:r>
              <a:rPr lang="en-US" sz="2400" dirty="0" smtClean="0">
                <a:solidFill>
                  <a:srgbClr val="0070C0"/>
                </a:solidFill>
                <a:latin typeface="+mj-lt"/>
                <a:cs typeface="Times New Roman" pitchFamily="18" charset="0"/>
              </a:rPr>
              <a:t>, </a:t>
            </a:r>
            <a:r>
              <a:rPr lang="en-US" sz="2400" dirty="0" smtClean="0"/>
              <a:t>an </a:t>
            </a:r>
            <a:r>
              <a:rPr lang="en-US" sz="2400" dirty="0"/>
              <a:t>antibacterial and antiprotozoal agent used in the treatment of certain anaerobic bacterial and </a:t>
            </a:r>
            <a:r>
              <a:rPr lang="en-US" sz="2400" dirty="0" err="1"/>
              <a:t>protozoal</a:t>
            </a:r>
            <a:r>
              <a:rPr lang="en-US" sz="2400" dirty="0"/>
              <a:t> infections, such as those caused by Giardia and </a:t>
            </a:r>
            <a:r>
              <a:rPr lang="en-US" sz="2400" dirty="0" err="1"/>
              <a:t>Trichomonas</a:t>
            </a:r>
            <a:r>
              <a:rPr lang="en-US" sz="2400" dirty="0"/>
              <a:t>. It is often used to treat diarrhea and other intestinal </a:t>
            </a:r>
            <a:r>
              <a:rPr lang="en-US" sz="2400" dirty="0" smtClean="0"/>
              <a:t>problem. </a:t>
            </a:r>
          </a:p>
          <a:p>
            <a:pPr lvl="1"/>
            <a:endParaRPr lang="en-US" sz="2400" dirty="0" smtClean="0">
              <a:solidFill>
                <a:srgbClr val="0070C0"/>
              </a:solidFill>
              <a:latin typeface="+mj-lt"/>
            </a:endParaRPr>
          </a:p>
          <a:p>
            <a:pPr lvl="1"/>
            <a:endParaRPr lang="en-US" sz="2400" dirty="0">
              <a:solidFill>
                <a:srgbClr val="0070C0"/>
              </a:solidFill>
              <a:latin typeface="+mj-lt"/>
            </a:endParaRPr>
          </a:p>
          <a:p>
            <a:pPr>
              <a:buNone/>
            </a:pPr>
            <a:r>
              <a:rPr lang="en-US" sz="2400" dirty="0" smtClean="0">
                <a:solidFill>
                  <a:srgbClr val="0070C0"/>
                </a:solidFill>
                <a:latin typeface="+mj-lt"/>
              </a:rPr>
              <a:t> </a:t>
            </a:r>
            <a:endParaRPr lang="en-US" sz="2400" dirty="0">
              <a:solidFill>
                <a:srgbClr val="0070C0"/>
              </a:solidFill>
              <a:latin typeface="+mj-lt"/>
            </a:endParaRPr>
          </a:p>
        </p:txBody>
      </p:sp>
    </p:spTree>
    <p:extLst>
      <p:ext uri="{BB962C8B-B14F-4D97-AF65-F5344CB8AC3E}">
        <p14:creationId xmlns:p14="http://schemas.microsoft.com/office/powerpoint/2010/main" val="2078077858"/>
      </p:ext>
    </p:extLst>
  </p:cSld>
  <p:clrMapOvr>
    <a:masterClrMapping/>
  </p:clrMapOvr>
  <p:transition>
    <p:wheel spokes="3"/>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228600"/>
            <a:ext cx="3276600" cy="685800"/>
          </a:xfrm>
        </p:spPr>
        <p:style>
          <a:lnRef idx="1">
            <a:schemeClr val="accent5"/>
          </a:lnRef>
          <a:fillRef idx="2">
            <a:schemeClr val="accent5"/>
          </a:fillRef>
          <a:effectRef idx="1">
            <a:schemeClr val="accent5"/>
          </a:effectRef>
          <a:fontRef idx="minor">
            <a:schemeClr val="dk1"/>
          </a:fontRef>
        </p:style>
        <p:txBody>
          <a:bodyPr>
            <a:noAutofit/>
          </a:bodyPr>
          <a:lstStyle/>
          <a:p>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An</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ti</a:t>
            </a:r>
            <a:r>
              <a:rPr lang="en-US" sz="3200" b="1" dirty="0" smtClean="0">
                <a:ln w="10541" cmpd="sng">
                  <a:solidFill>
                    <a:schemeClr val="accent1">
                      <a:shade val="88000"/>
                      <a:satMod val="110000"/>
                    </a:schemeClr>
                  </a:solidFill>
                  <a:prstDash val="solid"/>
                </a:ln>
                <a:solidFill>
                  <a:srgbClr val="FF0000"/>
                </a:solidFill>
              </a:rPr>
              <a:t>f</a:t>
            </a:r>
            <a:r>
              <a:rPr lang="en-US" sz="3200" b="1" dirty="0">
                <a:ln w="10541" cmpd="sng">
                  <a:solidFill>
                    <a:schemeClr val="accent1">
                      <a:shade val="88000"/>
                      <a:satMod val="110000"/>
                    </a:schemeClr>
                  </a:solidFill>
                  <a:prstDash val="solid"/>
                </a:ln>
                <a:solidFill>
                  <a:srgbClr val="FF0000"/>
                </a:solidFill>
              </a:rPr>
              <a:t>ungal</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agents </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Rectangle 4"/>
          <p:cNvSpPr/>
          <p:nvPr/>
        </p:nvSpPr>
        <p:spPr>
          <a:xfrm>
            <a:off x="228600" y="1102578"/>
            <a:ext cx="8458200" cy="5724644"/>
          </a:xfrm>
          <a:prstGeom prst="rect">
            <a:avLst/>
          </a:prstGeom>
        </p:spPr>
        <p:txBody>
          <a:bodyPr wrap="square">
            <a:spAutoFit/>
          </a:bodyPr>
          <a:lstStyle/>
          <a:p>
            <a:pPr algn="just">
              <a:buNone/>
            </a:pPr>
            <a:r>
              <a:rPr lang="en-US" sz="2400" b="1" dirty="0">
                <a:solidFill>
                  <a:srgbClr val="002060"/>
                </a:solidFill>
                <a:latin typeface="+mj-lt"/>
                <a:cs typeface="Times New Roman" pitchFamily="18" charset="0"/>
              </a:rPr>
              <a:t>Antifungals:  </a:t>
            </a:r>
            <a:r>
              <a:rPr lang="en-US" sz="2400" dirty="0">
                <a:solidFill>
                  <a:srgbClr val="002060"/>
                </a:solidFill>
                <a:latin typeface="+mj-lt"/>
                <a:cs typeface="Times New Roman" pitchFamily="18" charset="0"/>
              </a:rPr>
              <a:t>are chemicals used to treat diseases caused by fungi (mold or </a:t>
            </a:r>
            <a:r>
              <a:rPr lang="en-US" sz="2400" dirty="0" smtClean="0">
                <a:solidFill>
                  <a:srgbClr val="002060"/>
                </a:solidFill>
                <a:latin typeface="+mj-lt"/>
                <a:cs typeface="Times New Roman" pitchFamily="18" charset="0"/>
              </a:rPr>
              <a:t>yeast). Some </a:t>
            </a:r>
            <a:r>
              <a:rPr lang="en-US" sz="2400" dirty="0">
                <a:solidFill>
                  <a:srgbClr val="002060"/>
                </a:solidFill>
                <a:latin typeface="+mj-lt"/>
                <a:cs typeface="Times New Roman" pitchFamily="18" charset="0"/>
              </a:rPr>
              <a:t>fungal diseases are </a:t>
            </a:r>
            <a:r>
              <a:rPr lang="en-US" sz="2400" dirty="0" smtClean="0">
                <a:solidFill>
                  <a:srgbClr val="002060"/>
                </a:solidFill>
                <a:latin typeface="+mj-lt"/>
                <a:cs typeface="Times New Roman" pitchFamily="18" charset="0"/>
              </a:rPr>
              <a:t>superficial and others </a:t>
            </a:r>
            <a:r>
              <a:rPr lang="en-US" sz="2400" dirty="0">
                <a:solidFill>
                  <a:srgbClr val="002060"/>
                </a:solidFill>
                <a:latin typeface="+mj-lt"/>
                <a:cs typeface="Times New Roman" pitchFamily="18" charset="0"/>
              </a:rPr>
              <a:t>are </a:t>
            </a:r>
            <a:r>
              <a:rPr lang="en-US" sz="2400" dirty="0" smtClean="0">
                <a:solidFill>
                  <a:srgbClr val="002060"/>
                </a:solidFill>
                <a:latin typeface="+mj-lt"/>
                <a:cs typeface="Times New Roman" pitchFamily="18" charset="0"/>
              </a:rPr>
              <a:t>systemic.</a:t>
            </a:r>
          </a:p>
          <a:p>
            <a:pPr algn="just">
              <a:buNone/>
            </a:pPr>
            <a:endParaRPr lang="en-US" sz="2400" dirty="0">
              <a:solidFill>
                <a:srgbClr val="002060"/>
              </a:solidFill>
              <a:latin typeface="+mj-lt"/>
              <a:cs typeface="Times New Roman" pitchFamily="18" charset="0"/>
            </a:endParaRPr>
          </a:p>
          <a:p>
            <a:pPr algn="just">
              <a:buNone/>
            </a:pPr>
            <a:r>
              <a:rPr lang="en-US" sz="2400" dirty="0">
                <a:solidFill>
                  <a:srgbClr val="C00000"/>
                </a:solidFill>
                <a:effectLst>
                  <a:outerShdw blurRad="38100" dist="38100" dir="2700000" algn="tl">
                    <a:srgbClr val="000000">
                      <a:alpha val="43137"/>
                    </a:srgbClr>
                  </a:outerShdw>
                </a:effectLst>
                <a:latin typeface="+mj-lt"/>
                <a:cs typeface="Times New Roman" pitchFamily="18" charset="0"/>
              </a:rPr>
              <a:t>Types  of antifungals</a:t>
            </a:r>
          </a:p>
          <a:p>
            <a:pPr marL="800100" lvl="1" indent="-342900" algn="just">
              <a:buFont typeface="Arial" pitchFamily="34" charset="0"/>
              <a:buChar char="•"/>
            </a:pPr>
            <a:r>
              <a:rPr lang="en-US" sz="2400" dirty="0">
                <a:solidFill>
                  <a:srgbClr val="FF0000"/>
                </a:solidFill>
                <a:cs typeface="Times New Roman" pitchFamily="18" charset="0"/>
              </a:rPr>
              <a:t>Nystatin</a:t>
            </a:r>
            <a:r>
              <a:rPr lang="en-US" sz="2400" dirty="0">
                <a:solidFill>
                  <a:srgbClr val="002060"/>
                </a:solidFill>
                <a:cs typeface="Times New Roman" pitchFamily="18" charset="0"/>
              </a:rPr>
              <a:t> and </a:t>
            </a:r>
            <a:r>
              <a:rPr lang="en-US" sz="2400" dirty="0">
                <a:solidFill>
                  <a:srgbClr val="FF0000"/>
                </a:solidFill>
                <a:cs typeface="Times New Roman" pitchFamily="18" charset="0"/>
              </a:rPr>
              <a:t>Amphotericin</a:t>
            </a:r>
            <a:r>
              <a:rPr lang="en-US" sz="2400" dirty="0">
                <a:solidFill>
                  <a:srgbClr val="002060"/>
                </a:solidFill>
                <a:cs typeface="Times New Roman" pitchFamily="18" charset="0"/>
              </a:rPr>
              <a:t> </a:t>
            </a:r>
            <a:r>
              <a:rPr lang="en-US" sz="2400" dirty="0" smtClean="0">
                <a:solidFill>
                  <a:srgbClr val="FF0000"/>
                </a:solidFill>
                <a:cs typeface="Times New Roman" pitchFamily="18" charset="0"/>
              </a:rPr>
              <a:t>B</a:t>
            </a:r>
            <a:r>
              <a:rPr lang="en-US" sz="2400" dirty="0" smtClean="0">
                <a:solidFill>
                  <a:srgbClr val="002060"/>
                </a:solidFill>
                <a:cs typeface="Times New Roman" pitchFamily="18" charset="0"/>
              </a:rPr>
              <a:t>: They </a:t>
            </a:r>
            <a:r>
              <a:rPr lang="en-US" sz="2400" dirty="0">
                <a:solidFill>
                  <a:srgbClr val="002060"/>
                </a:solidFill>
                <a:cs typeface="Times New Roman" pitchFamily="18" charset="0"/>
              </a:rPr>
              <a:t>work by binding to the fungal cell membrane. </a:t>
            </a:r>
          </a:p>
          <a:p>
            <a:pPr marL="800100" lvl="1" indent="-342900" algn="just">
              <a:buFont typeface="Arial" pitchFamily="34" charset="0"/>
              <a:buChar char="•"/>
            </a:pPr>
            <a:endParaRPr lang="en-US" sz="1000" dirty="0" smtClean="0">
              <a:solidFill>
                <a:srgbClr val="FF0000"/>
              </a:solidFill>
              <a:effectLst>
                <a:outerShdw blurRad="38100" dist="38100" dir="2700000" algn="tl">
                  <a:srgbClr val="000000">
                    <a:alpha val="43137"/>
                  </a:srgbClr>
                </a:outerShdw>
              </a:effectLst>
              <a:latin typeface="+mj-lt"/>
              <a:cs typeface="Times New Roman" pitchFamily="18" charset="0"/>
            </a:endParaRPr>
          </a:p>
          <a:p>
            <a:pPr marL="800100" lvl="1" indent="-342900" algn="just">
              <a:buFont typeface="Arial" pitchFamily="34" charset="0"/>
              <a:buChar char="•"/>
            </a:pPr>
            <a:r>
              <a:rPr lang="en-US" sz="2400" dirty="0" smtClean="0">
                <a:solidFill>
                  <a:srgbClr val="FF0000"/>
                </a:solidFill>
                <a:latin typeface="+mj-lt"/>
                <a:cs typeface="Times New Roman" pitchFamily="18" charset="0"/>
              </a:rPr>
              <a:t>Ketoconazole</a:t>
            </a:r>
            <a:r>
              <a:rPr lang="en-US" sz="2400" dirty="0" smtClean="0">
                <a:solidFill>
                  <a:srgbClr val="002060"/>
                </a:solidFill>
                <a:latin typeface="+mj-lt"/>
                <a:cs typeface="Times New Roman" pitchFamily="18" charset="0"/>
              </a:rPr>
              <a:t>: It works </a:t>
            </a:r>
            <a:r>
              <a:rPr lang="en-US" sz="2400" dirty="0">
                <a:solidFill>
                  <a:srgbClr val="002060"/>
                </a:solidFill>
                <a:latin typeface="+mj-lt"/>
                <a:cs typeface="Times New Roman" pitchFamily="18" charset="0"/>
              </a:rPr>
              <a:t>by causing leakage of the fungal cell </a:t>
            </a:r>
            <a:r>
              <a:rPr lang="en-US" sz="2400" dirty="0" smtClean="0">
                <a:solidFill>
                  <a:srgbClr val="002060"/>
                </a:solidFill>
                <a:latin typeface="+mj-lt"/>
                <a:cs typeface="Times New Roman" pitchFamily="18" charset="0"/>
              </a:rPr>
              <a:t>membrane.  </a:t>
            </a:r>
          </a:p>
          <a:p>
            <a:pPr marL="800100" lvl="1" indent="-342900" algn="just">
              <a:buFont typeface="Arial" pitchFamily="34" charset="0"/>
              <a:buChar char="•"/>
            </a:pPr>
            <a:r>
              <a:rPr lang="en-US" sz="2400" b="1" dirty="0" err="1" smtClean="0">
                <a:solidFill>
                  <a:srgbClr val="FF0000"/>
                </a:solidFill>
                <a:latin typeface="+mj-lt"/>
                <a:cs typeface="Times New Roman" pitchFamily="18" charset="0"/>
              </a:rPr>
              <a:t>Clotrimazole</a:t>
            </a:r>
            <a:r>
              <a:rPr lang="en-US" sz="2400" b="1" dirty="0" smtClean="0">
                <a:solidFill>
                  <a:schemeClr val="bg1">
                    <a:lumMod val="85000"/>
                  </a:schemeClr>
                </a:solidFill>
                <a:latin typeface="+mj-lt"/>
                <a:cs typeface="Times New Roman" pitchFamily="18" charset="0"/>
              </a:rPr>
              <a:t>: </a:t>
            </a:r>
            <a:r>
              <a:rPr lang="en-US" sz="2400" dirty="0" smtClean="0">
                <a:latin typeface="+mj-lt"/>
                <a:cs typeface="Times New Roman" pitchFamily="18" charset="0"/>
              </a:rPr>
              <a:t>its </a:t>
            </a:r>
            <a:r>
              <a:rPr lang="en-US" sz="2400" dirty="0">
                <a:latin typeface="+mj-lt"/>
                <a:cs typeface="Times New Roman" pitchFamily="18" charset="0"/>
              </a:rPr>
              <a:t>action primarily by the harmful permeability barrier in the fungal cytoplasmic </a:t>
            </a:r>
            <a:r>
              <a:rPr lang="en-US" sz="2400" dirty="0" smtClean="0">
                <a:latin typeface="+mj-lt"/>
                <a:cs typeface="Times New Roman" pitchFamily="18" charset="0"/>
              </a:rPr>
              <a:t>membrane.</a:t>
            </a:r>
          </a:p>
          <a:p>
            <a:pPr marL="800100" lvl="1" indent="-342900" algn="just">
              <a:buFont typeface="Arial" pitchFamily="34" charset="0"/>
              <a:buChar char="•"/>
            </a:pPr>
            <a:endParaRPr lang="en-US" sz="1000" dirty="0">
              <a:solidFill>
                <a:srgbClr val="002060"/>
              </a:solidFill>
              <a:latin typeface="+mj-lt"/>
              <a:cs typeface="Times New Roman" pitchFamily="18" charset="0"/>
            </a:endParaRPr>
          </a:p>
          <a:p>
            <a:pPr marL="800100" lvl="1" indent="-342900" algn="just">
              <a:buFont typeface="Arial" pitchFamily="34" charset="0"/>
              <a:buChar char="•"/>
            </a:pPr>
            <a:r>
              <a:rPr lang="en-US" sz="2400" dirty="0" smtClean="0">
                <a:solidFill>
                  <a:srgbClr val="FF0000"/>
                </a:solidFill>
                <a:latin typeface="+mj-lt"/>
                <a:cs typeface="Times New Roman" pitchFamily="18" charset="0"/>
              </a:rPr>
              <a:t>Flucytosine</a:t>
            </a:r>
            <a:r>
              <a:rPr lang="en-US" sz="2400" dirty="0" smtClean="0">
                <a:solidFill>
                  <a:srgbClr val="002060"/>
                </a:solidFill>
                <a:latin typeface="+mj-lt"/>
                <a:cs typeface="Times New Roman" pitchFamily="18" charset="0"/>
              </a:rPr>
              <a:t>:</a:t>
            </a:r>
            <a:r>
              <a:rPr lang="en-US" sz="2400" dirty="0" smtClean="0">
                <a:solidFill>
                  <a:srgbClr val="FF0000"/>
                </a:solidFill>
                <a:latin typeface="+mj-lt"/>
                <a:cs typeface="Times New Roman" pitchFamily="18" charset="0"/>
              </a:rPr>
              <a:t> </a:t>
            </a:r>
            <a:r>
              <a:rPr lang="en-US" sz="2400" dirty="0" smtClean="0">
                <a:solidFill>
                  <a:srgbClr val="002060"/>
                </a:solidFill>
                <a:latin typeface="+mj-lt"/>
                <a:cs typeface="Times New Roman" pitchFamily="18" charset="0"/>
              </a:rPr>
              <a:t>It works </a:t>
            </a:r>
            <a:r>
              <a:rPr lang="en-US" sz="2400" dirty="0">
                <a:solidFill>
                  <a:srgbClr val="002060"/>
                </a:solidFill>
                <a:latin typeface="+mj-lt"/>
                <a:cs typeface="Times New Roman" pitchFamily="18" charset="0"/>
              </a:rPr>
              <a:t>by interfering with the metabolism of RNA and </a:t>
            </a:r>
            <a:r>
              <a:rPr lang="en-US" sz="2400" dirty="0" smtClean="0">
                <a:solidFill>
                  <a:srgbClr val="002060"/>
                </a:solidFill>
                <a:latin typeface="+mj-lt"/>
                <a:cs typeface="Times New Roman" pitchFamily="18" charset="0"/>
              </a:rPr>
              <a:t>proteins.</a:t>
            </a:r>
          </a:p>
          <a:p>
            <a:pPr lvl="1" algn="just"/>
            <a:r>
              <a:rPr lang="en-US" sz="1000" dirty="0" smtClean="0">
                <a:solidFill>
                  <a:srgbClr val="002060"/>
                </a:solidFill>
                <a:latin typeface="+mj-lt"/>
                <a:cs typeface="Times New Roman" pitchFamily="18" charset="0"/>
              </a:rPr>
              <a:t> </a:t>
            </a:r>
          </a:p>
          <a:p>
            <a:pPr marL="800100" lvl="1" indent="-342900" algn="just">
              <a:buFont typeface="Arial" pitchFamily="34" charset="0"/>
              <a:buChar char="•"/>
            </a:pPr>
            <a:r>
              <a:rPr lang="en-US" sz="2400" dirty="0" smtClean="0">
                <a:solidFill>
                  <a:srgbClr val="FF0000"/>
                </a:solidFill>
                <a:latin typeface="+mj-lt"/>
                <a:cs typeface="Times New Roman" pitchFamily="18" charset="0"/>
              </a:rPr>
              <a:t>Griseofulvin</a:t>
            </a:r>
            <a:r>
              <a:rPr lang="en-US" sz="2400" dirty="0" smtClean="0">
                <a:solidFill>
                  <a:srgbClr val="002060"/>
                </a:solidFill>
                <a:latin typeface="+mj-lt"/>
                <a:cs typeface="Times New Roman" pitchFamily="18" charset="0"/>
              </a:rPr>
              <a:t>:</a:t>
            </a:r>
            <a:r>
              <a:rPr lang="en-US" sz="2400" dirty="0" smtClean="0">
                <a:solidFill>
                  <a:srgbClr val="FF0000"/>
                </a:solidFill>
                <a:latin typeface="+mj-lt"/>
                <a:cs typeface="Times New Roman" pitchFamily="18" charset="0"/>
              </a:rPr>
              <a:t> </a:t>
            </a:r>
            <a:r>
              <a:rPr lang="en-US" sz="2400" dirty="0" smtClean="0">
                <a:solidFill>
                  <a:srgbClr val="002060"/>
                </a:solidFill>
                <a:latin typeface="+mj-lt"/>
                <a:cs typeface="Times New Roman" pitchFamily="18" charset="0"/>
              </a:rPr>
              <a:t>They work </a:t>
            </a:r>
            <a:r>
              <a:rPr lang="en-US" sz="2400" dirty="0">
                <a:solidFill>
                  <a:srgbClr val="002060"/>
                </a:solidFill>
                <a:latin typeface="+mj-lt"/>
                <a:cs typeface="Times New Roman" pitchFamily="18" charset="0"/>
              </a:rPr>
              <a:t>by disrupting fungal cell </a:t>
            </a:r>
            <a:r>
              <a:rPr lang="en-US" sz="2400" dirty="0" smtClean="0">
                <a:solidFill>
                  <a:srgbClr val="002060"/>
                </a:solidFill>
                <a:latin typeface="+mj-lt"/>
                <a:cs typeface="Times New Roman" pitchFamily="18" charset="0"/>
              </a:rPr>
              <a:t>division. </a:t>
            </a:r>
            <a:endParaRPr lang="en-US" sz="2400" dirty="0">
              <a:solidFill>
                <a:srgbClr val="002060"/>
              </a:solidFill>
              <a:latin typeface="+mj-lt"/>
              <a:cs typeface="Times New Roman" pitchFamily="18" charset="0"/>
            </a:endParaRPr>
          </a:p>
        </p:txBody>
      </p:sp>
    </p:spTree>
    <p:extLst>
      <p:ext uri="{BB962C8B-B14F-4D97-AF65-F5344CB8AC3E}">
        <p14:creationId xmlns:p14="http://schemas.microsoft.com/office/powerpoint/2010/main" val="2272057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600" y="228600"/>
            <a:ext cx="3505200" cy="685800"/>
          </a:xfrm>
        </p:spPr>
        <p:style>
          <a:lnRef idx="1">
            <a:schemeClr val="accent5"/>
          </a:lnRef>
          <a:fillRef idx="2">
            <a:schemeClr val="accent5"/>
          </a:fillRef>
          <a:effectRef idx="1">
            <a:schemeClr val="accent5"/>
          </a:effectRef>
          <a:fontRef idx="minor">
            <a:schemeClr val="dk1"/>
          </a:fontRef>
        </p:style>
        <p:txBody>
          <a:bodyPr>
            <a:noAutofit/>
          </a:bodyPr>
          <a:lstStyle/>
          <a:p>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nti</a:t>
            </a:r>
            <a:r>
              <a:rPr lang="en-US" sz="3200" b="1" dirty="0" smtClean="0">
                <a:ln w="10541" cmpd="sng">
                  <a:solidFill>
                    <a:schemeClr val="accent1">
                      <a:shade val="88000"/>
                      <a:satMod val="110000"/>
                    </a:schemeClr>
                  </a:solidFill>
                  <a:prstDash val="solid"/>
                </a:ln>
                <a:solidFill>
                  <a:srgbClr val="FF0000"/>
                </a:solidFill>
              </a:rPr>
              <a:t>viral</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agents </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 name="Rectangle 6"/>
          <p:cNvSpPr/>
          <p:nvPr/>
        </p:nvSpPr>
        <p:spPr>
          <a:xfrm>
            <a:off x="228600" y="1219200"/>
            <a:ext cx="8610600" cy="4154984"/>
          </a:xfrm>
          <a:prstGeom prst="rect">
            <a:avLst/>
          </a:prstGeom>
        </p:spPr>
        <p:txBody>
          <a:bodyPr wrap="square">
            <a:spAutoFit/>
          </a:bodyPr>
          <a:lstStyle/>
          <a:p>
            <a:pPr algn="just"/>
            <a:r>
              <a:rPr lang="en-US" sz="2400" dirty="0">
                <a:solidFill>
                  <a:schemeClr val="accent5">
                    <a:lumMod val="50000"/>
                  </a:schemeClr>
                </a:solidFill>
                <a:cs typeface="Times New Roman" pitchFamily="18" charset="0"/>
              </a:rPr>
              <a:t>Viruses are intracellular invaders that alter the host cell’s metabolic </a:t>
            </a:r>
            <a:r>
              <a:rPr lang="en-US" sz="2400" dirty="0" smtClean="0">
                <a:solidFill>
                  <a:schemeClr val="accent5">
                    <a:lumMod val="50000"/>
                  </a:schemeClr>
                </a:solidFill>
                <a:cs typeface="Times New Roman" pitchFamily="18" charset="0"/>
              </a:rPr>
              <a:t>pathways. </a:t>
            </a:r>
          </a:p>
          <a:p>
            <a:pPr algn="just"/>
            <a:endParaRPr lang="en-US" sz="2400" dirty="0">
              <a:solidFill>
                <a:schemeClr val="accent5">
                  <a:lumMod val="50000"/>
                </a:schemeClr>
              </a:solidFill>
              <a:cs typeface="Times New Roman" pitchFamily="18" charset="0"/>
            </a:endParaRPr>
          </a:p>
          <a:p>
            <a:pPr algn="just"/>
            <a:r>
              <a:rPr lang="en-US" sz="2400" dirty="0" smtClean="0">
                <a:solidFill>
                  <a:schemeClr val="accent5">
                    <a:lumMod val="50000"/>
                  </a:schemeClr>
                </a:solidFill>
                <a:cs typeface="Times New Roman" pitchFamily="18" charset="0"/>
              </a:rPr>
              <a:t>Antiviral </a:t>
            </a:r>
            <a:r>
              <a:rPr lang="en-US" sz="2400" dirty="0">
                <a:solidFill>
                  <a:schemeClr val="accent5">
                    <a:lumMod val="50000"/>
                  </a:schemeClr>
                </a:solidFill>
                <a:cs typeface="Times New Roman" pitchFamily="18" charset="0"/>
              </a:rPr>
              <a:t>drugs act by </a:t>
            </a:r>
            <a:r>
              <a:rPr lang="en-US" sz="2400" dirty="0">
                <a:solidFill>
                  <a:srgbClr val="C00000"/>
                </a:solidFill>
                <a:cs typeface="Times New Roman" pitchFamily="18" charset="0"/>
              </a:rPr>
              <a:t>preventing viral penetration of the host cell </a:t>
            </a:r>
            <a:r>
              <a:rPr lang="en-US" sz="2400" dirty="0">
                <a:solidFill>
                  <a:schemeClr val="accent5">
                    <a:lumMod val="50000"/>
                  </a:schemeClr>
                </a:solidFill>
                <a:cs typeface="Times New Roman" pitchFamily="18" charset="0"/>
              </a:rPr>
              <a:t>or by </a:t>
            </a:r>
            <a:r>
              <a:rPr lang="en-US" sz="2400" dirty="0">
                <a:solidFill>
                  <a:srgbClr val="C00000"/>
                </a:solidFill>
                <a:cs typeface="Times New Roman" pitchFamily="18" charset="0"/>
              </a:rPr>
              <a:t>inhibiting the virus’s production of RNA or DNA </a:t>
            </a:r>
            <a:r>
              <a:rPr lang="en-US" sz="2400" dirty="0">
                <a:solidFill>
                  <a:schemeClr val="accent5">
                    <a:lumMod val="50000"/>
                  </a:schemeClr>
                </a:solidFill>
                <a:cs typeface="Times New Roman" pitchFamily="18" charset="0"/>
              </a:rPr>
              <a:t>, like:</a:t>
            </a:r>
          </a:p>
          <a:p>
            <a:pPr lvl="1" algn="just">
              <a:buNone/>
            </a:pPr>
            <a:endParaRPr lang="en-US" sz="2400" b="1" dirty="0" smtClean="0">
              <a:solidFill>
                <a:schemeClr val="accent5">
                  <a:lumMod val="50000"/>
                </a:schemeClr>
              </a:solidFill>
              <a:effectLst>
                <a:outerShdw blurRad="38100" dist="38100" dir="2700000" algn="tl">
                  <a:srgbClr val="000000">
                    <a:alpha val="43137"/>
                  </a:srgbClr>
                </a:outerShdw>
              </a:effectLst>
              <a:cs typeface="Times New Roman" pitchFamily="18" charset="0"/>
            </a:endParaRPr>
          </a:p>
          <a:p>
            <a:pPr marL="800100" lvl="1" indent="-342900" algn="just">
              <a:buFont typeface="Arial" pitchFamily="34" charset="0"/>
              <a:buChar char="•"/>
            </a:pPr>
            <a:r>
              <a:rPr lang="en-US" sz="2400" dirty="0" smtClean="0">
                <a:solidFill>
                  <a:srgbClr val="FF0000"/>
                </a:solidFill>
                <a:cs typeface="Times New Roman" pitchFamily="18" charset="0"/>
              </a:rPr>
              <a:t>Acyclovir</a:t>
            </a:r>
            <a:r>
              <a:rPr lang="en-US" sz="2400" dirty="0" smtClean="0">
                <a:solidFill>
                  <a:schemeClr val="accent5">
                    <a:lumMod val="50000"/>
                  </a:schemeClr>
                </a:solidFill>
                <a:cs typeface="Times New Roman" pitchFamily="18" charset="0"/>
              </a:rPr>
              <a:t> </a:t>
            </a:r>
            <a:r>
              <a:rPr lang="en-US" sz="2400" dirty="0">
                <a:solidFill>
                  <a:srgbClr val="FF0000"/>
                </a:solidFill>
                <a:cs typeface="Times New Roman" pitchFamily="18" charset="0"/>
              </a:rPr>
              <a:t>:</a:t>
            </a:r>
            <a:r>
              <a:rPr lang="en-US" sz="2400" dirty="0">
                <a:solidFill>
                  <a:schemeClr val="accent5">
                    <a:lumMod val="50000"/>
                  </a:schemeClr>
                </a:solidFill>
                <a:cs typeface="Times New Roman" pitchFamily="18" charset="0"/>
              </a:rPr>
              <a:t> </a:t>
            </a:r>
            <a:r>
              <a:rPr lang="en-US" sz="2400" dirty="0" smtClean="0">
                <a:solidFill>
                  <a:schemeClr val="accent5">
                    <a:lumMod val="50000"/>
                  </a:schemeClr>
                </a:solidFill>
                <a:cs typeface="Times New Roman" pitchFamily="18" charset="0"/>
              </a:rPr>
              <a:t>Interferes </a:t>
            </a:r>
            <a:r>
              <a:rPr lang="en-US" sz="2400" dirty="0">
                <a:solidFill>
                  <a:schemeClr val="accent5">
                    <a:lumMod val="50000"/>
                  </a:schemeClr>
                </a:solidFill>
                <a:cs typeface="Times New Roman" pitchFamily="18" charset="0"/>
              </a:rPr>
              <a:t>with the virus’s synthesis of DNA used to treat herpes virus infections (Tablets, suspension, </a:t>
            </a:r>
            <a:r>
              <a:rPr lang="en-US" sz="2400" dirty="0" smtClean="0">
                <a:solidFill>
                  <a:schemeClr val="accent5">
                    <a:lumMod val="50000"/>
                  </a:schemeClr>
                </a:solidFill>
                <a:cs typeface="Times New Roman" pitchFamily="18" charset="0"/>
              </a:rPr>
              <a:t>injectable)</a:t>
            </a:r>
          </a:p>
          <a:p>
            <a:pPr lvl="1" algn="just">
              <a:buNone/>
            </a:pPr>
            <a:endParaRPr lang="en-US" sz="2400" dirty="0">
              <a:solidFill>
                <a:schemeClr val="accent5">
                  <a:lumMod val="50000"/>
                </a:schemeClr>
              </a:solidFill>
              <a:cs typeface="Times New Roman" pitchFamily="18" charset="0"/>
            </a:endParaRPr>
          </a:p>
          <a:p>
            <a:pPr marL="800100" lvl="1" indent="-342900" algn="just">
              <a:buFont typeface="Arial" pitchFamily="34" charset="0"/>
              <a:buChar char="•"/>
            </a:pPr>
            <a:r>
              <a:rPr lang="en-US" sz="2400" dirty="0" err="1" smtClean="0">
                <a:solidFill>
                  <a:srgbClr val="FF0000"/>
                </a:solidFill>
                <a:cs typeface="Times New Roman" pitchFamily="18" charset="0"/>
              </a:rPr>
              <a:t>Interferons</a:t>
            </a:r>
            <a:r>
              <a:rPr lang="en-US" sz="2400" dirty="0" smtClean="0">
                <a:solidFill>
                  <a:srgbClr val="FF0000"/>
                </a:solidFill>
                <a:cs typeface="Times New Roman" pitchFamily="18" charset="0"/>
              </a:rPr>
              <a:t> (</a:t>
            </a:r>
            <a:r>
              <a:rPr lang="en-US" sz="2400" dirty="0" smtClean="0">
                <a:solidFill>
                  <a:srgbClr val="FF0000"/>
                </a:solidFill>
              </a:rPr>
              <a:t>IFNs</a:t>
            </a:r>
            <a:r>
              <a:rPr lang="en-US" sz="2400" dirty="0" smtClean="0">
                <a:solidFill>
                  <a:srgbClr val="FF0000"/>
                </a:solidFill>
                <a:cs typeface="Times New Roman" pitchFamily="18" charset="0"/>
              </a:rPr>
              <a:t>):</a:t>
            </a:r>
            <a:r>
              <a:rPr lang="en-US" sz="2400" dirty="0">
                <a:solidFill>
                  <a:schemeClr val="accent5">
                    <a:lumMod val="50000"/>
                  </a:schemeClr>
                </a:solidFill>
                <a:cs typeface="Times New Roman" pitchFamily="18" charset="0"/>
              </a:rPr>
              <a:t> </a:t>
            </a:r>
            <a:r>
              <a:rPr lang="en-US" sz="2400" dirty="0" smtClean="0">
                <a:solidFill>
                  <a:schemeClr val="accent5">
                    <a:lumMod val="50000"/>
                  </a:schemeClr>
                </a:solidFill>
                <a:cs typeface="Times New Roman" pitchFamily="18" charset="0"/>
              </a:rPr>
              <a:t>Protect </a:t>
            </a:r>
            <a:r>
              <a:rPr lang="en-US" sz="2400" dirty="0">
                <a:solidFill>
                  <a:schemeClr val="accent5">
                    <a:lumMod val="50000"/>
                  </a:schemeClr>
                </a:solidFill>
                <a:cs typeface="Times New Roman" pitchFamily="18" charset="0"/>
              </a:rPr>
              <a:t>host cells from a number of different </a:t>
            </a:r>
            <a:r>
              <a:rPr lang="en-US" sz="2400" dirty="0" smtClean="0">
                <a:solidFill>
                  <a:schemeClr val="accent5">
                    <a:lumMod val="50000"/>
                  </a:schemeClr>
                </a:solidFill>
                <a:cs typeface="Times New Roman" pitchFamily="18" charset="0"/>
              </a:rPr>
              <a:t>viruses.</a:t>
            </a:r>
            <a:r>
              <a:rPr lang="en-US" sz="2400" dirty="0"/>
              <a:t> IFNs block virus replication at many </a:t>
            </a:r>
            <a:r>
              <a:rPr lang="en-US" sz="2400" dirty="0" smtClean="0"/>
              <a:t>levels.</a:t>
            </a:r>
            <a:endParaRPr lang="en-US" sz="2400" dirty="0">
              <a:solidFill>
                <a:schemeClr val="accent5">
                  <a:lumMod val="50000"/>
                </a:schemeClr>
              </a:solidFill>
              <a:cs typeface="Times New Roman" pitchFamily="18" charset="0"/>
            </a:endParaRPr>
          </a:p>
        </p:txBody>
      </p:sp>
    </p:spTree>
    <p:extLst>
      <p:ext uri="{BB962C8B-B14F-4D97-AF65-F5344CB8AC3E}">
        <p14:creationId xmlns:p14="http://schemas.microsoft.com/office/powerpoint/2010/main" val="2235274844"/>
      </p:ext>
    </p:extLst>
  </p:cSld>
  <p:clrMapOvr>
    <a:masterClrMapping/>
  </p:clrMapOvr>
  <p:transition>
    <p:strip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12" y="838200"/>
            <a:ext cx="8933688" cy="533400"/>
          </a:xfrm>
        </p:spPr>
        <p:txBody>
          <a:bodyPr>
            <a:normAutofit/>
          </a:bodyPr>
          <a:lstStyle/>
          <a:p>
            <a:pPr algn="just"/>
            <a:r>
              <a:rPr lang="en-US" sz="2400" b="1" dirty="0" smtClean="0">
                <a:solidFill>
                  <a:srgbClr val="FF0000"/>
                </a:solidFill>
              </a:rPr>
              <a:t>There are five  main mechanisms by which antibacterial agents act.</a:t>
            </a:r>
            <a:endParaRPr lang="en-US" sz="2400" b="1" dirty="0">
              <a:solidFill>
                <a:srgbClr val="FF0000"/>
              </a:solidFill>
            </a:endParaRPr>
          </a:p>
        </p:txBody>
      </p:sp>
      <p:sp>
        <p:nvSpPr>
          <p:cNvPr id="3" name="Content Placeholder 2"/>
          <p:cNvSpPr>
            <a:spLocks noGrp="1"/>
          </p:cNvSpPr>
          <p:nvPr>
            <p:ph idx="1"/>
          </p:nvPr>
        </p:nvSpPr>
        <p:spPr>
          <a:xfrm>
            <a:off x="0" y="1447800"/>
            <a:ext cx="9144000" cy="2286000"/>
          </a:xfrm>
        </p:spPr>
        <p:txBody>
          <a:bodyPr>
            <a:normAutofit/>
          </a:bodyPr>
          <a:lstStyle/>
          <a:p>
            <a:pPr marL="457200" lvl="1" indent="0" algn="just">
              <a:buNone/>
            </a:pPr>
            <a:r>
              <a:rPr lang="en-US" sz="2400" b="1" dirty="0">
                <a:solidFill>
                  <a:srgbClr val="0070C0"/>
                </a:solidFill>
                <a:latin typeface="+mj-lt"/>
                <a:ea typeface="+mj-ea"/>
                <a:cs typeface="+mj-cs"/>
              </a:rPr>
              <a:t>1.</a:t>
            </a:r>
            <a:r>
              <a:rPr lang="en-US" sz="2400" b="1" dirty="0">
                <a:solidFill>
                  <a:srgbClr val="00B0F0"/>
                </a:solidFill>
                <a:latin typeface="+mj-lt"/>
                <a:ea typeface="+mj-ea"/>
                <a:cs typeface="+mj-cs"/>
              </a:rPr>
              <a:t> Inhibition of cell wall synthesis</a:t>
            </a:r>
          </a:p>
          <a:p>
            <a:pPr marL="457200" lvl="1" indent="0" algn="just">
              <a:buNone/>
            </a:pPr>
            <a:r>
              <a:rPr lang="en-US" sz="2400" b="1" dirty="0" smtClean="0">
                <a:solidFill>
                  <a:srgbClr val="0070C0"/>
                </a:solidFill>
                <a:ea typeface="+mj-ea"/>
                <a:cs typeface="+mj-cs"/>
              </a:rPr>
              <a:t>2. </a:t>
            </a:r>
            <a:r>
              <a:rPr lang="en-US" sz="2400" b="1" dirty="0">
                <a:solidFill>
                  <a:srgbClr val="00B0F0"/>
                </a:solidFill>
              </a:rPr>
              <a:t>Disruption</a:t>
            </a:r>
            <a:r>
              <a:rPr lang="en-US" sz="2400" b="1" dirty="0">
                <a:solidFill>
                  <a:srgbClr val="0070C0"/>
                </a:solidFill>
              </a:rPr>
              <a:t> </a:t>
            </a:r>
            <a:r>
              <a:rPr lang="en-US" sz="2400" b="1" dirty="0">
                <a:solidFill>
                  <a:srgbClr val="00B0F0"/>
                </a:solidFill>
              </a:rPr>
              <a:t>of Cell Membrane </a:t>
            </a:r>
            <a:r>
              <a:rPr lang="en-US" sz="2400" b="1" dirty="0" smtClean="0">
                <a:solidFill>
                  <a:srgbClr val="00B0F0"/>
                </a:solidFill>
              </a:rPr>
              <a:t>Function</a:t>
            </a:r>
            <a:endParaRPr lang="en-US" sz="2400" b="1" dirty="0">
              <a:solidFill>
                <a:srgbClr val="00B0F0"/>
              </a:solidFill>
              <a:ea typeface="+mj-ea"/>
              <a:cs typeface="+mj-cs"/>
            </a:endParaRPr>
          </a:p>
          <a:p>
            <a:pPr marL="457200" lvl="1" indent="0" algn="just">
              <a:buNone/>
            </a:pPr>
            <a:r>
              <a:rPr lang="en-US" sz="2400" b="1" dirty="0" smtClean="0">
                <a:solidFill>
                  <a:srgbClr val="0070C0"/>
                </a:solidFill>
                <a:latin typeface="+mj-lt"/>
                <a:ea typeface="+mj-ea"/>
                <a:cs typeface="+mj-cs"/>
              </a:rPr>
              <a:t>3. </a:t>
            </a:r>
            <a:r>
              <a:rPr lang="en-US" sz="2400" b="1" dirty="0" smtClean="0">
                <a:solidFill>
                  <a:srgbClr val="00B0F0"/>
                </a:solidFill>
                <a:latin typeface="+mj-lt"/>
                <a:ea typeface="+mj-ea"/>
                <a:cs typeface="+mj-cs"/>
              </a:rPr>
              <a:t>Inhibition </a:t>
            </a:r>
            <a:r>
              <a:rPr lang="en-US" sz="2400" b="1" dirty="0">
                <a:solidFill>
                  <a:srgbClr val="00B0F0"/>
                </a:solidFill>
                <a:latin typeface="+mj-lt"/>
                <a:ea typeface="+mj-ea"/>
                <a:cs typeface="+mj-cs"/>
              </a:rPr>
              <a:t>of protein synthesis</a:t>
            </a:r>
          </a:p>
          <a:p>
            <a:pPr marL="457200" lvl="1" indent="0" algn="just">
              <a:buNone/>
            </a:pPr>
            <a:r>
              <a:rPr lang="en-US" sz="2400" b="1" dirty="0" smtClean="0">
                <a:solidFill>
                  <a:srgbClr val="0070C0"/>
                </a:solidFill>
                <a:latin typeface="+mj-lt"/>
                <a:ea typeface="+mj-ea"/>
                <a:cs typeface="+mj-cs"/>
              </a:rPr>
              <a:t>4. </a:t>
            </a:r>
            <a:r>
              <a:rPr lang="en-US" sz="2400" b="1" dirty="0" smtClean="0">
                <a:solidFill>
                  <a:srgbClr val="00B0F0"/>
                </a:solidFill>
                <a:latin typeface="+mj-lt"/>
                <a:ea typeface="+mj-ea"/>
                <a:cs typeface="+mj-cs"/>
              </a:rPr>
              <a:t>Interference </a:t>
            </a:r>
            <a:r>
              <a:rPr lang="en-US" sz="2400" b="1" dirty="0">
                <a:solidFill>
                  <a:srgbClr val="00B0F0"/>
                </a:solidFill>
                <a:latin typeface="+mj-lt"/>
                <a:ea typeface="+mj-ea"/>
                <a:cs typeface="+mj-cs"/>
              </a:rPr>
              <a:t>with metabolism process </a:t>
            </a:r>
          </a:p>
          <a:p>
            <a:pPr marL="457200" lvl="1" indent="0" algn="just">
              <a:buNone/>
            </a:pPr>
            <a:r>
              <a:rPr lang="en-US" sz="2400" b="1" dirty="0" smtClean="0">
                <a:solidFill>
                  <a:srgbClr val="0070C0"/>
                </a:solidFill>
                <a:latin typeface="+mj-lt"/>
                <a:ea typeface="+mj-ea"/>
                <a:cs typeface="+mj-cs"/>
              </a:rPr>
              <a:t>5. </a:t>
            </a:r>
            <a:r>
              <a:rPr lang="en-US" sz="2400" b="1" dirty="0" smtClean="0">
                <a:solidFill>
                  <a:srgbClr val="00B0F0"/>
                </a:solidFill>
                <a:latin typeface="+mj-lt"/>
                <a:ea typeface="+mj-ea"/>
                <a:cs typeface="+mj-cs"/>
              </a:rPr>
              <a:t>Inhibition </a:t>
            </a:r>
            <a:r>
              <a:rPr lang="en-US" sz="2400" b="1" dirty="0">
                <a:solidFill>
                  <a:srgbClr val="00B0F0"/>
                </a:solidFill>
                <a:latin typeface="+mj-lt"/>
                <a:ea typeface="+mj-ea"/>
                <a:cs typeface="+mj-cs"/>
              </a:rPr>
              <a:t>the synthesis  of nucleic acids (DNA &amp; RNA) </a:t>
            </a:r>
          </a:p>
          <a:p>
            <a:pPr marL="0" indent="0">
              <a:buNone/>
            </a:pPr>
            <a:endParaRPr lang="en-US" sz="2400" b="1" dirty="0">
              <a:solidFill>
                <a:srgbClr val="00B050"/>
              </a:solidFill>
              <a:latin typeface="+mj-lt"/>
              <a:ea typeface="+mj-ea"/>
              <a:cs typeface="+mj-cs"/>
            </a:endParaRPr>
          </a:p>
        </p:txBody>
      </p:sp>
      <p:sp>
        <p:nvSpPr>
          <p:cNvPr id="4" name="Rectangle 3"/>
          <p:cNvSpPr/>
          <p:nvPr/>
        </p:nvSpPr>
        <p:spPr>
          <a:xfrm>
            <a:off x="228600" y="105251"/>
            <a:ext cx="7391400" cy="584775"/>
          </a:xfrm>
          <a:prstGeom prst="rect">
            <a:avLst/>
          </a:prstGeom>
          <a:solidFill>
            <a:schemeClr val="accent1">
              <a:lumMod val="20000"/>
              <a:lumOff val="80000"/>
            </a:schemeClr>
          </a:solidFill>
        </p:spPr>
        <p:txBody>
          <a:bodyPr wrap="square">
            <a:spAutoFit/>
          </a:bodyPr>
          <a:lstStyle/>
          <a:p>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Mechanisms of antibacterial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action</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ndParaRPr>
          </a:p>
        </p:txBody>
      </p:sp>
      <p:pic>
        <p:nvPicPr>
          <p:cNvPr id="2051" name="Picture 3" descr="C:\Users\lenovo\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867150"/>
            <a:ext cx="7897813" cy="2990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59358"/>
            <a:ext cx="8610600" cy="2750642"/>
          </a:xfrm>
        </p:spPr>
        <p:txBody>
          <a:bodyPr>
            <a:noAutofit/>
          </a:bodyPr>
          <a:lstStyle/>
          <a:p>
            <a:pPr>
              <a:buNone/>
            </a:pPr>
            <a:r>
              <a:rPr lang="en-US" sz="2000" dirty="0">
                <a:effectLst>
                  <a:outerShdw blurRad="38100" dist="38100" dir="2700000" algn="tl">
                    <a:srgbClr val="000000">
                      <a:alpha val="43137"/>
                    </a:srgbClr>
                  </a:outerShdw>
                </a:effectLst>
                <a:latin typeface="Times New Roman" pitchFamily="18" charset="0"/>
                <a:cs typeface="Times New Roman" pitchFamily="18" charset="0"/>
              </a:rPr>
              <a:t>Peptidoglycan (PG) is an essential macromolecular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sacculus</a:t>
            </a:r>
            <a:r>
              <a:rPr lang="en-US" sz="2000" dirty="0">
                <a:effectLst>
                  <a:outerShdw blurRad="38100" dist="38100" dir="2700000" algn="tl">
                    <a:srgbClr val="000000">
                      <a:alpha val="43137"/>
                    </a:srgbClr>
                  </a:outerShdw>
                </a:effectLst>
                <a:latin typeface="Times New Roman" pitchFamily="18" charset="0"/>
                <a:cs typeface="Times New Roman" pitchFamily="18" charset="0"/>
              </a:rPr>
              <a:t> surrounding most bacteria. PG determines the bacterium cell shape and provides protection from rupture under the high cytoplasmic osmotic pressure. The PG structure consists of glycan strands made of alternating </a:t>
            </a:r>
            <a:r>
              <a:rPr lang="el-GR" sz="2000" dirty="0">
                <a:effectLst>
                  <a:outerShdw blurRad="38100" dist="38100" dir="2700000" algn="tl">
                    <a:srgbClr val="000000">
                      <a:alpha val="43137"/>
                    </a:srgbClr>
                  </a:outerShdw>
                </a:effectLst>
                <a:latin typeface="Times New Roman" pitchFamily="18" charset="0"/>
                <a:cs typeface="Times New Roman" pitchFamily="18" charset="0"/>
              </a:rPr>
              <a:t>β-1,4-</a:t>
            </a:r>
            <a:r>
              <a:rPr lang="en-US" sz="2000" dirty="0">
                <a:effectLst>
                  <a:outerShdw blurRad="38100" dist="38100" dir="2700000" algn="tl">
                    <a:srgbClr val="000000">
                      <a:alpha val="43137"/>
                    </a:srgbClr>
                  </a:outerShdw>
                </a:effectLst>
                <a:latin typeface="Times New Roman" pitchFamily="18" charset="0"/>
                <a:cs typeface="Times New Roman" pitchFamily="18" charset="0"/>
              </a:rPr>
              <a:t>linked N-</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acetylglucosamine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GlcNAc</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and N-</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acetylmuramic</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acid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MurNAc</a:t>
            </a:r>
            <a:r>
              <a:rPr lang="en-US" sz="2000" dirty="0">
                <a:effectLst>
                  <a:outerShdw blurRad="38100" dist="38100" dir="2700000" algn="tl">
                    <a:srgbClr val="000000">
                      <a:alpha val="43137"/>
                    </a:srgbClr>
                  </a:outerShdw>
                </a:effectLst>
                <a:latin typeface="Times New Roman" pitchFamily="18" charset="0"/>
                <a:cs typeface="Times New Roman" pitchFamily="18" charset="0"/>
              </a:rPr>
              <a:t>) residues cross-linked </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by peptides</a:t>
            </a:r>
            <a:r>
              <a:rPr lang="en-US" sz="2000" dirty="0">
                <a:effectLst>
                  <a:outerShdw blurRad="38100" dist="38100" dir="2700000" algn="tl">
                    <a:srgbClr val="000000">
                      <a:alpha val="43137"/>
                    </a:srgbClr>
                  </a:outerShdw>
                </a:effectLst>
                <a:latin typeface="Times New Roman" pitchFamily="18" charset="0"/>
                <a:cs typeface="Times New Roman" pitchFamily="18" charset="0"/>
              </a:rPr>
              <a:t>. Nascent glycan strands are first polymerized by the </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glycosyl</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transferases</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a:effectLst>
                  <a:outerShdw blurRad="38100" dist="38100" dir="2700000" algn="tl">
                    <a:srgbClr val="000000">
                      <a:alpha val="43137"/>
                    </a:srgbClr>
                  </a:outerShdw>
                </a:effectLst>
                <a:latin typeface="Times New Roman" pitchFamily="18" charset="0"/>
                <a:cs typeface="Times New Roman" pitchFamily="18" charset="0"/>
              </a:rPr>
              <a:t>(GTs) using the lipid II precursor (</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un-</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decaprenyl</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pyrophosphoryl-MurNAc</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en-US" sz="2000" dirty="0">
                <a:effectLst>
                  <a:outerShdw blurRad="38100" dist="38100" dir="2700000" algn="tl">
                    <a:srgbClr val="000000">
                      <a:alpha val="43137"/>
                    </a:srgbClr>
                  </a:outerShdw>
                </a:effectLst>
                <a:latin typeface="Times New Roman" pitchFamily="18" charset="0"/>
                <a:cs typeface="Times New Roman" pitchFamily="18" charset="0"/>
              </a:rPr>
              <a:t>(</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pentapeptide</a:t>
            </a:r>
            <a:r>
              <a:rPr lang="en-US" sz="2000" dirty="0">
                <a:effectLst>
                  <a:outerShdw blurRad="38100" dist="38100" dir="2700000" algn="tl">
                    <a:srgbClr val="000000">
                      <a:alpha val="43137"/>
                    </a:srgbClr>
                  </a:outerShdw>
                </a:effectLst>
                <a:latin typeface="Times New Roman" pitchFamily="18" charset="0"/>
                <a:cs typeface="Times New Roman" pitchFamily="18" charset="0"/>
              </a:rPr>
              <a:t>)-</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GlcNAc</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as a substrate, and cross-linked between them and with the pre-existing cell wall by the penicillin-binding proteins (PBPs)/</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transpeptidases</a:t>
            </a:r>
            <a:r>
              <a:rPr lang="en-US" sz="2000" dirty="0">
                <a:effectLst>
                  <a:outerShdw blurRad="38100" dist="38100" dir="2700000" algn="tl">
                    <a:srgbClr val="000000">
                      <a:alpha val="43137"/>
                    </a:srgbClr>
                  </a:outerShdw>
                </a:effectLst>
                <a:latin typeface="Times New Roman" pitchFamily="18" charset="0"/>
                <a:cs typeface="Times New Roman" pitchFamily="18" charset="0"/>
              </a:rPr>
              <a:t> (TPs). </a:t>
            </a:r>
          </a:p>
          <a:p>
            <a:pPr>
              <a:buNone/>
            </a:pPr>
            <a:r>
              <a:rPr lang="en-US" sz="2000" dirty="0" smtClean="0">
                <a:latin typeface="Times New Roman" pitchFamily="18" charset="0"/>
                <a:cs typeface="Times New Roman" pitchFamily="18" charset="0"/>
              </a:rPr>
              <a:t> </a:t>
            </a:r>
          </a:p>
          <a:p>
            <a:pPr algn="l">
              <a:buNone/>
            </a:pP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4" name="عنصر نائب للمحتوى 2"/>
          <p:cNvSpPr txBox="1">
            <a:spLocks/>
          </p:cNvSpPr>
          <p:nvPr/>
        </p:nvSpPr>
        <p:spPr>
          <a:xfrm>
            <a:off x="228600" y="1371600"/>
            <a:ext cx="9144000" cy="2324100"/>
          </a:xfrm>
          <a:prstGeom prst="rect">
            <a:avLst/>
          </a:prstGeom>
        </p:spPr>
        <p:txBody>
          <a:bodyPr>
            <a:normAutofit/>
          </a:bodyPr>
          <a:lstStyle/>
          <a:p>
            <a:pPr marL="0" marR="0" lvl="0" indent="0" algn="just"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ar-IQ" sz="280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5" name="Rectangle 4"/>
          <p:cNvSpPr/>
          <p:nvPr/>
        </p:nvSpPr>
        <p:spPr>
          <a:xfrm>
            <a:off x="381000" y="105251"/>
            <a:ext cx="7772400" cy="954107"/>
          </a:xfrm>
          <a:prstGeom prst="rect">
            <a:avLst/>
          </a:prstGeom>
          <a:solidFill>
            <a:schemeClr val="accent1">
              <a:lumMod val="20000"/>
              <a:lumOff val="80000"/>
            </a:schemeClr>
          </a:solidFill>
        </p:spPr>
        <p:txBody>
          <a:bodyPr wrap="square">
            <a:spAutoFit/>
          </a:bodyPr>
          <a:lstStyle/>
          <a:p>
            <a:pPr algn="ct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1. Inhibition </a:t>
            </a: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of cell wall synthesis </a:t>
            </a:r>
            <a:r>
              <a:rPr lang="en-US" sz="2400" b="1" dirty="0">
                <a:ln w="10541" cmpd="sng">
                  <a:solidFill>
                    <a:schemeClr val="accent1">
                      <a:shade val="88000"/>
                      <a:satMod val="110000"/>
                    </a:schemeClr>
                  </a:solidFill>
                  <a:prstDash val="solid"/>
                </a:ln>
                <a:solidFill>
                  <a:srgbClr val="FF0000"/>
                </a:solidFill>
                <a:latin typeface="Bahnschrift" pitchFamily="34" charset="0"/>
                <a:ea typeface="+mj-ea"/>
                <a:cs typeface="+mj-cs"/>
              </a:rPr>
              <a:t>(Bactericidal agents)</a:t>
            </a:r>
            <a:endParaRPr lang="en-US" sz="2400" b="1" dirty="0">
              <a:ln w="10541" cmpd="sng">
                <a:solidFill>
                  <a:schemeClr val="accent1">
                    <a:shade val="88000"/>
                    <a:satMod val="110000"/>
                  </a:schemeClr>
                </a:solidFill>
                <a:prstDash val="solid"/>
              </a:ln>
              <a:solidFill>
                <a:srgbClr val="FF0000"/>
              </a:solidFill>
              <a:latin typeface="Bahnschrift"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191000"/>
            <a:ext cx="7848601" cy="259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5690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09600"/>
            <a:ext cx="8229600" cy="5516563"/>
          </a:xfrm>
        </p:spPr>
        <p:txBody>
          <a:bodyPr/>
          <a:lstStyle/>
          <a:p>
            <a:pPr marL="0" indent="0">
              <a:buNone/>
            </a:pPr>
            <a:endParaRPr lang="ar-IQ" dirty="0"/>
          </a:p>
        </p:txBody>
      </p:sp>
      <p:pic>
        <p:nvPicPr>
          <p:cNvPr id="1026" name="Picture 2" descr="C:\Users\hp\Desktop\Captu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04800"/>
            <a:ext cx="8382000"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795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458200" cy="4953000"/>
          </a:xfrm>
        </p:spPr>
        <p:txBody>
          <a:bodyPr>
            <a:normAutofit/>
          </a:bodyPr>
          <a:lstStyle/>
          <a:p>
            <a:pPr algn="just">
              <a:buNone/>
            </a:pP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Penicillins</a:t>
            </a:r>
            <a:r>
              <a:rPr lang="en-US" sz="2400" dirty="0" smtClean="0">
                <a:solidFill>
                  <a:srgbClr val="002060"/>
                </a:solidFill>
                <a:latin typeface="Times New Roman" pitchFamily="18" charset="0"/>
                <a:cs typeface="Times New Roman" pitchFamily="18" charset="0"/>
              </a:rPr>
              <a:t> and </a:t>
            </a: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cephalosporins</a:t>
            </a:r>
            <a:r>
              <a:rPr lang="en-US" sz="2400" dirty="0" smtClean="0">
                <a:solidFill>
                  <a:srgbClr val="002060"/>
                </a:solidFill>
                <a:latin typeface="Times New Roman" pitchFamily="18" charset="0"/>
                <a:cs typeface="Times New Roman" pitchFamily="18" charset="0"/>
              </a:rPr>
              <a:t>, as well as other beta-lactam antibiotics act by inhibiting </a:t>
            </a:r>
            <a:r>
              <a:rPr lang="en-US" sz="2400" dirty="0" err="1" smtClean="0">
                <a:solidFill>
                  <a:srgbClr val="002060"/>
                </a:solidFill>
                <a:latin typeface="Times New Roman" pitchFamily="18" charset="0"/>
                <a:cs typeface="Times New Roman" pitchFamily="18" charset="0"/>
              </a:rPr>
              <a:t>transpeptidase</a:t>
            </a:r>
            <a:r>
              <a:rPr lang="en-US" sz="2400" dirty="0" smtClean="0">
                <a:solidFill>
                  <a:srgbClr val="002060"/>
                </a:solidFill>
                <a:latin typeface="Times New Roman" pitchFamily="18" charset="0"/>
                <a:cs typeface="Times New Roman" pitchFamily="18" charset="0"/>
              </a:rPr>
              <a:t> </a:t>
            </a:r>
            <a:r>
              <a:rPr lang="en-US" sz="2400" dirty="0">
                <a:solidFill>
                  <a:srgbClr val="002060"/>
                </a:solidFill>
                <a:latin typeface="Times New Roman" pitchFamily="18" charset="0"/>
                <a:cs typeface="Times New Roman" pitchFamily="18" charset="0"/>
              </a:rPr>
              <a:t>enzyme (It was hypothesized that penicillin is a structural analog of the </a:t>
            </a:r>
            <a:r>
              <a:rPr lang="en-US" sz="2400" dirty="0" smtClean="0">
                <a:solidFill>
                  <a:srgbClr val="002060"/>
                </a:solidFill>
                <a:latin typeface="Times New Roman" pitchFamily="18" charset="0"/>
                <a:cs typeface="Times New Roman" pitchFamily="18" charset="0"/>
              </a:rPr>
              <a:t>acyl D-</a:t>
            </a:r>
            <a:r>
              <a:rPr lang="en-US" sz="2400" dirty="0" err="1" smtClean="0">
                <a:solidFill>
                  <a:srgbClr val="002060"/>
                </a:solidFill>
                <a:latin typeface="Times New Roman" pitchFamily="18" charset="0"/>
                <a:cs typeface="Times New Roman" pitchFamily="18" charset="0"/>
              </a:rPr>
              <a:t>alanyl</a:t>
            </a:r>
            <a:r>
              <a:rPr lang="en-US" sz="2400" dirty="0" smtClean="0">
                <a:solidFill>
                  <a:srgbClr val="002060"/>
                </a:solidFill>
                <a:latin typeface="Times New Roman" pitchFamily="18" charset="0"/>
                <a:cs typeface="Times New Roman" pitchFamily="18" charset="0"/>
              </a:rPr>
              <a:t>-D-alanine </a:t>
            </a:r>
            <a:r>
              <a:rPr lang="en-US" sz="2400" dirty="0">
                <a:solidFill>
                  <a:srgbClr val="002060"/>
                </a:solidFill>
                <a:latin typeface="Times New Roman" pitchFamily="18" charset="0"/>
                <a:cs typeface="Times New Roman" pitchFamily="18" charset="0"/>
              </a:rPr>
              <a:t>terminus of the </a:t>
            </a:r>
            <a:r>
              <a:rPr lang="en-US" sz="2400" dirty="0" err="1">
                <a:solidFill>
                  <a:srgbClr val="002060"/>
                </a:solidFill>
                <a:latin typeface="Times New Roman" pitchFamily="18" charset="0"/>
                <a:cs typeface="Times New Roman" pitchFamily="18" charset="0"/>
              </a:rPr>
              <a:t>pentapeptide</a:t>
            </a:r>
            <a:r>
              <a:rPr lang="en-US" sz="2400" dirty="0">
                <a:solidFill>
                  <a:srgbClr val="002060"/>
                </a:solidFill>
                <a:latin typeface="Times New Roman" pitchFamily="18" charset="0"/>
                <a:cs typeface="Times New Roman" pitchFamily="18" charset="0"/>
              </a:rPr>
              <a:t> side chains of nascent </a:t>
            </a:r>
            <a:r>
              <a:rPr lang="en-US" sz="2400" dirty="0" smtClean="0">
                <a:solidFill>
                  <a:srgbClr val="002060"/>
                </a:solidFill>
                <a:latin typeface="Times New Roman" pitchFamily="18" charset="0"/>
                <a:cs typeface="Times New Roman" pitchFamily="18" charset="0"/>
              </a:rPr>
              <a:t>peptidoglycan), thus the </a:t>
            </a:r>
            <a:r>
              <a:rPr lang="en-US" sz="2400" dirty="0">
                <a:solidFill>
                  <a:srgbClr val="002060"/>
                </a:solidFill>
                <a:latin typeface="Times New Roman" pitchFamily="18" charset="0"/>
                <a:cs typeface="Times New Roman" pitchFamily="18" charset="0"/>
              </a:rPr>
              <a:t>bacteria  will  loss the integrity of bacterial cell </a:t>
            </a:r>
            <a:r>
              <a:rPr lang="en-US" sz="2400" dirty="0" smtClean="0">
                <a:solidFill>
                  <a:srgbClr val="002060"/>
                </a:solidFill>
                <a:latin typeface="Times New Roman" pitchFamily="18" charset="0"/>
                <a:cs typeface="Times New Roman" pitchFamily="18" charset="0"/>
              </a:rPr>
              <a:t>wall, leakage </a:t>
            </a:r>
            <a:r>
              <a:rPr lang="en-US" sz="2400" dirty="0">
                <a:solidFill>
                  <a:srgbClr val="002060"/>
                </a:solidFill>
                <a:latin typeface="Times New Roman" pitchFamily="18" charset="0"/>
                <a:cs typeface="Times New Roman" pitchFamily="18" charset="0"/>
              </a:rPr>
              <a:t>of its cellular component and destruction of the bacterial </a:t>
            </a:r>
            <a:r>
              <a:rPr lang="en-US" sz="2400" dirty="0" smtClean="0">
                <a:solidFill>
                  <a:srgbClr val="002060"/>
                </a:solidFill>
                <a:latin typeface="Times New Roman" pitchFamily="18" charset="0"/>
                <a:cs typeface="Times New Roman" pitchFamily="18" charset="0"/>
              </a:rPr>
              <a:t>cell.</a:t>
            </a:r>
          </a:p>
          <a:p>
            <a:pPr algn="just">
              <a:buNone/>
            </a:pPr>
            <a:endParaRPr lang="en-US" sz="2400" dirty="0">
              <a:solidFill>
                <a:srgbClr val="002060"/>
              </a:solidFill>
              <a:latin typeface="Times New Roman" pitchFamily="18" charset="0"/>
              <a:cs typeface="Times New Roman" pitchFamily="18" charset="0"/>
            </a:endParaRPr>
          </a:p>
          <a:p>
            <a:pPr algn="just">
              <a:buNone/>
            </a:pPr>
            <a:r>
              <a:rPr lang="en-US" sz="2400" dirty="0" smtClean="0">
                <a:solidFill>
                  <a:srgbClr val="002060"/>
                </a:solidFill>
                <a:latin typeface="Times New Roman" pitchFamily="18" charset="0"/>
                <a:cs typeface="Times New Roman" pitchFamily="18" charset="0"/>
              </a:rPr>
              <a:t>Binding of the drug to the Transpeptidase (</a:t>
            </a:r>
            <a:r>
              <a:rPr lang="en-US" sz="2400" dirty="0" smtClean="0">
                <a:solidFill>
                  <a:srgbClr val="00B0F0"/>
                </a:solidFill>
                <a:effectLst>
                  <a:outerShdw blurRad="38100" dist="38100" dir="2700000" algn="tl">
                    <a:srgbClr val="000000">
                      <a:alpha val="43137"/>
                    </a:srgbClr>
                  </a:outerShdw>
                </a:effectLst>
                <a:latin typeface="Times New Roman" pitchFamily="18" charset="0"/>
                <a:cs typeface="Times New Roman" pitchFamily="18" charset="0"/>
              </a:rPr>
              <a:t>BPB</a:t>
            </a:r>
            <a:r>
              <a:rPr lang="en-US" sz="2400" dirty="0" smtClean="0">
                <a:solidFill>
                  <a:srgbClr val="002060"/>
                </a:solidFill>
                <a:latin typeface="Times New Roman" pitchFamily="18" charset="0"/>
                <a:cs typeface="Times New Roman" pitchFamily="18" charset="0"/>
              </a:rPr>
              <a:t>) ties up the enzyme and prevents it from reforming the peptide cross-links between the rows and layers of  new peptidoglycan monomers are added during bacterial cell growth</a:t>
            </a:r>
            <a:endParaRPr lang="ar-IQ" dirty="0" smtClean="0">
              <a:solidFill>
                <a:srgbClr val="002060"/>
              </a:solidFill>
              <a:latin typeface="Times New Roman" pitchFamily="18" charset="0"/>
              <a:cs typeface="Times New Roman" pitchFamily="18" charset="0"/>
            </a:endParaRPr>
          </a:p>
          <a:p>
            <a:pPr algn="just"/>
            <a:endParaRPr lang="en-US" dirty="0">
              <a:solidFill>
                <a:srgbClr val="00206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5943600"/>
          </a:xfrm>
        </p:spPr>
        <p:txBody>
          <a:bodyPr>
            <a:noAutofit/>
          </a:bodyPr>
          <a:lstStyle/>
          <a:p>
            <a:pPr algn="just"/>
            <a:r>
              <a:rPr lang="en-US" sz="2000"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Vancomycin</a:t>
            </a:r>
            <a:r>
              <a:rPr lang="en-US" sz="2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2000" dirty="0" smtClean="0">
                <a:solidFill>
                  <a:srgbClr val="002060"/>
                </a:solidFill>
                <a:latin typeface="Times New Roman" pitchFamily="18" charset="0"/>
                <a:cs typeface="Times New Roman" pitchFamily="18" charset="0"/>
              </a:rPr>
              <a:t> </a:t>
            </a:r>
            <a:r>
              <a:rPr lang="en-US" sz="2000" dirty="0"/>
              <a:t>Inhibits cell wall synthesis by binding to the D-</a:t>
            </a:r>
            <a:r>
              <a:rPr lang="en-US" sz="2000" dirty="0" err="1"/>
              <a:t>Ala</a:t>
            </a:r>
            <a:r>
              <a:rPr lang="en-US" sz="2000" dirty="0"/>
              <a:t>-D-</a:t>
            </a:r>
            <a:r>
              <a:rPr lang="en-US" sz="2000" dirty="0" err="1"/>
              <a:t>Ala</a:t>
            </a:r>
            <a:r>
              <a:rPr lang="en-US" sz="2000" dirty="0"/>
              <a:t> terminal of the growing peptide chain during cell wall synthesis, resulting in inhibition of the </a:t>
            </a:r>
            <a:r>
              <a:rPr lang="en-US" sz="2000" dirty="0" err="1"/>
              <a:t>transpeptidase</a:t>
            </a:r>
            <a:r>
              <a:rPr lang="en-US" sz="2000" dirty="0"/>
              <a:t>, which prevents further elongation and cross-linking of the peptidoglycan </a:t>
            </a:r>
            <a:r>
              <a:rPr lang="en-US" sz="2000" dirty="0" smtClean="0"/>
              <a:t>matrix.</a:t>
            </a:r>
            <a:endParaRPr lang="en-US" sz="2000" dirty="0">
              <a:latin typeface="Times New Roman" pitchFamily="18" charset="0"/>
              <a:cs typeface="Times New Roman" pitchFamily="18" charset="0"/>
              <a:sym typeface="Wingdings" pitchFamily="2" charset="2"/>
            </a:endParaRPr>
          </a:p>
          <a:p>
            <a:pPr algn="just">
              <a:lnSpc>
                <a:spcPct val="90000"/>
              </a:lnSpc>
              <a:buFontTx/>
              <a:buNone/>
            </a:pPr>
            <a:r>
              <a:rPr lang="en-US" sz="2000"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Cycloserine</a:t>
            </a:r>
            <a:r>
              <a:rPr lang="en-US" sz="2000" dirty="0" smtClean="0">
                <a:solidFill>
                  <a:srgbClr val="002060"/>
                </a:solidFill>
                <a:latin typeface="Times New Roman" pitchFamily="18" charset="0"/>
                <a:cs typeface="Times New Roman" pitchFamily="18" charset="0"/>
              </a:rPr>
              <a:t> </a:t>
            </a:r>
            <a:r>
              <a:rPr lang="en-US" sz="2000" dirty="0">
                <a:latin typeface="Times New Roman" pitchFamily="18" charset="0"/>
                <a:ea typeface="ＭＳ Ｐゴシック" pitchFamily="-111" charset="-128"/>
                <a:cs typeface="Times New Roman" pitchFamily="18" charset="0"/>
              </a:rPr>
              <a:t>inhibits the formation of the basic peptidoglycan subunits by:</a:t>
            </a:r>
          </a:p>
          <a:p>
            <a:pPr algn="just">
              <a:lnSpc>
                <a:spcPct val="90000"/>
              </a:lnSpc>
              <a:buNone/>
            </a:pPr>
            <a:r>
              <a:rPr lang="en-US" sz="2000" dirty="0">
                <a:solidFill>
                  <a:schemeClr val="accent1"/>
                </a:solidFill>
                <a:latin typeface="Times New Roman" pitchFamily="18" charset="0"/>
                <a:cs typeface="Times New Roman" pitchFamily="18" charset="0"/>
                <a:sym typeface="Wingdings"/>
              </a:rPr>
              <a:t></a:t>
            </a:r>
            <a:r>
              <a:rPr lang="en-US" sz="2000" dirty="0">
                <a:latin typeface="Times New Roman" pitchFamily="18" charset="0"/>
                <a:cs typeface="Times New Roman" pitchFamily="18" charset="0"/>
                <a:sym typeface="Symbol" pitchFamily="18" charset="2"/>
              </a:rPr>
              <a:t>Inhibits two enzymes </a:t>
            </a:r>
            <a:r>
              <a:rPr lang="en-US" sz="2000" dirty="0">
                <a:latin typeface="Times New Roman" pitchFamily="18" charset="0"/>
                <a:cs typeface="Times New Roman" pitchFamily="18" charset="0"/>
                <a:sym typeface="Wingdings" pitchFamily="2" charset="2"/>
              </a:rPr>
              <a:t> D-alanine-D-alanine </a:t>
            </a:r>
            <a:r>
              <a:rPr lang="en-US" sz="2000" dirty="0" err="1">
                <a:latin typeface="Times New Roman" pitchFamily="18" charset="0"/>
                <a:cs typeface="Times New Roman" pitchFamily="18" charset="0"/>
                <a:sym typeface="Wingdings" pitchFamily="2" charset="2"/>
              </a:rPr>
              <a:t>synthetase</a:t>
            </a:r>
            <a:r>
              <a:rPr lang="en-US" sz="2000" dirty="0">
                <a:latin typeface="Times New Roman" pitchFamily="18" charset="0"/>
                <a:cs typeface="Times New Roman" pitchFamily="18" charset="0"/>
                <a:sym typeface="Wingdings" pitchFamily="2" charset="2"/>
              </a:rPr>
              <a:t> and alanine </a:t>
            </a:r>
            <a:r>
              <a:rPr lang="en-US" sz="2000" dirty="0" err="1">
                <a:latin typeface="Times New Roman" pitchFamily="18" charset="0"/>
                <a:cs typeface="Times New Roman" pitchFamily="18" charset="0"/>
                <a:sym typeface="Wingdings" pitchFamily="2" charset="2"/>
              </a:rPr>
              <a:t>racemase</a:t>
            </a:r>
            <a:r>
              <a:rPr lang="en-US" sz="2000" dirty="0">
                <a:latin typeface="Times New Roman" pitchFamily="18" charset="0"/>
                <a:cs typeface="Times New Roman" pitchFamily="18" charset="0"/>
                <a:sym typeface="Wingdings" pitchFamily="2" charset="2"/>
              </a:rPr>
              <a:t>  catalyzes cell wall synthesis.</a:t>
            </a:r>
          </a:p>
          <a:p>
            <a:pPr algn="just">
              <a:lnSpc>
                <a:spcPct val="90000"/>
              </a:lnSpc>
              <a:buFont typeface="Wingdings"/>
              <a:buChar char="w"/>
            </a:pPr>
            <a:r>
              <a:rPr lang="en-US" sz="2000" dirty="0" smtClean="0">
                <a:latin typeface="Times New Roman" pitchFamily="18" charset="0"/>
                <a:ea typeface="ＭＳ Ｐゴシック" pitchFamily="-111" charset="-128"/>
                <a:cs typeface="Times New Roman" pitchFamily="18" charset="0"/>
              </a:rPr>
              <a:t>Alanine </a:t>
            </a:r>
            <a:r>
              <a:rPr lang="en-US" sz="2000" dirty="0" err="1">
                <a:latin typeface="Times New Roman" pitchFamily="18" charset="0"/>
                <a:ea typeface="ＭＳ Ｐゴシック" pitchFamily="-111" charset="-128"/>
                <a:cs typeface="Times New Roman" pitchFamily="18" charset="0"/>
              </a:rPr>
              <a:t>racemase</a:t>
            </a:r>
            <a:r>
              <a:rPr lang="en-US" sz="2000" dirty="0">
                <a:latin typeface="Times New Roman" pitchFamily="18" charset="0"/>
                <a:ea typeface="ＭＳ Ｐゴシック" pitchFamily="-111" charset="-128"/>
                <a:cs typeface="Times New Roman" pitchFamily="18" charset="0"/>
              </a:rPr>
              <a:t> is an enzyme that catalyzes the chemical reaction of convert L-alanine to D-alanine. </a:t>
            </a:r>
            <a:endParaRPr lang="en-US" sz="2000" dirty="0">
              <a:solidFill>
                <a:srgbClr val="002060"/>
              </a:solidFill>
              <a:latin typeface="Times New Roman" pitchFamily="18" charset="0"/>
              <a:cs typeface="Times New Roman" pitchFamily="18" charset="0"/>
            </a:endParaRPr>
          </a:p>
          <a:p>
            <a:pPr marL="0" indent="0" algn="just">
              <a:buNone/>
            </a:pPr>
            <a:r>
              <a:rPr lang="en-US" sz="2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Bacitracin</a:t>
            </a:r>
            <a:r>
              <a:rPr lang="en-US" sz="2000" dirty="0">
                <a:solidFill>
                  <a:srgbClr val="002060"/>
                </a:solidFill>
                <a:latin typeface="Times New Roman" pitchFamily="18" charset="0"/>
                <a:cs typeface="Times New Roman" pitchFamily="18" charset="0"/>
              </a:rPr>
              <a:t> </a:t>
            </a:r>
            <a:r>
              <a:rPr lang="en-US" sz="2000" dirty="0" smtClean="0">
                <a:solidFill>
                  <a:srgbClr val="002060"/>
                </a:solidFill>
                <a:latin typeface="Times New Roman" pitchFamily="18" charset="0"/>
                <a:cs typeface="Times New Roman" pitchFamily="18" charset="0"/>
              </a:rPr>
              <a:t>is </a:t>
            </a:r>
            <a:r>
              <a:rPr lang="en-US" sz="2000" dirty="0">
                <a:solidFill>
                  <a:srgbClr val="002060"/>
                </a:solidFill>
                <a:latin typeface="Times New Roman" pitchFamily="18" charset="0"/>
                <a:cs typeface="Times New Roman" pitchFamily="18" charset="0"/>
              </a:rPr>
              <a:t>effective against gram-positive bacteria </a:t>
            </a:r>
            <a:r>
              <a:rPr lang="en-US" sz="2000" dirty="0" smtClean="0">
                <a:solidFill>
                  <a:srgbClr val="002060"/>
                </a:solidFill>
                <a:latin typeface="Times New Roman" pitchFamily="18" charset="0"/>
                <a:cs typeface="Times New Roman" pitchFamily="18" charset="0"/>
              </a:rPr>
              <a:t>used topically </a:t>
            </a:r>
            <a:r>
              <a:rPr lang="en-US" sz="2000" dirty="0">
                <a:solidFill>
                  <a:srgbClr val="002060"/>
                </a:solidFill>
                <a:latin typeface="Times New Roman" pitchFamily="18" charset="0"/>
                <a:cs typeface="Times New Roman" pitchFamily="18" charset="0"/>
              </a:rPr>
              <a:t>(skin, mucous membranes, eyes) and as a feed </a:t>
            </a:r>
            <a:r>
              <a:rPr lang="en-US" sz="2000" dirty="0" smtClean="0">
                <a:solidFill>
                  <a:srgbClr val="002060"/>
                </a:solidFill>
                <a:latin typeface="Times New Roman" pitchFamily="18" charset="0"/>
                <a:cs typeface="Times New Roman" pitchFamily="18" charset="0"/>
              </a:rPr>
              <a:t>additive, it is toxic </a:t>
            </a:r>
            <a:r>
              <a:rPr lang="en-US" sz="2000" dirty="0">
                <a:solidFill>
                  <a:srgbClr val="002060"/>
                </a:solidFill>
                <a:latin typeface="Times New Roman" pitchFamily="18" charset="0"/>
                <a:cs typeface="Times New Roman" pitchFamily="18" charset="0"/>
              </a:rPr>
              <a:t>to </a:t>
            </a:r>
            <a:r>
              <a:rPr lang="en-US" sz="2000" dirty="0" smtClean="0">
                <a:solidFill>
                  <a:srgbClr val="002060"/>
                </a:solidFill>
                <a:latin typeface="Times New Roman" pitchFamily="18" charset="0"/>
                <a:cs typeface="Times New Roman" pitchFamily="18" charset="0"/>
              </a:rPr>
              <a:t>the kidneys.</a:t>
            </a:r>
          </a:p>
          <a:p>
            <a:pPr marL="82296" lvl="1" indent="0">
              <a:spcBef>
                <a:spcPts val="600"/>
              </a:spcBef>
              <a:buSzPct val="80000"/>
              <a:buNone/>
            </a:pPr>
            <a:r>
              <a:rPr lang="en-US" sz="2000" dirty="0" smtClean="0"/>
              <a:t>It</a:t>
            </a:r>
            <a:r>
              <a:rPr lang="en-US" sz="2000" dirty="0">
                <a:latin typeface="Times New Roman" pitchFamily="18" charset="0"/>
                <a:cs typeface="Times New Roman" pitchFamily="18" charset="0"/>
              </a:rPr>
              <a:t> disrupts the bacterial cell </a:t>
            </a:r>
            <a:r>
              <a:rPr lang="en-US" sz="2000" dirty="0" smtClean="0">
                <a:latin typeface="Times New Roman" pitchFamily="18" charset="0"/>
                <a:cs typeface="Times New Roman" pitchFamily="18" charset="0"/>
              </a:rPr>
              <a:t>wall by</a:t>
            </a:r>
            <a:r>
              <a:rPr lang="en-US" sz="2000" dirty="0" smtClean="0"/>
              <a:t> Inhibition </a:t>
            </a:r>
            <a:r>
              <a:rPr lang="en-US" sz="2000" dirty="0"/>
              <a:t>of the </a:t>
            </a:r>
            <a:r>
              <a:rPr lang="en-US" sz="2000" dirty="0" err="1"/>
              <a:t>dephosphorylation</a:t>
            </a:r>
            <a:r>
              <a:rPr lang="en-US" sz="2000" dirty="0"/>
              <a:t> of C55-isoprenyl pyrophosphate(C55-isoprenyl pyrophosphate is an essential molecule involved in construction of the bacterial peptidoglycan cell wall. It is a receptor found in the plasma membrane of bacteria that allows glycan </a:t>
            </a:r>
            <a:r>
              <a:rPr lang="en-US" sz="2000" dirty="0" err="1"/>
              <a:t>tetrapeptide</a:t>
            </a:r>
            <a:r>
              <a:rPr lang="en-US" sz="2000" dirty="0"/>
              <a:t> monomers synthesized in the cell cytoplasm to translocate to the </a:t>
            </a:r>
            <a:r>
              <a:rPr lang="en-US" sz="2000" dirty="0" err="1"/>
              <a:t>periplasmic</a:t>
            </a:r>
            <a:r>
              <a:rPr lang="en-US" sz="2000" dirty="0"/>
              <a:t> space). </a:t>
            </a:r>
          </a:p>
          <a:p>
            <a:pPr marL="82296" lvl="1" indent="0">
              <a:spcBef>
                <a:spcPts val="600"/>
              </a:spcBef>
              <a:buSzPct val="80000"/>
              <a:buNone/>
            </a:pPr>
            <a:r>
              <a:rPr lang="en-US" sz="2000" dirty="0"/>
              <a:t>This reaction is essential for the regeneration of the lipid carrier required for the cyclic synthesis of peptidoglycan, in other words, it interferes with the </a:t>
            </a:r>
            <a:r>
              <a:rPr lang="en-US" sz="2000" dirty="0" err="1"/>
              <a:t>mucopeptide</a:t>
            </a:r>
            <a:r>
              <a:rPr lang="en-US" sz="2000" dirty="0"/>
              <a:t> transfer to the growing cell wall. </a:t>
            </a:r>
          </a:p>
          <a:p>
            <a:pPr marL="0" indent="0" algn="just">
              <a:buNone/>
            </a:pPr>
            <a:endParaRPr lang="en-US" sz="2000" dirty="0">
              <a:solidFill>
                <a:srgbClr val="002060"/>
              </a:solidFill>
              <a:latin typeface="Times New Roman" pitchFamily="18" charset="0"/>
              <a:cs typeface="Times New Roman" pitchFamily="18" charset="0"/>
            </a:endParaRPr>
          </a:p>
          <a:p>
            <a:pPr marL="0" indent="0">
              <a:buNone/>
            </a:pPr>
            <a:endParaRPr lang="en-US"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793783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534400" cy="3581400"/>
          </a:xfrm>
        </p:spPr>
        <p:txBody>
          <a:bodyPr>
            <a:normAutofit/>
          </a:bodyPr>
          <a:lstStyle/>
          <a:p>
            <a:pPr algn="just">
              <a:buNone/>
            </a:pPr>
            <a:r>
              <a:rPr lang="en-US" sz="2400" dirty="0">
                <a:solidFill>
                  <a:srgbClr val="0070C0"/>
                </a:solidFill>
                <a:latin typeface="Times New Roman" pitchFamily="18" charset="0"/>
                <a:cs typeface="Times New Roman" pitchFamily="18" charset="0"/>
              </a:rPr>
              <a:t>Cell membrane is important </a:t>
            </a:r>
            <a:r>
              <a:rPr lang="en-US" sz="2400" dirty="0" smtClean="0">
                <a:solidFill>
                  <a:srgbClr val="0070C0"/>
                </a:solidFill>
                <a:latin typeface="Times New Roman" pitchFamily="18" charset="0"/>
                <a:cs typeface="Times New Roman" pitchFamily="18" charset="0"/>
              </a:rPr>
              <a:t>barrier </a:t>
            </a:r>
            <a:r>
              <a:rPr lang="en-US" sz="2400" dirty="0">
                <a:solidFill>
                  <a:srgbClr val="0070C0"/>
                </a:solidFill>
                <a:latin typeface="Times New Roman" pitchFamily="18" charset="0"/>
                <a:cs typeface="Times New Roman" pitchFamily="18" charset="0"/>
              </a:rPr>
              <a:t>that regulate the intra- and extracellular flow of substances. A disruption or damage to this structure could result in leakage of important solutes essential for the cell’s survival</a:t>
            </a:r>
            <a:r>
              <a:rPr lang="en-US" sz="2400" dirty="0" smtClean="0">
                <a:solidFill>
                  <a:srgbClr val="0070C0"/>
                </a:solidFill>
                <a:latin typeface="Times New Roman" pitchFamily="18" charset="0"/>
                <a:cs typeface="Times New Roman" pitchFamily="18" charset="0"/>
              </a:rPr>
              <a:t>.</a:t>
            </a:r>
          </a:p>
          <a:p>
            <a:pPr algn="just">
              <a:buNone/>
            </a:pPr>
            <a:r>
              <a:rPr lang="en-US" sz="2400" dirty="0">
                <a:solidFill>
                  <a:srgbClr val="0070C0"/>
                </a:solidFill>
                <a:latin typeface="Times New Roman" pitchFamily="18" charset="0"/>
                <a:cs typeface="Times New Roman" pitchFamily="18" charset="0"/>
              </a:rPr>
              <a:t>  </a:t>
            </a:r>
            <a:endParaRPr lang="en-US" sz="2400" dirty="0" smtClean="0">
              <a:solidFill>
                <a:srgbClr val="0070C0"/>
              </a:solidFill>
              <a:latin typeface="Times New Roman" pitchFamily="18" charset="0"/>
              <a:cs typeface="Times New Roman" pitchFamily="18" charset="0"/>
            </a:endParaRPr>
          </a:p>
          <a:p>
            <a:pPr algn="just">
              <a:buNone/>
            </a:pP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Polymixin </a:t>
            </a:r>
            <a:r>
              <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 </a:t>
            </a:r>
            <a:r>
              <a:rPr lang="en-US" sz="2400" dirty="0">
                <a:solidFill>
                  <a:srgbClr val="0070C0"/>
                </a:solidFill>
                <a:latin typeface="Times New Roman" pitchFamily="18" charset="0"/>
                <a:cs typeface="Times New Roman" pitchFamily="18" charset="0"/>
              </a:rPr>
              <a:t>and</a:t>
            </a:r>
            <a:r>
              <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colistin </a:t>
            </a:r>
            <a:r>
              <a:rPr lang="en-US" sz="2400" dirty="0">
                <a:solidFill>
                  <a:srgbClr val="0070C0"/>
                </a:solidFill>
                <a:latin typeface="Times New Roman" pitchFamily="18" charset="0"/>
                <a:cs typeface="Times New Roman" pitchFamily="18" charset="0"/>
              </a:rPr>
              <a:t>are antibiotics posses the ability to inhibit the cell membrane, and they used as an ointment or wet dressing and often they combined with neomycin and bacitracin (</a:t>
            </a:r>
            <a:r>
              <a:rPr lang="en-US" sz="2400"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triple ABX ointment</a:t>
            </a:r>
            <a:r>
              <a:rPr lang="en-US" sz="2400" dirty="0">
                <a:solidFill>
                  <a:srgbClr val="0070C0"/>
                </a:solidFill>
                <a:latin typeface="Times New Roman" pitchFamily="18" charset="0"/>
                <a:cs typeface="Times New Roman" pitchFamily="18" charset="0"/>
              </a:rPr>
              <a:t>). </a:t>
            </a: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2400" dirty="0">
              <a:solidFill>
                <a:srgbClr val="0070C0"/>
              </a:solidFill>
              <a:latin typeface="Times New Roman" pitchFamily="18" charset="0"/>
              <a:cs typeface="Times New Roman" pitchFamily="18" charset="0"/>
            </a:endParaRPr>
          </a:p>
        </p:txBody>
      </p:sp>
      <p:sp>
        <p:nvSpPr>
          <p:cNvPr id="4" name="Rectangle 3"/>
          <p:cNvSpPr/>
          <p:nvPr/>
        </p:nvSpPr>
        <p:spPr>
          <a:xfrm>
            <a:off x="228600" y="105251"/>
            <a:ext cx="7239000" cy="646331"/>
          </a:xfrm>
          <a:prstGeom prst="rect">
            <a:avLst/>
          </a:prstGeom>
          <a:solidFill>
            <a:schemeClr val="accent1">
              <a:lumMod val="20000"/>
              <a:lumOff val="80000"/>
            </a:schemeClr>
          </a:solidFill>
        </p:spPr>
        <p:txBody>
          <a:bodyPr wrap="square">
            <a:spAutoFit/>
          </a:bodyPr>
          <a:lstStyle/>
          <a:p>
            <a:pPr marL="0" lvl="1"/>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2. </a:t>
            </a:r>
            <a:r>
              <a:rPr lang="en-US" sz="3200" b="1" dirty="0">
                <a:solidFill>
                  <a:srgbClr val="00B0F0"/>
                </a:solidFill>
              </a:rPr>
              <a:t>Disruption</a:t>
            </a:r>
            <a:r>
              <a:rPr lang="en-US" sz="3200" b="1" dirty="0">
                <a:solidFill>
                  <a:srgbClr val="0070C0"/>
                </a:solidFill>
              </a:rPr>
              <a:t> </a:t>
            </a:r>
            <a:r>
              <a:rPr lang="en-US" sz="3200" b="1" dirty="0">
                <a:solidFill>
                  <a:srgbClr val="00B0F0"/>
                </a:solidFill>
              </a:rPr>
              <a:t>of Cell Membrane </a:t>
            </a:r>
            <a:r>
              <a:rPr lang="en-US" sz="3200" b="1" dirty="0" smtClean="0">
                <a:solidFill>
                  <a:srgbClr val="00B0F0"/>
                </a:solidFill>
              </a:rPr>
              <a:t>Function</a:t>
            </a:r>
            <a:endParaRPr lang="en-US" sz="3200" b="1" dirty="0">
              <a:ln w="10541" cmpd="sng">
                <a:solidFill>
                  <a:schemeClr val="accent1">
                    <a:shade val="88000"/>
                    <a:satMod val="110000"/>
                  </a:schemeClr>
                </a:solidFill>
                <a:prstDash val="solid"/>
              </a:ln>
              <a:solidFill>
                <a:srgbClr val="FF0000"/>
              </a:solidFill>
              <a:latin typeface="Bahnschrift" pitchFamily="34" charset="0"/>
            </a:endParaRPr>
          </a:p>
        </p:txBody>
      </p:sp>
      <p:sp>
        <p:nvSpPr>
          <p:cNvPr id="6" name="Rectangle 5"/>
          <p:cNvSpPr/>
          <p:nvPr/>
        </p:nvSpPr>
        <p:spPr>
          <a:xfrm>
            <a:off x="1752600" y="5072896"/>
            <a:ext cx="6934200" cy="1384995"/>
          </a:xfrm>
          <a:prstGeom prst="rect">
            <a:avLst/>
          </a:prstGeom>
        </p:spPr>
        <p:txBody>
          <a:bodyPr wrap="square">
            <a:spAutoFit/>
          </a:bodyPr>
          <a:lstStyle/>
          <a:p>
            <a:pPr algn="just">
              <a:buNone/>
            </a:pPr>
            <a:r>
              <a:rPr lang="en-US" sz="2000" dirty="0">
                <a:solidFill>
                  <a:srgbClr val="C00000"/>
                </a:solidFill>
                <a:latin typeface="Times New Roman" pitchFamily="18" charset="0"/>
                <a:cs typeface="Times New Roman" pitchFamily="18" charset="0"/>
              </a:rPr>
              <a:t>Because</a:t>
            </a:r>
            <a:r>
              <a:rPr lang="en-US" sz="2000" dirty="0">
                <a:solidFill>
                  <a:srgbClr val="0070C0"/>
                </a:solidFill>
                <a:latin typeface="Times New Roman" pitchFamily="18" charset="0"/>
                <a:cs typeface="Times New Roman" pitchFamily="18" charset="0"/>
              </a:rPr>
              <a:t> of high similarity of </a:t>
            </a:r>
            <a:r>
              <a:rPr lang="en-US" sz="2000" dirty="0" smtClean="0">
                <a:solidFill>
                  <a:srgbClr val="0070C0"/>
                </a:solidFill>
                <a:latin typeface="Times New Roman" pitchFamily="18" charset="0"/>
                <a:cs typeface="Times New Roman" pitchFamily="18" charset="0"/>
              </a:rPr>
              <a:t>the cell membrane structure </a:t>
            </a:r>
            <a:r>
              <a:rPr lang="en-US" sz="2000" dirty="0">
                <a:solidFill>
                  <a:srgbClr val="0070C0"/>
                </a:solidFill>
                <a:latin typeface="Times New Roman" pitchFamily="18" charset="0"/>
                <a:cs typeface="Times New Roman" pitchFamily="18" charset="0"/>
              </a:rPr>
              <a:t>in both eukaryotic and prokaryotic cells, the action of this class of antibiotic are often </a:t>
            </a:r>
            <a:r>
              <a:rPr lang="en-US" sz="2000"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poorly selective </a:t>
            </a:r>
            <a:r>
              <a:rPr lang="en-US" sz="2000" dirty="0">
                <a:solidFill>
                  <a:srgbClr val="0070C0"/>
                </a:solidFill>
                <a:latin typeface="Times New Roman" pitchFamily="18" charset="0"/>
                <a:cs typeface="Times New Roman" pitchFamily="18" charset="0"/>
              </a:rPr>
              <a:t>and can be toxic for the </a:t>
            </a:r>
            <a:r>
              <a:rPr lang="en-US" sz="2000" dirty="0" smtClean="0">
                <a:solidFill>
                  <a:srgbClr val="0070C0"/>
                </a:solidFill>
                <a:latin typeface="Times New Roman" pitchFamily="18" charset="0"/>
                <a:cs typeface="Times New Roman" pitchFamily="18" charset="0"/>
              </a:rPr>
              <a:t>human host, and most </a:t>
            </a:r>
            <a:r>
              <a:rPr lang="en-US" sz="2000" dirty="0">
                <a:solidFill>
                  <a:srgbClr val="0070C0"/>
                </a:solidFill>
                <a:latin typeface="Times New Roman" pitchFamily="18" charset="0"/>
                <a:cs typeface="Times New Roman" pitchFamily="18" charset="0"/>
              </a:rPr>
              <a:t>clinical usage is topical applications.  </a:t>
            </a:r>
            <a:r>
              <a:rPr lang="en-US" sz="2400" dirty="0">
                <a:solidFill>
                  <a:srgbClr val="0070C0"/>
                </a:solidFill>
              </a:rPr>
              <a:t>      </a:t>
            </a:r>
          </a:p>
        </p:txBody>
      </p:sp>
      <p:sp>
        <p:nvSpPr>
          <p:cNvPr id="7" name="Rectangle 6"/>
          <p:cNvSpPr/>
          <p:nvPr/>
        </p:nvSpPr>
        <p:spPr>
          <a:xfrm rot="19483985">
            <a:off x="433136" y="5154855"/>
            <a:ext cx="1039067"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Hint…</a:t>
            </a:r>
            <a:endParaRPr lang="en-US" sz="2400"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1834932"/>
      </p:ext>
    </p:extLst>
  </p:cSld>
  <p:clrMapOvr>
    <a:masterClrMapping/>
  </p:clrMapOvr>
  <p:transition>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05251"/>
            <a:ext cx="7848600" cy="646331"/>
          </a:xfrm>
          <a:prstGeom prst="rect">
            <a:avLst/>
          </a:prstGeom>
          <a:solidFill>
            <a:schemeClr val="accent1">
              <a:lumMod val="20000"/>
              <a:lumOff val="80000"/>
            </a:schemeClr>
          </a:solidFill>
        </p:spPr>
        <p:txBody>
          <a:bodyPr wrap="square">
            <a:spAutoFit/>
          </a:bodyPr>
          <a:lstStyle/>
          <a:p>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3. Inhibition </a:t>
            </a:r>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of </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Protein </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rPr>
              <a:t>synthesis</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 </a:t>
            </a:r>
            <a:endParaRPr lang="en-US" sz="1050" b="1" dirty="0">
              <a:ln w="10541" cmpd="sng">
                <a:solidFill>
                  <a:schemeClr val="accent1">
                    <a:shade val="88000"/>
                    <a:satMod val="110000"/>
                  </a:schemeClr>
                </a:solidFill>
                <a:prstDash val="solid"/>
              </a:ln>
              <a:solidFill>
                <a:srgbClr val="FF0000"/>
              </a:solidFill>
              <a:latin typeface="Bahnschrift" pitchFamily="34" charset="0"/>
            </a:endParaRPr>
          </a:p>
        </p:txBody>
      </p:sp>
      <p:sp>
        <p:nvSpPr>
          <p:cNvPr id="5" name="Rectangle 4"/>
          <p:cNvSpPr/>
          <p:nvPr/>
        </p:nvSpPr>
        <p:spPr>
          <a:xfrm>
            <a:off x="228600" y="1066801"/>
            <a:ext cx="8458200" cy="6001643"/>
          </a:xfrm>
          <a:prstGeom prst="rect">
            <a:avLst/>
          </a:prstGeom>
        </p:spPr>
        <p:txBody>
          <a:bodyPr wrap="square">
            <a:spAutoFit/>
          </a:bodyPr>
          <a:lstStyle/>
          <a:p>
            <a:pPr lvl="0" algn="just"/>
            <a:r>
              <a:rPr lang="en-US" sz="2400" dirty="0">
                <a:solidFill>
                  <a:srgbClr val="00B050"/>
                </a:solidFill>
              </a:rPr>
              <a:t>Protein synthesis is an essential process necessary for the multiplication and survival of all bacterial cells since all enzymes and most cellular structures are made of proteins.  </a:t>
            </a:r>
            <a:endParaRPr lang="en-US" sz="2400" dirty="0" smtClean="0">
              <a:solidFill>
                <a:srgbClr val="00B050"/>
              </a:solidFill>
            </a:endParaRPr>
          </a:p>
          <a:p>
            <a:pPr lvl="0" algn="just"/>
            <a:endParaRPr lang="en-US" sz="2400" dirty="0">
              <a:solidFill>
                <a:srgbClr val="00B050"/>
              </a:solidFill>
            </a:endParaRPr>
          </a:p>
          <a:p>
            <a:pPr lvl="0" algn="just"/>
            <a:r>
              <a:rPr lang="en-US" sz="2000" dirty="0" smtClean="0">
                <a:solidFill>
                  <a:srgbClr val="00B050"/>
                </a:solidFill>
              </a:rPr>
              <a:t>Several </a:t>
            </a:r>
            <a:r>
              <a:rPr lang="en-US" sz="2000" dirty="0">
                <a:solidFill>
                  <a:srgbClr val="00B050"/>
                </a:solidFill>
              </a:rPr>
              <a:t>types of antibacterial agents target bacterial protein synthesis by binding to either the </a:t>
            </a:r>
            <a:r>
              <a:rPr lang="en-US" sz="2000" dirty="0">
                <a:solidFill>
                  <a:schemeClr val="bg2">
                    <a:lumMod val="25000"/>
                  </a:schemeClr>
                </a:solidFill>
              </a:rPr>
              <a:t>30s subunit  </a:t>
            </a:r>
            <a:r>
              <a:rPr lang="en-US" sz="2000" dirty="0">
                <a:solidFill>
                  <a:srgbClr val="00B050"/>
                </a:solidFill>
              </a:rPr>
              <a:t>or </a:t>
            </a:r>
            <a:r>
              <a:rPr lang="en-US" sz="2000" dirty="0">
                <a:solidFill>
                  <a:schemeClr val="bg2">
                    <a:lumMod val="25000"/>
                  </a:schemeClr>
                </a:solidFill>
              </a:rPr>
              <a:t>50s subunit </a:t>
            </a:r>
            <a:r>
              <a:rPr lang="en-US" sz="2000" dirty="0">
                <a:solidFill>
                  <a:srgbClr val="00B050"/>
                </a:solidFill>
              </a:rPr>
              <a:t>of the ribosomes. This will cause  disruption the normal bacterial cellular metabolism, and leads to the death of the organism or the inhibition of its growth and multiplication. So the process either will be </a:t>
            </a:r>
            <a:r>
              <a:rPr lang="en-US" sz="2000" dirty="0">
                <a:solidFill>
                  <a:srgbClr val="FF0000"/>
                </a:solidFill>
                <a:effectLst>
                  <a:outerShdw blurRad="38100" dist="38100" dir="2700000" algn="tl">
                    <a:srgbClr val="000000">
                      <a:alpha val="43137"/>
                    </a:srgbClr>
                  </a:outerShdw>
                </a:effectLst>
              </a:rPr>
              <a:t>bactericidal</a:t>
            </a:r>
            <a:r>
              <a:rPr lang="en-US" sz="2000" dirty="0">
                <a:solidFill>
                  <a:srgbClr val="00B050"/>
                </a:solidFill>
              </a:rPr>
              <a:t> or </a:t>
            </a:r>
            <a:r>
              <a:rPr lang="en-US" sz="2000" dirty="0" smtClean="0">
                <a:solidFill>
                  <a:srgbClr val="FF0000"/>
                </a:solidFill>
                <a:effectLst>
                  <a:outerShdw blurRad="38100" dist="38100" dir="2700000" algn="tl">
                    <a:srgbClr val="000000">
                      <a:alpha val="43137"/>
                    </a:srgbClr>
                  </a:outerShdw>
                </a:effectLst>
              </a:rPr>
              <a:t>bacteriostatic</a:t>
            </a:r>
          </a:p>
          <a:p>
            <a:pPr lvl="0" algn="just"/>
            <a:r>
              <a:rPr lang="en-US" sz="2000" dirty="0">
                <a:solidFill>
                  <a:srgbClr val="00B0F0"/>
                </a:solidFill>
              </a:rPr>
              <a:t>There are many types of antibiotics which act on inhibition of protein synthesis:</a:t>
            </a:r>
          </a:p>
          <a:p>
            <a:pPr marL="457200" lvl="0" indent="-457200" algn="just">
              <a:buAutoNum type="arabicPeriod"/>
            </a:pPr>
            <a:r>
              <a:rPr lang="en-US" sz="2000" dirty="0">
                <a:solidFill>
                  <a:srgbClr val="0070C0"/>
                </a:solidFill>
              </a:rPr>
              <a:t>Aminoglycosides.</a:t>
            </a:r>
          </a:p>
          <a:p>
            <a:pPr marL="457200" lvl="0" indent="-457200" algn="just">
              <a:buAutoNum type="arabicPeriod"/>
            </a:pPr>
            <a:r>
              <a:rPr lang="en-US" sz="2000" dirty="0" err="1">
                <a:solidFill>
                  <a:srgbClr val="0070C0"/>
                </a:solidFill>
              </a:rPr>
              <a:t>Tetracyclines</a:t>
            </a:r>
            <a:r>
              <a:rPr lang="en-US" sz="2000" dirty="0">
                <a:solidFill>
                  <a:srgbClr val="0070C0"/>
                </a:solidFill>
              </a:rPr>
              <a:t>.</a:t>
            </a:r>
          </a:p>
          <a:p>
            <a:pPr marL="457200" lvl="0" indent="-457200" algn="just">
              <a:buAutoNum type="arabicPeriod"/>
            </a:pPr>
            <a:r>
              <a:rPr lang="en-US" sz="2000" dirty="0">
                <a:solidFill>
                  <a:srgbClr val="0070C0"/>
                </a:solidFill>
              </a:rPr>
              <a:t>Chloramphenicol.</a:t>
            </a:r>
          </a:p>
          <a:p>
            <a:pPr marL="457200" lvl="0" indent="-457200" algn="just">
              <a:buAutoNum type="arabicPeriod"/>
            </a:pPr>
            <a:r>
              <a:rPr lang="en-US" sz="2000" dirty="0">
                <a:solidFill>
                  <a:srgbClr val="0070C0"/>
                </a:solidFill>
              </a:rPr>
              <a:t>Clindamycin. </a:t>
            </a:r>
          </a:p>
          <a:p>
            <a:pPr marL="457200" lvl="0" indent="-457200" algn="just">
              <a:buAutoNum type="arabicPeriod"/>
            </a:pPr>
            <a:r>
              <a:rPr lang="en-US" sz="2000" dirty="0">
                <a:solidFill>
                  <a:srgbClr val="0070C0"/>
                </a:solidFill>
              </a:rPr>
              <a:t>Macrolides.</a:t>
            </a:r>
          </a:p>
          <a:p>
            <a:pPr marL="457200" lvl="0" indent="-457200" algn="just">
              <a:buAutoNum type="arabicPeriod"/>
            </a:pPr>
            <a:r>
              <a:rPr lang="en-US" sz="2000" dirty="0" err="1" smtClean="0">
                <a:solidFill>
                  <a:srgbClr val="0070C0"/>
                </a:solidFill>
              </a:rPr>
              <a:t>Nitrofurans</a:t>
            </a:r>
            <a:r>
              <a:rPr lang="en-US" sz="2000" dirty="0" smtClean="0">
                <a:solidFill>
                  <a:srgbClr val="0070C0"/>
                </a:solidFill>
              </a:rPr>
              <a:t>.</a:t>
            </a:r>
            <a:endParaRPr lang="en-US" sz="2000" dirty="0">
              <a:solidFill>
                <a:srgbClr val="00B050"/>
              </a:solidFill>
            </a:endParaRPr>
          </a:p>
          <a:p>
            <a:pPr lvl="0" algn="just"/>
            <a:r>
              <a:rPr lang="en-US" sz="2400" dirty="0" smtClean="0">
                <a:solidFill>
                  <a:srgbClr val="00B050"/>
                </a:solidFill>
              </a:rPr>
              <a:t> </a:t>
            </a:r>
          </a:p>
          <a:p>
            <a:pPr lvl="0" algn="just"/>
            <a:r>
              <a:rPr lang="en-US" sz="2400" dirty="0" smtClean="0">
                <a:solidFill>
                  <a:srgbClr val="00B050"/>
                </a:solidFill>
              </a:rPr>
              <a:t> </a:t>
            </a:r>
            <a:endParaRPr lang="en-US" sz="2400" dirty="0">
              <a:solidFill>
                <a:srgbClr val="00B050"/>
              </a:solidFill>
            </a:endParaRPr>
          </a:p>
        </p:txBody>
      </p:sp>
    </p:spTree>
    <p:extLst>
      <p:ext uri="{BB962C8B-B14F-4D97-AF65-F5344CB8AC3E}">
        <p14:creationId xmlns:p14="http://schemas.microsoft.com/office/powerpoint/2010/main" val="508540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10600" cy="5715000"/>
          </a:xfrm>
        </p:spPr>
        <p:txBody>
          <a:bodyPr>
            <a:noAutofit/>
          </a:bodyPr>
          <a:lstStyle/>
          <a:p>
            <a:pPr algn="just">
              <a:buNone/>
            </a:pPr>
            <a:r>
              <a:rPr lang="en-US" sz="2400" dirty="0">
                <a:solidFill>
                  <a:schemeClr val="tx2"/>
                </a:solidFill>
                <a:latin typeface="Times New Roman" pitchFamily="18" charset="0"/>
                <a:cs typeface="Times New Roman" pitchFamily="18" charset="0"/>
              </a:rPr>
              <a:t>They are a specialized </a:t>
            </a:r>
            <a:r>
              <a:rPr lang="en-US" sz="2400" dirty="0" smtClean="0">
                <a:solidFill>
                  <a:schemeClr val="tx2"/>
                </a:solidFill>
                <a:latin typeface="Times New Roman" pitchFamily="18" charset="0"/>
                <a:cs typeface="Times New Roman" pitchFamily="18" charset="0"/>
              </a:rPr>
              <a:t>antibiotics group interfere with protein synthesis with </a:t>
            </a:r>
            <a:r>
              <a:rPr lang="en-US" sz="2400" dirty="0">
                <a:solidFill>
                  <a:schemeClr val="tx2"/>
                </a:solidFill>
                <a:latin typeface="Times New Roman" pitchFamily="18" charset="0"/>
                <a:cs typeface="Times New Roman" pitchFamily="18" charset="0"/>
              </a:rPr>
              <a:t>a broad spectrum of </a:t>
            </a:r>
            <a:r>
              <a:rPr lang="en-US" sz="2400" dirty="0" smtClean="0">
                <a:solidFill>
                  <a:schemeClr val="tx2"/>
                </a:solidFill>
                <a:latin typeface="Times New Roman" pitchFamily="18" charset="0"/>
                <a:cs typeface="Times New Roman" pitchFamily="18" charset="0"/>
              </a:rPr>
              <a:t>activity, </a:t>
            </a:r>
            <a:r>
              <a:rPr lang="en-US" sz="2400" dirty="0">
                <a:solidFill>
                  <a:schemeClr val="tx2"/>
                </a:solidFill>
                <a:latin typeface="Times New Roman" pitchFamily="18" charset="0"/>
                <a:cs typeface="Times New Roman" pitchFamily="18" charset="0"/>
              </a:rPr>
              <a:t>used for gram-negative </a:t>
            </a:r>
            <a:r>
              <a:rPr lang="en-US" sz="2400" dirty="0" smtClean="0">
                <a:solidFill>
                  <a:schemeClr val="tx2"/>
                </a:solidFill>
                <a:latin typeface="Times New Roman" pitchFamily="18" charset="0"/>
                <a:cs typeface="Times New Roman" pitchFamily="18" charset="0"/>
              </a:rPr>
              <a:t>bacteria. ex</a:t>
            </a:r>
            <a:r>
              <a:rPr lang="en-US" sz="2400" dirty="0">
                <a:solidFill>
                  <a:schemeClr val="tx2"/>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gentamicin</a:t>
            </a:r>
            <a:r>
              <a:rPr lang="en-US" sz="2400" dirty="0">
                <a:solidFill>
                  <a:schemeClr val="tx2"/>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neomycin</a:t>
            </a:r>
            <a:r>
              <a:rPr lang="en-US" sz="2400" dirty="0">
                <a:solidFill>
                  <a:schemeClr val="tx2"/>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amikacin</a:t>
            </a:r>
            <a:r>
              <a:rPr lang="en-US" sz="2400" dirty="0">
                <a:solidFill>
                  <a:schemeClr val="tx2"/>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tobramycin</a:t>
            </a:r>
            <a:r>
              <a:rPr lang="en-US" sz="2400" dirty="0">
                <a:solidFill>
                  <a:schemeClr val="tx2"/>
                </a:solidFill>
                <a:latin typeface="Times New Roman" pitchFamily="18" charset="0"/>
                <a:cs typeface="Times New Roman" pitchFamily="18" charset="0"/>
              </a:rPr>
              <a:t>, and </a:t>
            </a:r>
            <a:r>
              <a:rPr lang="en-US" sz="2400" dirty="0">
                <a:solidFill>
                  <a:srgbClr val="FF0000"/>
                </a:solidFill>
                <a:latin typeface="Times New Roman" pitchFamily="18" charset="0"/>
                <a:cs typeface="Times New Roman" pitchFamily="18" charset="0"/>
              </a:rPr>
              <a:t>streptomycin</a:t>
            </a:r>
            <a:r>
              <a:rPr lang="en-US" sz="2400" dirty="0">
                <a:solidFill>
                  <a:schemeClr val="tx2"/>
                </a:solidFill>
                <a:latin typeface="Times New Roman" pitchFamily="18" charset="0"/>
                <a:cs typeface="Times New Roman" pitchFamily="18" charset="0"/>
              </a:rPr>
              <a:t>. </a:t>
            </a:r>
            <a:endParaRPr lang="en-US" sz="2400" dirty="0" smtClean="0">
              <a:solidFill>
                <a:schemeClr val="tx2"/>
              </a:solidFill>
              <a:latin typeface="Times New Roman" pitchFamily="18" charset="0"/>
              <a:cs typeface="Times New Roman" pitchFamily="18" charset="0"/>
            </a:endParaRPr>
          </a:p>
          <a:p>
            <a:pPr algn="just">
              <a:buNone/>
            </a:pPr>
            <a:endParaRPr lang="en-US" sz="1200" dirty="0">
              <a:solidFill>
                <a:schemeClr val="tx2"/>
              </a:solidFill>
              <a:latin typeface="Times New Roman" pitchFamily="18" charset="0"/>
              <a:cs typeface="Times New Roman" pitchFamily="18" charset="0"/>
            </a:endParaRPr>
          </a:p>
          <a:p>
            <a:pPr algn="just">
              <a:buNone/>
            </a:pPr>
            <a:r>
              <a:rPr lang="en-US" sz="2400" dirty="0">
                <a:solidFill>
                  <a:schemeClr val="tx2"/>
                </a:solidFill>
                <a:latin typeface="Times New Roman" pitchFamily="18" charset="0"/>
                <a:cs typeface="Times New Roman" pitchFamily="18" charset="0"/>
              </a:rPr>
              <a:t>The </a:t>
            </a:r>
            <a:r>
              <a:rPr lang="en-US" sz="2400" dirty="0" smtClean="0">
                <a:solidFill>
                  <a:schemeClr val="tx2"/>
                </a:solidFill>
                <a:latin typeface="Times New Roman" pitchFamily="18" charset="0"/>
                <a:cs typeface="Times New Roman" pitchFamily="18" charset="0"/>
              </a:rPr>
              <a:t>mechanism </a:t>
            </a:r>
            <a:r>
              <a:rPr lang="en-US" sz="2400" dirty="0">
                <a:solidFill>
                  <a:schemeClr val="tx2"/>
                </a:solidFill>
                <a:latin typeface="Times New Roman" pitchFamily="18" charset="0"/>
                <a:cs typeface="Times New Roman" pitchFamily="18" charset="0"/>
              </a:rPr>
              <a:t>of </a:t>
            </a:r>
            <a:r>
              <a:rPr lang="en-US" sz="2400" dirty="0" smtClean="0">
                <a:solidFill>
                  <a:schemeClr val="tx2"/>
                </a:solidFill>
                <a:latin typeface="Times New Roman" pitchFamily="18" charset="0"/>
                <a:cs typeface="Times New Roman" pitchFamily="18" charset="0"/>
              </a:rPr>
              <a:t>aminoglycosides actions are:</a:t>
            </a:r>
            <a:endParaRPr lang="en-US" sz="2400" dirty="0">
              <a:solidFill>
                <a:schemeClr val="tx2"/>
              </a:solidFill>
              <a:latin typeface="Times New Roman" pitchFamily="18" charset="0"/>
              <a:cs typeface="Times New Roman" pitchFamily="18" charset="0"/>
            </a:endParaRPr>
          </a:p>
          <a:p>
            <a:pPr marL="457200" indent="-457200" algn="just">
              <a:buFont typeface="+mj-lt"/>
              <a:buAutoNum type="arabicPeriod"/>
            </a:pPr>
            <a:r>
              <a:rPr lang="en-US" sz="2400" dirty="0" smtClean="0">
                <a:solidFill>
                  <a:schemeClr val="tx2"/>
                </a:solidFill>
                <a:latin typeface="Times New Roman" pitchFamily="18" charset="0"/>
                <a:cs typeface="Times New Roman" pitchFamily="18" charset="0"/>
              </a:rPr>
              <a:t>Bounding to </a:t>
            </a:r>
            <a:r>
              <a:rPr lang="en-US" sz="2400" dirty="0">
                <a:solidFill>
                  <a:schemeClr val="tx2"/>
                </a:solidFill>
                <a:latin typeface="Times New Roman" pitchFamily="18" charset="0"/>
                <a:cs typeface="Times New Roman" pitchFamily="18" charset="0"/>
              </a:rPr>
              <a:t>the prokaryotic ribosome at the </a:t>
            </a:r>
            <a:r>
              <a:rPr lang="en-US" sz="24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16S</a:t>
            </a:r>
            <a:r>
              <a:rPr lang="en-US" sz="2400" dirty="0">
                <a:solidFill>
                  <a:schemeClr val="tx2"/>
                </a:solidFill>
                <a:latin typeface="Times New Roman" pitchFamily="18" charset="0"/>
                <a:cs typeface="Times New Roman" pitchFamily="18" charset="0"/>
              </a:rPr>
              <a:t> </a:t>
            </a:r>
            <a:r>
              <a:rPr lang="en-US" sz="24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rRNA</a:t>
            </a:r>
            <a:r>
              <a:rPr lang="en-US" sz="2400" dirty="0" smtClean="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site located in </a:t>
            </a:r>
            <a:r>
              <a:rPr lang="en-US" sz="24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30S</a:t>
            </a:r>
            <a:r>
              <a:rPr lang="en-US" sz="2400" dirty="0" smtClean="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subunit of the </a:t>
            </a:r>
            <a:r>
              <a:rPr lang="en-US" sz="2400" dirty="0" smtClean="0">
                <a:solidFill>
                  <a:schemeClr val="tx2"/>
                </a:solidFill>
                <a:latin typeface="Times New Roman" pitchFamily="18" charset="0"/>
                <a:cs typeface="Times New Roman" pitchFamily="18" charset="0"/>
              </a:rPr>
              <a:t>ribosome. </a:t>
            </a:r>
          </a:p>
          <a:p>
            <a:pPr marL="457200" indent="-457200" algn="just">
              <a:buFont typeface="+mj-lt"/>
              <a:buAutoNum type="arabicPeriod"/>
            </a:pPr>
            <a:r>
              <a:rPr lang="en-US" sz="2400" dirty="0" smtClean="0">
                <a:solidFill>
                  <a:schemeClr val="tx2"/>
                </a:solidFill>
                <a:latin typeface="Times New Roman" pitchFamily="18" charset="0"/>
                <a:cs typeface="Times New Roman" pitchFamily="18" charset="0"/>
              </a:rPr>
              <a:t>After that, aminoglycosides will bind with the </a:t>
            </a:r>
            <a:r>
              <a:rPr lang="en-US" sz="24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 site </a:t>
            </a:r>
            <a:r>
              <a:rPr lang="en-US" sz="2400" dirty="0">
                <a:solidFill>
                  <a:schemeClr val="tx2"/>
                </a:solidFill>
                <a:latin typeface="Times New Roman" pitchFamily="18" charset="0"/>
                <a:cs typeface="Times New Roman" pitchFamily="18" charset="0"/>
              </a:rPr>
              <a:t>for </a:t>
            </a:r>
            <a:r>
              <a:rPr lang="en-US" sz="24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tRNA </a:t>
            </a:r>
            <a:r>
              <a:rPr lang="en-US" sz="2400" dirty="0" smtClean="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inhibits the translation process by causing </a:t>
            </a:r>
            <a:r>
              <a:rPr lang="en-US" sz="2400" dirty="0" smtClean="0">
                <a:solidFill>
                  <a:schemeClr val="tx2"/>
                </a:solidFill>
                <a:latin typeface="Times New Roman" pitchFamily="18" charset="0"/>
                <a:cs typeface="Times New Roman" pitchFamily="18" charset="0"/>
              </a:rPr>
              <a:t>hindering the </a:t>
            </a:r>
            <a:r>
              <a:rPr lang="en-US" sz="2400" dirty="0">
                <a:solidFill>
                  <a:schemeClr val="tx2"/>
                </a:solidFill>
                <a:latin typeface="Times New Roman" pitchFamily="18" charset="0"/>
                <a:cs typeface="Times New Roman" pitchFamily="18" charset="0"/>
              </a:rPr>
              <a:t>translocation </a:t>
            </a:r>
            <a:r>
              <a:rPr lang="en-US" sz="2400" dirty="0" smtClean="0">
                <a:solidFill>
                  <a:schemeClr val="tx2"/>
                </a:solidFill>
                <a:latin typeface="Times New Roman" pitchFamily="18" charset="0"/>
                <a:cs typeface="Times New Roman" pitchFamily="18" charset="0"/>
              </a:rPr>
              <a:t>step.</a:t>
            </a:r>
          </a:p>
          <a:p>
            <a:pPr marL="457200" indent="-457200" algn="just">
              <a:buFont typeface="+mj-lt"/>
              <a:buAutoNum type="arabicPeriod"/>
            </a:pPr>
            <a:r>
              <a:rPr lang="en-US" sz="2400" dirty="0" smtClean="0">
                <a:solidFill>
                  <a:schemeClr val="tx2"/>
                </a:solidFill>
                <a:latin typeface="Times New Roman" pitchFamily="18" charset="0"/>
                <a:cs typeface="Times New Roman" pitchFamily="18" charset="0"/>
              </a:rPr>
              <a:t>Attachment </a:t>
            </a:r>
            <a:r>
              <a:rPr lang="en-US" sz="2400" dirty="0">
                <a:solidFill>
                  <a:schemeClr val="tx2"/>
                </a:solidFill>
                <a:latin typeface="Times New Roman" pitchFamily="18" charset="0"/>
                <a:cs typeface="Times New Roman" pitchFamily="18" charset="0"/>
              </a:rPr>
              <a:t>at the A site </a:t>
            </a:r>
            <a:r>
              <a:rPr lang="en-US" sz="2400" dirty="0" smtClean="0">
                <a:solidFill>
                  <a:schemeClr val="tx2"/>
                </a:solidFill>
                <a:latin typeface="Times New Roman" pitchFamily="18" charset="0"/>
                <a:cs typeface="Times New Roman" pitchFamily="18" charset="0"/>
              </a:rPr>
              <a:t>will lead to block </a:t>
            </a:r>
            <a:r>
              <a:rPr lang="en-US" sz="2400" dirty="0">
                <a:solidFill>
                  <a:schemeClr val="tx2"/>
                </a:solidFill>
                <a:latin typeface="Times New Roman" pitchFamily="18" charset="0"/>
                <a:cs typeface="Times New Roman" pitchFamily="18" charset="0"/>
              </a:rPr>
              <a:t>transition during the peptide bond–forming </a:t>
            </a:r>
            <a:r>
              <a:rPr lang="en-US" sz="2400" dirty="0" smtClean="0">
                <a:solidFill>
                  <a:schemeClr val="tx2"/>
                </a:solidFill>
                <a:latin typeface="Times New Roman" pitchFamily="18" charset="0"/>
                <a:cs typeface="Times New Roman" pitchFamily="18" charset="0"/>
              </a:rPr>
              <a:t>translocation and stop </a:t>
            </a:r>
            <a:r>
              <a:rPr lang="en-US" sz="2400" dirty="0">
                <a:solidFill>
                  <a:schemeClr val="tx2"/>
                </a:solidFill>
                <a:latin typeface="Times New Roman" pitchFamily="18" charset="0"/>
                <a:cs typeface="Times New Roman" pitchFamily="18" charset="0"/>
              </a:rPr>
              <a:t>elongation of the </a:t>
            </a:r>
            <a:r>
              <a:rPr lang="en-US" sz="2400" dirty="0" smtClean="0">
                <a:solidFill>
                  <a:schemeClr val="tx2"/>
                </a:solidFill>
                <a:latin typeface="Times New Roman" pitchFamily="18" charset="0"/>
                <a:cs typeface="Times New Roman" pitchFamily="18" charset="0"/>
              </a:rPr>
              <a:t>protein </a:t>
            </a:r>
            <a:r>
              <a:rPr lang="en-US" sz="2400" dirty="0">
                <a:solidFill>
                  <a:schemeClr val="tx2"/>
                </a:solidFill>
                <a:latin typeface="Times New Roman" pitchFamily="18" charset="0"/>
                <a:cs typeface="Times New Roman" pitchFamily="18" charset="0"/>
              </a:rPr>
              <a:t>chain </a:t>
            </a:r>
          </a:p>
          <a:p>
            <a:pPr lvl="1" algn="just">
              <a:lnSpc>
                <a:spcPct val="80000"/>
              </a:lnSpc>
              <a:buClr>
                <a:srgbClr val="3891A7"/>
              </a:buClr>
              <a:buNone/>
            </a:pPr>
            <a:endParaRPr lang="en-US" sz="2400" dirty="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
        <p:nvSpPr>
          <p:cNvPr id="5" name="Rectangle 4"/>
          <p:cNvSpPr/>
          <p:nvPr/>
        </p:nvSpPr>
        <p:spPr>
          <a:xfrm>
            <a:off x="228600" y="228600"/>
            <a:ext cx="3200400" cy="584775"/>
          </a:xfrm>
          <a:prstGeom prst="rect">
            <a:avLst/>
          </a:prstGeom>
          <a:solidFill>
            <a:srgbClr val="FFFF00"/>
          </a:solidFill>
        </p:spPr>
        <p:txBody>
          <a:bodyPr wrap="square">
            <a:spAutoFit/>
          </a:bodyPr>
          <a:lstStyle/>
          <a:p>
            <a:r>
              <a:rPr lang="en-US" sz="32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Aminoglycosides </a:t>
            </a:r>
            <a:endParaRPr lang="en-US" sz="1050" b="1" dirty="0">
              <a:ln w="10541" cmpd="sng">
                <a:solidFill>
                  <a:srgbClr val="7D7D7D">
                    <a:tint val="100000"/>
                    <a:shade val="100000"/>
                    <a:satMod val="110000"/>
                  </a:srgbClr>
                </a:solidFill>
                <a:prstDash val="solid"/>
              </a:ln>
              <a:solidFill>
                <a:schemeClr val="tx2"/>
              </a:solidFill>
            </a:endParaRPr>
          </a:p>
        </p:txBody>
      </p:sp>
    </p:spTree>
    <p:extLst>
      <p:ext uri="{BB962C8B-B14F-4D97-AF65-F5344CB8AC3E}">
        <p14:creationId xmlns:p14="http://schemas.microsoft.com/office/powerpoint/2010/main" val="1982086369"/>
      </p:ext>
    </p:extLst>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3885</TotalTime>
  <Words>1393</Words>
  <Application>Microsoft Office PowerPoint</Application>
  <PresentationFormat>On-screen Show (4:3)</PresentationFormat>
  <Paragraphs>103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There are five  main mechanisms by which antibacterial agents 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Antiparasitic agents </vt:lpstr>
      <vt:lpstr>Antifungal agents </vt:lpstr>
      <vt:lpstr>Antiviral agents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Antibiotics Work?</dc:title>
  <dc:creator>saad</dc:creator>
  <cp:lastModifiedBy>DR.Ahmed Saker 2o1O</cp:lastModifiedBy>
  <cp:revision>192</cp:revision>
  <dcterms:created xsi:type="dcterms:W3CDTF">2006-08-16T00:00:00Z</dcterms:created>
  <dcterms:modified xsi:type="dcterms:W3CDTF">2024-02-17T21:21:56Z</dcterms:modified>
</cp:coreProperties>
</file>