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82" r:id="rId2"/>
    <p:sldId id="283" r:id="rId3"/>
    <p:sldId id="259" r:id="rId4"/>
    <p:sldId id="285" r:id="rId5"/>
    <p:sldId id="261" r:id="rId6"/>
    <p:sldId id="287" r:id="rId7"/>
    <p:sldId id="260" r:id="rId8"/>
    <p:sldId id="262" r:id="rId9"/>
    <p:sldId id="284" r:id="rId10"/>
    <p:sldId id="264" r:id="rId11"/>
    <p:sldId id="288" r:id="rId12"/>
    <p:sldId id="289" r:id="rId13"/>
    <p:sldId id="266" r:id="rId14"/>
    <p:sldId id="290" r:id="rId15"/>
    <p:sldId id="293" r:id="rId16"/>
    <p:sldId id="267" r:id="rId17"/>
    <p:sldId id="269" r:id="rId18"/>
    <p:sldId id="270" r:id="rId19"/>
    <p:sldId id="297" r:id="rId20"/>
    <p:sldId id="272" r:id="rId21"/>
    <p:sldId id="299" r:id="rId22"/>
    <p:sldId id="301"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724" autoAdjust="0"/>
  </p:normalViewPr>
  <p:slideViewPr>
    <p:cSldViewPr>
      <p:cViewPr varScale="1">
        <p:scale>
          <a:sx n="71" d="100"/>
          <a:sy n="71" d="100"/>
        </p:scale>
        <p:origin x="-1356" y="-90"/>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pPr/>
              <a:t>3/4/2024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pPr/>
              <a:t>‹#›</a:t>
            </a:fld>
            <a:endParaRPr lang="en-US"/>
          </a:p>
        </p:txBody>
      </p:sp>
    </p:spTree>
    <p:extLst>
      <p:ext uri="{BB962C8B-B14F-4D97-AF65-F5344CB8AC3E}">
        <p14:creationId xmlns=""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pPr/>
              <a:t>1</a:t>
            </a:fld>
            <a:endParaRPr lang="en-US"/>
          </a:p>
        </p:txBody>
      </p:sp>
    </p:spTree>
    <p:extLst>
      <p:ext uri="{BB962C8B-B14F-4D97-AF65-F5344CB8AC3E}">
        <p14:creationId xmlns="" xmlns:p14="http://schemas.microsoft.com/office/powerpoint/2010/main" val="1099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mtClean="0"/>
          </a:p>
        </p:txBody>
      </p:sp>
      <p:sp>
        <p:nvSpPr>
          <p:cNvPr id="57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defRPr>
            </a:lvl1pPr>
            <a:lvl2pPr marL="702756" indent="-270291" defTabSz="914485" eaLnBrk="0" hangingPunct="0">
              <a:defRPr sz="2300">
                <a:solidFill>
                  <a:schemeClr val="tx1"/>
                </a:solidFill>
                <a:latin typeface="Arial" charset="0"/>
              </a:defRPr>
            </a:lvl2pPr>
            <a:lvl3pPr marL="1081164" indent="-216233" defTabSz="914485" eaLnBrk="0" hangingPunct="0">
              <a:defRPr sz="2300">
                <a:solidFill>
                  <a:schemeClr val="tx1"/>
                </a:solidFill>
                <a:latin typeface="Arial" charset="0"/>
              </a:defRPr>
            </a:lvl3pPr>
            <a:lvl4pPr marL="1513629" indent="-216233" defTabSz="914485" eaLnBrk="0" hangingPunct="0">
              <a:defRPr sz="2300">
                <a:solidFill>
                  <a:schemeClr val="tx1"/>
                </a:solidFill>
                <a:latin typeface="Arial" charset="0"/>
              </a:defRPr>
            </a:lvl4pPr>
            <a:lvl5pPr marL="1946095" indent="-216233" defTabSz="914485" eaLnBrk="0" hangingPunct="0">
              <a:defRPr sz="2300">
                <a:solidFill>
                  <a:schemeClr val="tx1"/>
                </a:solidFill>
                <a:latin typeface="Arial" charset="0"/>
              </a:defRPr>
            </a:lvl5pPr>
            <a:lvl6pPr marL="2378560" indent="-216233" defTabSz="914485" eaLnBrk="0" fontAlgn="base" hangingPunct="0">
              <a:spcBef>
                <a:spcPct val="0"/>
              </a:spcBef>
              <a:spcAft>
                <a:spcPct val="0"/>
              </a:spcAft>
              <a:defRPr sz="2300">
                <a:solidFill>
                  <a:schemeClr val="tx1"/>
                </a:solidFill>
                <a:latin typeface="Arial" charset="0"/>
              </a:defRPr>
            </a:lvl6pPr>
            <a:lvl7pPr marL="2811026" indent="-216233" defTabSz="914485" eaLnBrk="0" fontAlgn="base" hangingPunct="0">
              <a:spcBef>
                <a:spcPct val="0"/>
              </a:spcBef>
              <a:spcAft>
                <a:spcPct val="0"/>
              </a:spcAft>
              <a:defRPr sz="2300">
                <a:solidFill>
                  <a:schemeClr val="tx1"/>
                </a:solidFill>
                <a:latin typeface="Arial" charset="0"/>
              </a:defRPr>
            </a:lvl7pPr>
            <a:lvl8pPr marL="3243491" indent="-216233" defTabSz="914485" eaLnBrk="0" fontAlgn="base" hangingPunct="0">
              <a:spcBef>
                <a:spcPct val="0"/>
              </a:spcBef>
              <a:spcAft>
                <a:spcPct val="0"/>
              </a:spcAft>
              <a:defRPr sz="2300">
                <a:solidFill>
                  <a:schemeClr val="tx1"/>
                </a:solidFill>
                <a:latin typeface="Arial" charset="0"/>
              </a:defRPr>
            </a:lvl8pPr>
            <a:lvl9pPr marL="3675957" indent="-216233" defTabSz="914485" eaLnBrk="0" fontAlgn="base" hangingPunct="0">
              <a:spcBef>
                <a:spcPct val="0"/>
              </a:spcBef>
              <a:spcAft>
                <a:spcPct val="0"/>
              </a:spcAft>
              <a:defRPr sz="2300">
                <a:solidFill>
                  <a:schemeClr val="tx1"/>
                </a:solidFill>
                <a:latin typeface="Arial" charset="0"/>
              </a:defRPr>
            </a:lvl9pPr>
          </a:lstStyle>
          <a:p>
            <a:pPr eaLnBrk="1" hangingPunct="1"/>
            <a:fld id="{D9649161-FB5B-4082-A326-6A92BCE71173}" type="slidenum">
              <a:rPr lang="en-US" sz="1200">
                <a:solidFill>
                  <a:prstClr val="black"/>
                </a:solidFill>
              </a:rPr>
              <a:pPr eaLnBrk="1" hangingPunct="1"/>
              <a:t>10</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defTabSz="914485" eaLnBrk="0" hangingPunct="0">
              <a:tabLst>
                <a:tab pos="723779" algn="l"/>
                <a:tab pos="1447558" algn="l"/>
                <a:tab pos="2171337" algn="l"/>
                <a:tab pos="2895116" algn="l"/>
              </a:tabLst>
              <a:defRPr sz="2300">
                <a:solidFill>
                  <a:schemeClr val="tx1"/>
                </a:solidFill>
                <a:latin typeface="Arial" charset="0"/>
              </a:defRPr>
            </a:lvl1pPr>
            <a:lvl2pPr marL="37927823" indent="-37469831" defTabSz="914485" eaLnBrk="0" hangingPunct="0">
              <a:tabLst>
                <a:tab pos="723779" algn="l"/>
                <a:tab pos="1447558" algn="l"/>
                <a:tab pos="2171337" algn="l"/>
                <a:tab pos="2895116" algn="l"/>
              </a:tabLst>
              <a:defRPr sz="2300">
                <a:solidFill>
                  <a:schemeClr val="tx1"/>
                </a:solidFill>
                <a:latin typeface="Arial" charset="0"/>
              </a:defRPr>
            </a:lvl2pPr>
            <a:lvl3pPr marL="1081164" indent="-216233" defTabSz="914485" eaLnBrk="0" hangingPunct="0">
              <a:tabLst>
                <a:tab pos="723779" algn="l"/>
                <a:tab pos="1447558" algn="l"/>
                <a:tab pos="2171337" algn="l"/>
                <a:tab pos="2895116" algn="l"/>
              </a:tabLst>
              <a:defRPr sz="2300">
                <a:solidFill>
                  <a:schemeClr val="tx1"/>
                </a:solidFill>
                <a:latin typeface="Arial" charset="0"/>
              </a:defRPr>
            </a:lvl3pPr>
            <a:lvl4pPr marL="1513629" indent="-216233" defTabSz="914485" eaLnBrk="0" hangingPunct="0">
              <a:tabLst>
                <a:tab pos="723779" algn="l"/>
                <a:tab pos="1447558" algn="l"/>
                <a:tab pos="2171337" algn="l"/>
                <a:tab pos="2895116" algn="l"/>
              </a:tabLst>
              <a:defRPr sz="2300">
                <a:solidFill>
                  <a:schemeClr val="tx1"/>
                </a:solidFill>
                <a:latin typeface="Arial" charset="0"/>
              </a:defRPr>
            </a:lvl4pPr>
            <a:lvl5pPr marL="1946095" indent="-216233" defTabSz="914485" eaLnBrk="0" hangingPunct="0">
              <a:tabLst>
                <a:tab pos="723779" algn="l"/>
                <a:tab pos="1447558" algn="l"/>
                <a:tab pos="2171337" algn="l"/>
                <a:tab pos="2895116" algn="l"/>
              </a:tabLst>
              <a:defRPr sz="2300">
                <a:solidFill>
                  <a:schemeClr val="tx1"/>
                </a:solidFill>
                <a:latin typeface="Arial" charset="0"/>
              </a:defRPr>
            </a:lvl5pPr>
            <a:lvl6pPr marL="2378560"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6pPr>
            <a:lvl7pPr marL="2811026"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7pPr>
            <a:lvl8pPr marL="3243491"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8pPr>
            <a:lvl9pPr marL="3675957"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9pPr>
          </a:lstStyle>
          <a:p>
            <a:pPr eaLnBrk="1" hangingPunct="1"/>
            <a:fld id="{3CA04C7E-7263-4752-94DD-EBC5FE41A648}" type="slidenum">
              <a:rPr lang="en-US" altLang="en-US" sz="1200">
                <a:solidFill>
                  <a:srgbClr val="000000"/>
                </a:solidFill>
                <a:ea typeface="Lucida Sans Unicode" pitchFamily="34" charset="0"/>
                <a:cs typeface="Lucida Sans Unicode" pitchFamily="34" charset="0"/>
              </a:rPr>
              <a:pPr eaLnBrk="1" hangingPunct="1"/>
              <a:t>18</a:t>
            </a:fld>
            <a:endParaRPr lang="en-US" altLang="en-US" sz="1200">
              <a:solidFill>
                <a:srgbClr val="000000"/>
              </a:solidFill>
              <a:ea typeface="Lucida Sans Unicode" pitchFamily="34" charset="0"/>
              <a:cs typeface="Lucida Sans Unicode" pitchFamily="34" charset="0"/>
            </a:endParaRPr>
          </a:p>
        </p:txBody>
      </p:sp>
      <p:sp>
        <p:nvSpPr>
          <p:cNvPr id="58371" name="Text Box 1"/>
          <p:cNvSpPr txBox="1">
            <a:spLocks noChangeArrowheads="1"/>
          </p:cNvSpPr>
          <p:nvPr/>
        </p:nvSpPr>
        <p:spPr bwMode="auto">
          <a:xfrm>
            <a:off x="1143000" y="686405"/>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prstClr val="white"/>
              </a:solidFill>
              <a:latin typeface="Tahoma" pitchFamily="34" charset="0"/>
              <a:ea typeface="Lucida Sans Unicode" pitchFamily="34" charset="0"/>
              <a:cs typeface="Lucida Sans Unicode" pitchFamily="34" charset="0"/>
            </a:endParaRPr>
          </a:p>
        </p:txBody>
      </p:sp>
      <p:sp>
        <p:nvSpPr>
          <p:cNvPr id="58372" name="Rectangle 2"/>
          <p:cNvSpPr>
            <a:spLocks noGrp="1" noChangeArrowheads="1"/>
          </p:cNvSpPr>
          <p:nvPr>
            <p:ph type="body"/>
          </p:nvPr>
        </p:nvSpPr>
        <p:spPr>
          <a:xfrm>
            <a:off x="686099" y="4343703"/>
            <a:ext cx="5478363" cy="410633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2023-2024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ar-IQ" sz="8000" b="1" cap="small" dirty="0" smtClean="0">
                <a:latin typeface="Times New Roman" panose="02020603050405020304" pitchFamily="18" charset="0"/>
                <a:cs typeface="Times New Roman" panose="02020603050405020304" pitchFamily="18" charset="0"/>
              </a:rPr>
              <a:t> </a:t>
            </a:r>
            <a:r>
              <a:rPr lang="en-US" sz="9600" b="1" cap="small" smtClean="0">
                <a:latin typeface="Times New Roman" panose="02020603050405020304" pitchFamily="18" charset="0"/>
                <a:cs typeface="Times New Roman" panose="02020603050405020304" pitchFamily="18" charset="0"/>
              </a:rPr>
              <a:t>first </a:t>
            </a:r>
            <a:r>
              <a:rPr lang="en-US" sz="8000" b="1" cap="small" smtClean="0">
                <a:latin typeface="Times New Roman" panose="02020603050405020304" pitchFamily="18" charset="0"/>
                <a:cs typeface="Times New Roman" panose="02020603050405020304" pitchFamily="18" charset="0"/>
              </a:rPr>
              <a:t>STAGE </a:t>
            </a: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3"/>
          <p:cNvPicPr>
            <a:picLocks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4038600"/>
            <a:ext cx="39624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3319" name="Picture 4"/>
          <p:cNvPicPr>
            <a:picLocks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19600" y="4038600"/>
            <a:ext cx="44958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 name="Rectangle 4"/>
          <p:cNvSpPr/>
          <p:nvPr/>
        </p:nvSpPr>
        <p:spPr>
          <a:xfrm>
            <a:off x="-32657" y="29029"/>
            <a:ext cx="9144000" cy="1569660"/>
          </a:xfrm>
          <a:prstGeom prst="rect">
            <a:avLst/>
          </a:prstGeom>
        </p:spPr>
        <p:txBody>
          <a:bodyPr wrap="square">
            <a:spAutoFit/>
          </a:bodyPr>
          <a:lstStyle/>
          <a:p>
            <a:pPr marL="342900" indent="-342900" algn="just">
              <a:buFont typeface="Wingdings" pitchFamily="2" charset="2"/>
              <a:buChar char="q"/>
            </a:pPr>
            <a:r>
              <a:rPr lang="en-US" sz="2400" dirty="0">
                <a:solidFill>
                  <a:prstClr val="black"/>
                </a:solidFill>
                <a:latin typeface="Times New Roman" pitchFamily="18" charset="0"/>
                <a:cs typeface="Times New Roman" pitchFamily="18" charset="0"/>
              </a:rPr>
              <a:t>The most common high clouds are the </a:t>
            </a:r>
            <a:r>
              <a:rPr lang="en-US" sz="2400" b="1" dirty="0" smtClean="0">
                <a:solidFill>
                  <a:prstClr val="black"/>
                </a:solidFill>
                <a:latin typeface="Times New Roman" pitchFamily="18" charset="0"/>
                <a:cs typeface="Times New Roman" pitchFamily="18" charset="0"/>
              </a:rPr>
              <a:t>Cirrus </a:t>
            </a:r>
            <a:r>
              <a:rPr lang="en-US" sz="2400" b="1" dirty="0">
                <a:solidFill>
                  <a:prstClr val="black"/>
                </a:solidFill>
                <a:latin typeface="Times New Roman" pitchFamily="18" charset="0"/>
                <a:cs typeface="Times New Roman" pitchFamily="18" charset="0"/>
              </a:rPr>
              <a:t>(</a:t>
            </a:r>
            <a:r>
              <a:rPr lang="en-US" altLang="en-US" sz="2400" b="1" dirty="0">
                <a:solidFill>
                  <a:prstClr val="black"/>
                </a:solidFill>
                <a:latin typeface="Times New Roman" pitchFamily="18" charset="0"/>
                <a:cs typeface="Times New Roman" pitchFamily="18" charset="0"/>
              </a:rPr>
              <a:t>Ci)</a:t>
            </a:r>
            <a:r>
              <a:rPr lang="en-US" sz="2400" b="1"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which </a:t>
            </a:r>
            <a:r>
              <a:rPr lang="en-US" sz="2400" dirty="0">
                <a:solidFill>
                  <a:prstClr val="black"/>
                </a:solidFill>
                <a:latin typeface="Times New Roman" pitchFamily="18" charset="0"/>
                <a:cs typeface="Times New Roman" pitchFamily="18" charset="0"/>
              </a:rPr>
              <a:t>are thin, wispy clouds blown by high winds </a:t>
            </a:r>
            <a:r>
              <a:rPr lang="en-US" sz="2400" dirty="0" smtClean="0">
                <a:solidFill>
                  <a:prstClr val="black"/>
                </a:solidFill>
                <a:latin typeface="Times New Roman" pitchFamily="18" charset="0"/>
                <a:cs typeface="Times New Roman" pitchFamily="18" charset="0"/>
              </a:rPr>
              <a:t>into long </a:t>
            </a:r>
            <a:r>
              <a:rPr lang="en-US" sz="2400" dirty="0">
                <a:solidFill>
                  <a:prstClr val="black"/>
                </a:solidFill>
                <a:latin typeface="Times New Roman" pitchFamily="18" charset="0"/>
                <a:cs typeface="Times New Roman" pitchFamily="18" charset="0"/>
              </a:rPr>
              <a:t>streamers called mares’ </a:t>
            </a:r>
            <a:r>
              <a:rPr lang="en-US" sz="2400" dirty="0" smtClean="0">
                <a:solidFill>
                  <a:prstClr val="black"/>
                </a:solidFill>
                <a:latin typeface="Times New Roman" pitchFamily="18" charset="0"/>
                <a:cs typeface="Times New Roman" pitchFamily="18" charset="0"/>
              </a:rPr>
              <a:t>tails. </a:t>
            </a:r>
            <a:r>
              <a:rPr lang="en-US" sz="2400" dirty="0">
                <a:solidFill>
                  <a:prstClr val="black"/>
                </a:solidFill>
                <a:latin typeface="Times New Roman" pitchFamily="18" charset="0"/>
                <a:cs typeface="Times New Roman" pitchFamily="18" charset="0"/>
              </a:rPr>
              <a:t>Cirrus clouds usually move across </a:t>
            </a:r>
            <a:r>
              <a:rPr lang="en-US" sz="2400" dirty="0" smtClean="0">
                <a:solidFill>
                  <a:prstClr val="black"/>
                </a:solidFill>
                <a:latin typeface="Times New Roman" pitchFamily="18" charset="0"/>
                <a:cs typeface="Times New Roman" pitchFamily="18" charset="0"/>
              </a:rPr>
              <a:t>the sky </a:t>
            </a:r>
            <a:r>
              <a:rPr lang="en-US" sz="2400" dirty="0">
                <a:solidFill>
                  <a:prstClr val="black"/>
                </a:solidFill>
                <a:latin typeface="Times New Roman" pitchFamily="18" charset="0"/>
                <a:cs typeface="Times New Roman" pitchFamily="18" charset="0"/>
              </a:rPr>
              <a:t>from west to east, indicating the prevailing winds </a:t>
            </a:r>
            <a:r>
              <a:rPr lang="en-US" sz="2400" dirty="0" smtClean="0">
                <a:solidFill>
                  <a:prstClr val="black"/>
                </a:solidFill>
                <a:latin typeface="Times New Roman" pitchFamily="18" charset="0"/>
                <a:cs typeface="Times New Roman" pitchFamily="18" charset="0"/>
              </a:rPr>
              <a:t>at their </a:t>
            </a:r>
            <a:r>
              <a:rPr lang="en-US" sz="2400" dirty="0">
                <a:solidFill>
                  <a:prstClr val="black"/>
                </a:solidFill>
                <a:latin typeface="Times New Roman" pitchFamily="18" charset="0"/>
                <a:cs typeface="Times New Roman" pitchFamily="18" charset="0"/>
              </a:rPr>
              <a:t>elevation</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 name="Rectangle 1"/>
          <p:cNvSpPr/>
          <p:nvPr/>
        </p:nvSpPr>
        <p:spPr>
          <a:xfrm>
            <a:off x="538843" y="1828800"/>
            <a:ext cx="8001000" cy="1569660"/>
          </a:xfrm>
          <a:prstGeom prst="rect">
            <a:avLst/>
          </a:prstGeom>
        </p:spPr>
        <p:txBody>
          <a:bodyPr wrap="square">
            <a:spAutoFit/>
          </a:bodyPr>
          <a:lstStyle/>
          <a:p>
            <a:pPr algn="ctr" rtl="1"/>
            <a:r>
              <a:rPr lang="ar-IQ" sz="2400" b="1" dirty="0"/>
              <a:t>أكثر الغيوم المرتفعة شيوعًا هي </a:t>
            </a:r>
            <a:r>
              <a:rPr lang="en-GB" sz="2400" b="1" dirty="0"/>
              <a:t>Cirrus (Ci) </a:t>
            </a:r>
            <a:r>
              <a:rPr lang="ar-SA" sz="2400" b="1" dirty="0" smtClean="0"/>
              <a:t> (غيوم السمحاق ) </a:t>
            </a:r>
            <a:r>
              <a:rPr lang="en-GB" sz="2400" b="1" dirty="0" smtClean="0"/>
              <a:t>، </a:t>
            </a:r>
            <a:r>
              <a:rPr lang="ar-IQ" sz="2400" b="1" dirty="0"/>
              <a:t>وهي عبارة عن غيوم رقيق </a:t>
            </a:r>
            <a:r>
              <a:rPr lang="ar-SA" sz="2400" b="1" dirty="0" smtClean="0"/>
              <a:t>ذات بناء ليفي  يكون لونها ابيض  على شكل خطوط رفيعه او اذناب خيول او ريش طيور</a:t>
            </a:r>
            <a:r>
              <a:rPr lang="ar-IQ" sz="2400" b="1" dirty="0" smtClean="0"/>
              <a:t>. </a:t>
            </a:r>
            <a:r>
              <a:rPr lang="ar-IQ" sz="2400" b="1" dirty="0"/>
              <a:t>تتحرك </a:t>
            </a:r>
            <a:r>
              <a:rPr lang="ar-SA" sz="2400" b="1" dirty="0" smtClean="0"/>
              <a:t>الغيوم</a:t>
            </a:r>
            <a:r>
              <a:rPr lang="ar-IQ" sz="2400" b="1" dirty="0" smtClean="0"/>
              <a:t> </a:t>
            </a:r>
            <a:r>
              <a:rPr lang="ar-IQ" sz="2400" b="1" dirty="0"/>
              <a:t>عادة عبر السماء من الغرب إلى الشرق ، مما يشير </a:t>
            </a:r>
            <a:r>
              <a:rPr lang="ar-IQ" sz="2400" b="1" dirty="0" smtClean="0"/>
              <a:t>إلى </a:t>
            </a:r>
            <a:r>
              <a:rPr lang="ar-IQ" sz="2400" b="1" dirty="0"/>
              <a:t>الرياح السائدة </a:t>
            </a:r>
            <a:r>
              <a:rPr lang="ar-SA" sz="2400" b="1" dirty="0" smtClean="0"/>
              <a:t>اثناء </a:t>
            </a:r>
            <a:r>
              <a:rPr lang="ar-IQ" sz="2400" b="1" dirty="0" smtClean="0"/>
              <a:t>ارتفاعها</a:t>
            </a:r>
            <a:r>
              <a:rPr lang="ar-IQ" sz="2400" b="1" dirty="0"/>
              <a:t>.</a:t>
            </a:r>
            <a:endParaRPr lang="en-GB" sz="2400" b="1" dirty="0"/>
          </a:p>
        </p:txBody>
      </p:sp>
    </p:spTree>
    <p:extLst>
      <p:ext uri="{BB962C8B-B14F-4D97-AF65-F5344CB8AC3E}">
        <p14:creationId xmlns="" xmlns:p14="http://schemas.microsoft.com/office/powerpoint/2010/main" val="178416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3"/>
            <a:ext cx="9144000" cy="2677656"/>
          </a:xfrm>
          <a:prstGeom prst="rect">
            <a:avLst/>
          </a:prstGeom>
        </p:spPr>
        <p:txBody>
          <a:bodyPr wrap="square">
            <a:spAutoFit/>
          </a:bodyPr>
          <a:lstStyle/>
          <a:p>
            <a:pPr marL="342900" indent="-342900" algn="just">
              <a:buFont typeface="Wingdings" pitchFamily="2" charset="2"/>
              <a:buChar char="Ø"/>
            </a:pPr>
            <a:r>
              <a:rPr lang="en-US" sz="2400" b="1" dirty="0">
                <a:solidFill>
                  <a:prstClr val="black"/>
                </a:solidFill>
                <a:latin typeface="Times New Roman" pitchFamily="18" charset="0"/>
                <a:cs typeface="Times New Roman" pitchFamily="18" charset="0"/>
              </a:rPr>
              <a:t>Cirrocumulus </a:t>
            </a:r>
            <a:r>
              <a:rPr lang="en-US" sz="2400" b="1" dirty="0" smtClean="0">
                <a:solidFill>
                  <a:prstClr val="black"/>
                </a:solidFill>
                <a:latin typeface="Times New Roman" pitchFamily="18" charset="0"/>
                <a:cs typeface="Times New Roman" pitchFamily="18" charset="0"/>
              </a:rPr>
              <a:t>clouds (</a:t>
            </a:r>
            <a:r>
              <a:rPr lang="en-US" altLang="en-US" sz="2400" b="1" dirty="0" smtClean="0">
                <a:solidFill>
                  <a:srgbClr val="000000"/>
                </a:solidFill>
                <a:latin typeface="Times New Roman" pitchFamily="18" charset="0"/>
              </a:rPr>
              <a:t>Cc)</a:t>
            </a:r>
            <a:r>
              <a:rPr lang="en-US" sz="2400" dirty="0" smtClean="0">
                <a:solidFill>
                  <a:prstClr val="black"/>
                </a:solidFill>
                <a:latin typeface="Times New Roman" pitchFamily="18" charset="0"/>
                <a:cs typeface="Times New Roman" pitchFamily="18" charset="0"/>
              </a:rPr>
              <a:t>, light of a setting sun make this one of the most beautiful of all clouds. </a:t>
            </a:r>
            <a:r>
              <a:rPr lang="en-US" sz="2400" dirty="0">
                <a:solidFill>
                  <a:prstClr val="black"/>
                </a:solidFill>
                <a:latin typeface="Times New Roman" pitchFamily="18" charset="0"/>
                <a:cs typeface="Times New Roman" pitchFamily="18" charset="0"/>
              </a:rPr>
              <a:t>seen less frequently than cirrus, appear as small, rounded, white puffs that may occur individually, or in long rows. When in rows, the cirrocumulus cloud has a rippling appearance that distinguishes it from the silky look of the cirrus and the sheet like cirrostratus. Cirrocumulus seldom cover more than a small portion of the sky. The dappled cloud elements that reflect the red or yellow </a:t>
            </a:r>
          </a:p>
        </p:txBody>
      </p:sp>
      <p:pic>
        <p:nvPicPr>
          <p:cNvPr id="4098"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29200" y="4234435"/>
            <a:ext cx="3962400" cy="243779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9" descr="cirrocumulus_lacunosus_t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4234435"/>
            <a:ext cx="4114800"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464457" y="2719149"/>
            <a:ext cx="8534400" cy="1323439"/>
          </a:xfrm>
          <a:prstGeom prst="rect">
            <a:avLst/>
          </a:prstGeom>
          <a:noFill/>
        </p:spPr>
        <p:txBody>
          <a:bodyPr wrap="square" rtlCol="0">
            <a:spAutoFit/>
          </a:bodyPr>
          <a:lstStyle/>
          <a:p>
            <a:pPr algn="justLow" rtl="1"/>
            <a:r>
              <a:rPr lang="ar-SA" sz="2000" b="1" dirty="0" smtClean="0"/>
              <a:t>غيوم السمحاق الركامي </a:t>
            </a:r>
          </a:p>
          <a:p>
            <a:pPr algn="justLow" rtl="1"/>
            <a:r>
              <a:rPr lang="ar-SA" sz="2000" dirty="0" smtClean="0"/>
              <a:t>غيوم رقيقة بيضاء او كروية الشكل صغيرة الحجم غير مضللة مكونة من حبيبات جليدية تمتد منها ما يشبه الخطوط بسبب تيارات الحمل الصغيرة ، تتالف من بلورات جليدية ممزوجة ببعض القطرات المائية فوق المبردة احيانا وتظهر هذه الغيوم بشكل شبكي او تبدو احيانا بشكل عدسي او لوزي. </a:t>
            </a:r>
            <a:endParaRPr lang="en-GB" sz="2000" dirty="0"/>
          </a:p>
        </p:txBody>
      </p:sp>
    </p:spTree>
    <p:extLst>
      <p:ext uri="{BB962C8B-B14F-4D97-AF65-F5344CB8AC3E}">
        <p14:creationId xmlns="" xmlns:p14="http://schemas.microsoft.com/office/powerpoint/2010/main" val="41724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just"/>
            <a:r>
              <a:rPr lang="en-US" sz="2200" b="1" dirty="0">
                <a:latin typeface="Times New Roman" pitchFamily="18" charset="0"/>
                <a:cs typeface="Times New Roman" pitchFamily="18" charset="0"/>
              </a:rPr>
              <a:t>Middle Clouds </a:t>
            </a:r>
            <a:r>
              <a:rPr lang="en-US" sz="2200" dirty="0">
                <a:latin typeface="Times New Roman" pitchFamily="18" charset="0"/>
                <a:cs typeface="Times New Roman" pitchFamily="18" charset="0"/>
              </a:rPr>
              <a:t>The middle clouds have bases </a:t>
            </a:r>
            <a:r>
              <a:rPr lang="en-US" sz="2200" dirty="0" smtClean="0">
                <a:latin typeface="Times New Roman" pitchFamily="18" charset="0"/>
                <a:cs typeface="Times New Roman" pitchFamily="18" charset="0"/>
              </a:rPr>
              <a:t>between (2000 </a:t>
            </a:r>
            <a:r>
              <a:rPr lang="en-US" sz="2200" dirty="0">
                <a:latin typeface="Times New Roman" pitchFamily="18" charset="0"/>
                <a:cs typeface="Times New Roman" pitchFamily="18" charset="0"/>
              </a:rPr>
              <a:t>and 7000 m) in the </a:t>
            </a:r>
            <a:r>
              <a:rPr lang="en-US" sz="2200" dirty="0" smtClean="0">
                <a:latin typeface="Times New Roman" pitchFamily="18" charset="0"/>
                <a:cs typeface="Times New Roman" pitchFamily="18" charset="0"/>
              </a:rPr>
              <a:t>middle latitudes</a:t>
            </a:r>
            <a:r>
              <a:rPr lang="en-US" sz="2200" dirty="0">
                <a:latin typeface="Times New Roman" pitchFamily="18" charset="0"/>
                <a:cs typeface="Times New Roman" pitchFamily="18" charset="0"/>
              </a:rPr>
              <a:t>. These clouds are composed of water </a:t>
            </a:r>
            <a:r>
              <a:rPr lang="en-US" sz="2200" dirty="0" smtClean="0">
                <a:latin typeface="Times New Roman" pitchFamily="18" charset="0"/>
                <a:cs typeface="Times New Roman" pitchFamily="18" charset="0"/>
              </a:rPr>
              <a:t>droplets and when </a:t>
            </a:r>
            <a:r>
              <a:rPr lang="en-US" sz="2200" dirty="0">
                <a:latin typeface="Times New Roman" pitchFamily="18" charset="0"/>
                <a:cs typeface="Times New Roman" pitchFamily="18" charset="0"/>
              </a:rPr>
              <a:t>the temperature becomes low </a:t>
            </a:r>
            <a:r>
              <a:rPr lang="en-US" sz="2200" dirty="0" smtClean="0">
                <a:latin typeface="Times New Roman" pitchFamily="18" charset="0"/>
                <a:cs typeface="Times New Roman" pitchFamily="18" charset="0"/>
              </a:rPr>
              <a:t>enough they have some </a:t>
            </a:r>
            <a:r>
              <a:rPr lang="en-US" sz="2200" dirty="0">
                <a:latin typeface="Times New Roman" pitchFamily="18" charset="0"/>
                <a:cs typeface="Times New Roman" pitchFamily="18" charset="0"/>
              </a:rPr>
              <a:t>ice crystals</a:t>
            </a:r>
            <a:r>
              <a:rPr lang="en-US" sz="2200" dirty="0" smtClean="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3600" y="4221689"/>
            <a:ext cx="4419600" cy="2621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657" y="1107996"/>
            <a:ext cx="9113520" cy="1785104"/>
          </a:xfrm>
          <a:prstGeom prst="rect">
            <a:avLst/>
          </a:prstGeom>
        </p:spPr>
        <p:txBody>
          <a:bodyPr wrap="square">
            <a:spAutoFit/>
          </a:bodyPr>
          <a:lstStyle/>
          <a:p>
            <a:pPr marL="342900" lvl="0" indent="-342900" algn="just">
              <a:buFont typeface="Wingdings" pitchFamily="2" charset="2"/>
              <a:buChar char="Ø"/>
            </a:pPr>
            <a:r>
              <a:rPr lang="en-US" sz="2200" b="1" dirty="0" smtClean="0">
                <a:solidFill>
                  <a:prstClr val="black"/>
                </a:solidFill>
                <a:latin typeface="Times New Roman" pitchFamily="18" charset="0"/>
                <a:cs typeface="Times New Roman" pitchFamily="18" charset="0"/>
              </a:rPr>
              <a:t>Altocumulus, </a:t>
            </a:r>
            <a:r>
              <a:rPr lang="en-US" altLang="en-US" sz="2200" b="1" dirty="0">
                <a:solidFill>
                  <a:srgbClr val="000000"/>
                </a:solidFill>
                <a:latin typeface="Times New Roman" pitchFamily="18" charset="0"/>
              </a:rPr>
              <a:t>Ac </a:t>
            </a:r>
            <a:r>
              <a:rPr lang="en-US" sz="2200" dirty="0">
                <a:solidFill>
                  <a:prstClr val="black"/>
                </a:solidFill>
                <a:latin typeface="Times New Roman" pitchFamily="18" charset="0"/>
                <a:cs typeface="Times New Roman" pitchFamily="18" charset="0"/>
              </a:rPr>
              <a:t>clouds appear as gray, puffy masses, sometimes rolled out in parallel waves or bands. Usually, one part of the cloud is darker than another, which helps to separate it from the higher cirrocumulus. Also, the individual puffs of the altocumulus appear larger than those of the cirrocumulus. </a:t>
            </a:r>
          </a:p>
        </p:txBody>
      </p:sp>
      <p:sp>
        <p:nvSpPr>
          <p:cNvPr id="5" name="Rectangle 4"/>
          <p:cNvSpPr/>
          <p:nvPr/>
        </p:nvSpPr>
        <p:spPr>
          <a:xfrm>
            <a:off x="152400" y="2664843"/>
            <a:ext cx="9113520" cy="1446550"/>
          </a:xfrm>
          <a:prstGeom prst="rect">
            <a:avLst/>
          </a:prstGeom>
        </p:spPr>
        <p:txBody>
          <a:bodyPr wrap="square">
            <a:spAutoFit/>
          </a:bodyPr>
          <a:lstStyle/>
          <a:p>
            <a:pPr marL="342900" lvl="0" indent="-342900" algn="just">
              <a:buFont typeface="Wingdings" pitchFamily="2" charset="2"/>
              <a:buChar char="Ø"/>
            </a:pPr>
            <a:r>
              <a:rPr lang="ar-SA" sz="2200" dirty="0" smtClean="0">
                <a:solidFill>
                  <a:prstClr val="black"/>
                </a:solidFill>
                <a:latin typeface="Times New Roman" pitchFamily="18" charset="0"/>
                <a:cs typeface="Times New Roman" pitchFamily="18" charset="0"/>
              </a:rPr>
              <a:t>غيوم ركامية متوسطة ، غيوم كتلية لونها ابيض مائل للرمادي او الاثنين معا اما ان تكون مفردة او على شكل مجاميع واحيانا تكون على شكل صفائح تتخللها سماء صافية وذلك بسبب ضعف تيارات الحمل الناتجة عن قلة درجات الحرارة السطحية التي ادى بدوره الى قلة وصول بخار الماء الى مستوى التكاثف </a:t>
            </a:r>
            <a:endParaRPr lang="en-US" sz="2200"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876092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6"/>
            <a:ext cx="9144000" cy="1938992"/>
          </a:xfrm>
          <a:prstGeom prst="rect">
            <a:avLst/>
          </a:prstGeom>
        </p:spPr>
        <p:txBody>
          <a:bodyPr wrap="square">
            <a:spAutoFit/>
          </a:bodyPr>
          <a:lstStyle/>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The </a:t>
            </a:r>
            <a:r>
              <a:rPr lang="en-US" altLang="en-US" sz="2400" b="1" dirty="0">
                <a:solidFill>
                  <a:srgbClr val="000000"/>
                </a:solidFill>
                <a:latin typeface="Times New Roman" pitchFamily="18" charset="0"/>
              </a:rPr>
              <a:t>Altostratus, </a:t>
            </a:r>
            <a:r>
              <a:rPr lang="en-US" altLang="en-US" sz="2400" b="1" dirty="0" smtClean="0">
                <a:solidFill>
                  <a:srgbClr val="000000"/>
                </a:solidFill>
                <a:latin typeface="Times New Roman" pitchFamily="18" charset="0"/>
              </a:rPr>
              <a:t>As, </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is a gray or blue-gray cloud that </a:t>
            </a:r>
            <a:r>
              <a:rPr lang="en-US" sz="2400" dirty="0" smtClean="0">
                <a:solidFill>
                  <a:prstClr val="black"/>
                </a:solidFill>
                <a:latin typeface="Times New Roman" pitchFamily="18" charset="0"/>
                <a:cs typeface="Times New Roman" pitchFamily="18" charset="0"/>
              </a:rPr>
              <a:t>often covers </a:t>
            </a:r>
            <a:r>
              <a:rPr lang="en-US" sz="2400" dirty="0">
                <a:solidFill>
                  <a:prstClr val="black"/>
                </a:solidFill>
                <a:latin typeface="Times New Roman" pitchFamily="18" charset="0"/>
                <a:cs typeface="Times New Roman" pitchFamily="18" charset="0"/>
              </a:rPr>
              <a:t>the entire sky over an area that extends </a:t>
            </a:r>
            <a:r>
              <a:rPr lang="en-US" sz="2400" dirty="0" smtClean="0">
                <a:solidFill>
                  <a:prstClr val="black"/>
                </a:solidFill>
                <a:latin typeface="Times New Roman" pitchFamily="18" charset="0"/>
                <a:cs typeface="Times New Roman" pitchFamily="18" charset="0"/>
              </a:rPr>
              <a:t>over many </a:t>
            </a:r>
            <a:r>
              <a:rPr lang="en-US" sz="2400" dirty="0">
                <a:solidFill>
                  <a:prstClr val="black"/>
                </a:solidFill>
                <a:latin typeface="Times New Roman" pitchFamily="18" charset="0"/>
                <a:cs typeface="Times New Roman" pitchFamily="18" charset="0"/>
              </a:rPr>
              <a:t>hundreds of square kilometers. In the </a:t>
            </a:r>
            <a:r>
              <a:rPr lang="en-US" sz="2400" dirty="0" smtClean="0">
                <a:solidFill>
                  <a:prstClr val="black"/>
                </a:solidFill>
                <a:latin typeface="Times New Roman" pitchFamily="18" charset="0"/>
                <a:cs typeface="Times New Roman" pitchFamily="18" charset="0"/>
              </a:rPr>
              <a:t>thinner section </a:t>
            </a:r>
            <a:r>
              <a:rPr lang="en-US" sz="2400" dirty="0">
                <a:solidFill>
                  <a:prstClr val="black"/>
                </a:solidFill>
                <a:latin typeface="Times New Roman" pitchFamily="18" charset="0"/>
                <a:cs typeface="Times New Roman" pitchFamily="18" charset="0"/>
              </a:rPr>
              <a:t>of the cloud, the sun (or moon) may be </a:t>
            </a:r>
            <a:r>
              <a:rPr lang="en-US" sz="2400" dirty="0" smtClean="0">
                <a:solidFill>
                  <a:prstClr val="black"/>
                </a:solidFill>
                <a:latin typeface="Times New Roman" pitchFamily="18" charset="0"/>
                <a:cs typeface="Times New Roman" pitchFamily="18" charset="0"/>
              </a:rPr>
              <a:t>dimly visible </a:t>
            </a:r>
            <a:r>
              <a:rPr lang="en-US" sz="2400" dirty="0">
                <a:solidFill>
                  <a:prstClr val="black"/>
                </a:solidFill>
                <a:latin typeface="Times New Roman" pitchFamily="18" charset="0"/>
                <a:cs typeface="Times New Roman" pitchFamily="18" charset="0"/>
              </a:rPr>
              <a:t>as a round disk, which is sometimes referred to </a:t>
            </a:r>
            <a:r>
              <a:rPr lang="en-US" sz="2400" dirty="0" smtClean="0">
                <a:solidFill>
                  <a:prstClr val="black"/>
                </a:solidFill>
                <a:latin typeface="Times New Roman" pitchFamily="18" charset="0"/>
                <a:cs typeface="Times New Roman" pitchFamily="18" charset="0"/>
              </a:rPr>
              <a:t>as a </a:t>
            </a:r>
            <a:r>
              <a:rPr lang="en-US" sz="2400" dirty="0">
                <a:solidFill>
                  <a:prstClr val="black"/>
                </a:solidFill>
                <a:latin typeface="Times New Roman" pitchFamily="18" charset="0"/>
                <a:cs typeface="Times New Roman" pitchFamily="18" charset="0"/>
              </a:rPr>
              <a:t>“watery </a:t>
            </a:r>
            <a:r>
              <a:rPr lang="en-US" sz="2400" dirty="0" smtClean="0">
                <a:solidFill>
                  <a:prstClr val="black"/>
                </a:solidFill>
                <a:latin typeface="Times New Roman" pitchFamily="18" charset="0"/>
                <a:cs typeface="Times New Roman" pitchFamily="18" charset="0"/>
              </a:rPr>
              <a:t>sun”. </a:t>
            </a:r>
            <a:endParaRPr lang="en-US" sz="2400" dirty="0">
              <a:solidFill>
                <a:prstClr val="black"/>
              </a:solidFill>
              <a:latin typeface="Times New Roman" pitchFamily="18" charset="0"/>
              <a:cs typeface="Times New Roman" pitchFamily="18" charset="0"/>
            </a:endParaRPr>
          </a:p>
        </p:txBody>
      </p:sp>
      <p:pic>
        <p:nvPicPr>
          <p:cNvPr id="3" name="Picture 9" descr="altostratus_translucidus_4_t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0100" y="3032718"/>
            <a:ext cx="7543800" cy="3534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0" y="1817875"/>
            <a:ext cx="9144000" cy="1200329"/>
          </a:xfrm>
          <a:prstGeom prst="rect">
            <a:avLst/>
          </a:prstGeom>
        </p:spPr>
        <p:txBody>
          <a:bodyPr wrap="square">
            <a:spAutoFit/>
          </a:bodyPr>
          <a:lstStyle/>
          <a:p>
            <a:pPr marL="342900" indent="-342900" algn="just">
              <a:buFont typeface="Wingdings" pitchFamily="2" charset="2"/>
              <a:buChar char="Ø"/>
            </a:pPr>
            <a:r>
              <a:rPr lang="ar-SA" sz="2400" dirty="0" smtClean="0">
                <a:solidFill>
                  <a:prstClr val="black"/>
                </a:solidFill>
                <a:latin typeface="Times New Roman" pitchFamily="18" charset="0"/>
                <a:cs typeface="Times New Roman" pitchFamily="18" charset="0"/>
              </a:rPr>
              <a:t>الغيوم الطبقية المتوسطة  غيوم طبقية متماثلة لونها رمادي – ازرق تمتد افقيا الى مئات الكيلو مترات وتبلغ سماكاتها الاف الامتار وتكون كثيفة وسميكة بحيث تحجب رؤية الشمس الا من بعض الاجزاء الرقيقة ،تنشا هذه  من تيارات هوائية صاعدة ببطء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4485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59"/>
            <a:ext cx="9144000" cy="2554545"/>
          </a:xfrm>
          <a:prstGeom prst="rect">
            <a:avLst/>
          </a:prstGeom>
        </p:spPr>
        <p:txBody>
          <a:bodyPr wrap="square">
            <a:spAutoFit/>
          </a:bodyPr>
          <a:lstStyle/>
          <a:p>
            <a:r>
              <a:rPr lang="en-US" sz="2000" b="1" dirty="0" smtClean="0">
                <a:solidFill>
                  <a:prstClr val="black"/>
                </a:solidFill>
                <a:latin typeface="Times New Roman" pitchFamily="18" charset="0"/>
                <a:cs typeface="Times New Roman" pitchFamily="18" charset="0"/>
              </a:rPr>
              <a:t>Low </a:t>
            </a:r>
            <a:r>
              <a:rPr lang="en-US" sz="2000" b="1" dirty="0">
                <a:solidFill>
                  <a:prstClr val="black"/>
                </a:solidFill>
                <a:latin typeface="Times New Roman" pitchFamily="18" charset="0"/>
                <a:cs typeface="Times New Roman" pitchFamily="18" charset="0"/>
              </a:rPr>
              <a:t>clouds</a:t>
            </a:r>
            <a:r>
              <a:rPr lang="en-US" sz="2000" dirty="0">
                <a:solidFill>
                  <a:prstClr val="black"/>
                </a:solidFill>
                <a:latin typeface="Times New Roman" pitchFamily="18" charset="0"/>
                <a:cs typeface="Times New Roman" pitchFamily="18" charset="0"/>
              </a:rPr>
              <a:t>, with their bases lying </a:t>
            </a:r>
            <a:r>
              <a:rPr lang="en-US" sz="2000" dirty="0" smtClean="0">
                <a:solidFill>
                  <a:prstClr val="black"/>
                </a:solidFill>
                <a:latin typeface="Times New Roman" pitchFamily="18" charset="0"/>
                <a:cs typeface="Times New Roman" pitchFamily="18" charset="0"/>
              </a:rPr>
              <a:t>below 2000 m are </a:t>
            </a:r>
            <a:r>
              <a:rPr lang="en-US" sz="2000" dirty="0">
                <a:solidFill>
                  <a:prstClr val="black"/>
                </a:solidFill>
                <a:latin typeface="Times New Roman" pitchFamily="18" charset="0"/>
                <a:cs typeface="Times New Roman" pitchFamily="18" charset="0"/>
              </a:rPr>
              <a:t>almost always composed </a:t>
            </a:r>
            <a:r>
              <a:rPr lang="en-US" sz="2000" dirty="0" smtClean="0">
                <a:solidFill>
                  <a:prstClr val="black"/>
                </a:solidFill>
                <a:latin typeface="Times New Roman" pitchFamily="18" charset="0"/>
                <a:cs typeface="Times New Roman" pitchFamily="18" charset="0"/>
              </a:rPr>
              <a:t>of water </a:t>
            </a:r>
            <a:r>
              <a:rPr lang="en-US" sz="2000" dirty="0">
                <a:solidFill>
                  <a:prstClr val="black"/>
                </a:solidFill>
                <a:latin typeface="Times New Roman" pitchFamily="18" charset="0"/>
                <a:cs typeface="Times New Roman" pitchFamily="18" charset="0"/>
              </a:rPr>
              <a:t>droplets; however, in cold weather, they may </a:t>
            </a:r>
            <a:r>
              <a:rPr lang="en-US" sz="2000" dirty="0" smtClean="0">
                <a:solidFill>
                  <a:prstClr val="black"/>
                </a:solidFill>
                <a:latin typeface="Times New Roman" pitchFamily="18" charset="0"/>
                <a:cs typeface="Times New Roman" pitchFamily="18" charset="0"/>
              </a:rPr>
              <a:t>contain ice </a:t>
            </a:r>
            <a:r>
              <a:rPr lang="en-US" sz="2000" dirty="0">
                <a:solidFill>
                  <a:prstClr val="black"/>
                </a:solidFill>
                <a:latin typeface="Times New Roman" pitchFamily="18" charset="0"/>
                <a:cs typeface="Times New Roman" pitchFamily="18" charset="0"/>
              </a:rPr>
              <a:t>particles and snow.</a:t>
            </a:r>
          </a:p>
          <a:p>
            <a:pPr marL="342900" indent="-342900" algn="just">
              <a:buFont typeface="Wingdings" pitchFamily="2" charset="2"/>
              <a:buChar char="Ø"/>
            </a:pPr>
            <a:r>
              <a:rPr lang="en-US" sz="2000" dirty="0">
                <a:solidFill>
                  <a:prstClr val="black"/>
                </a:solidFill>
                <a:latin typeface="Times New Roman" pitchFamily="18" charset="0"/>
                <a:cs typeface="Times New Roman" pitchFamily="18" charset="0"/>
              </a:rPr>
              <a:t>The </a:t>
            </a:r>
            <a:r>
              <a:rPr lang="en-US" sz="2000" b="1" dirty="0" smtClean="0">
                <a:solidFill>
                  <a:prstClr val="black"/>
                </a:solidFill>
                <a:latin typeface="Times New Roman" pitchFamily="18" charset="0"/>
                <a:cs typeface="Times New Roman" pitchFamily="18" charset="0"/>
              </a:rPr>
              <a:t>nimbostratus </a:t>
            </a:r>
            <a:r>
              <a:rPr lang="en-US" altLang="en-US" sz="2000" b="1" dirty="0" smtClean="0">
                <a:solidFill>
                  <a:srgbClr val="000000"/>
                </a:solidFill>
                <a:latin typeface="Times New Roman" pitchFamily="18" charset="0"/>
              </a:rPr>
              <a:t>Ns </a:t>
            </a:r>
            <a:r>
              <a:rPr lang="en-US" sz="2000" dirty="0" smtClean="0">
                <a:solidFill>
                  <a:prstClr val="black"/>
                </a:solidFill>
                <a:latin typeface="Times New Roman" pitchFamily="18" charset="0"/>
                <a:cs typeface="Times New Roman" pitchFamily="18" charset="0"/>
              </a:rPr>
              <a:t>is </a:t>
            </a:r>
            <a:r>
              <a:rPr lang="en-US" sz="2000" dirty="0">
                <a:solidFill>
                  <a:prstClr val="black"/>
                </a:solidFill>
                <a:latin typeface="Times New Roman" pitchFamily="18" charset="0"/>
                <a:cs typeface="Times New Roman" pitchFamily="18" charset="0"/>
              </a:rPr>
              <a:t>a dark gray, “wet”-</a:t>
            </a:r>
            <a:r>
              <a:rPr lang="en-US" sz="2000" dirty="0" smtClean="0">
                <a:solidFill>
                  <a:prstClr val="black"/>
                </a:solidFill>
                <a:latin typeface="Times New Roman" pitchFamily="18" charset="0"/>
                <a:cs typeface="Times New Roman" pitchFamily="18" charset="0"/>
              </a:rPr>
              <a:t>looking cloud </a:t>
            </a:r>
            <a:r>
              <a:rPr lang="en-US" sz="2000" dirty="0">
                <a:solidFill>
                  <a:prstClr val="black"/>
                </a:solidFill>
                <a:latin typeface="Times New Roman" pitchFamily="18" charset="0"/>
                <a:cs typeface="Times New Roman" pitchFamily="18" charset="0"/>
              </a:rPr>
              <a:t>layer </a:t>
            </a:r>
            <a:r>
              <a:rPr lang="en-US" sz="2000" dirty="0" smtClean="0">
                <a:solidFill>
                  <a:prstClr val="black"/>
                </a:solidFill>
                <a:latin typeface="Times New Roman" pitchFamily="18" charset="0"/>
                <a:cs typeface="Times New Roman" pitchFamily="18" charset="0"/>
              </a:rPr>
              <a:t>associated </a:t>
            </a:r>
            <a:r>
              <a:rPr lang="en-US" sz="2000" dirty="0">
                <a:solidFill>
                  <a:prstClr val="black"/>
                </a:solidFill>
                <a:latin typeface="Times New Roman" pitchFamily="18" charset="0"/>
                <a:cs typeface="Times New Roman" pitchFamily="18" charset="0"/>
              </a:rPr>
              <a:t>with more or less </a:t>
            </a:r>
            <a:r>
              <a:rPr lang="en-US" sz="2000" dirty="0" smtClean="0">
                <a:solidFill>
                  <a:prstClr val="black"/>
                </a:solidFill>
                <a:latin typeface="Times New Roman" pitchFamily="18" charset="0"/>
                <a:cs typeface="Times New Roman" pitchFamily="18" charset="0"/>
              </a:rPr>
              <a:t>continuously falling </a:t>
            </a:r>
            <a:r>
              <a:rPr lang="en-US" sz="2000" dirty="0">
                <a:solidFill>
                  <a:prstClr val="black"/>
                </a:solidFill>
                <a:latin typeface="Times New Roman" pitchFamily="18" charset="0"/>
                <a:cs typeface="Times New Roman" pitchFamily="18" charset="0"/>
              </a:rPr>
              <a:t>rain or </a:t>
            </a:r>
            <a:r>
              <a:rPr lang="en-US" sz="2000" dirty="0" smtClean="0">
                <a:solidFill>
                  <a:prstClr val="black"/>
                </a:solidFill>
                <a:latin typeface="Times New Roman" pitchFamily="18" charset="0"/>
                <a:cs typeface="Times New Roman" pitchFamily="18" charset="0"/>
              </a:rPr>
              <a:t>snow. </a:t>
            </a:r>
            <a:r>
              <a:rPr lang="en-US" sz="2000" dirty="0">
                <a:solidFill>
                  <a:prstClr val="black"/>
                </a:solidFill>
                <a:latin typeface="Times New Roman" pitchFamily="18" charset="0"/>
                <a:cs typeface="Times New Roman" pitchFamily="18" charset="0"/>
              </a:rPr>
              <a:t>The intensity of </a:t>
            </a:r>
            <a:r>
              <a:rPr lang="en-US" sz="2000" dirty="0" smtClean="0">
                <a:solidFill>
                  <a:prstClr val="black"/>
                </a:solidFill>
                <a:latin typeface="Times New Roman" pitchFamily="18" charset="0"/>
                <a:cs typeface="Times New Roman" pitchFamily="18" charset="0"/>
              </a:rPr>
              <a:t>this precipitation </a:t>
            </a:r>
            <a:r>
              <a:rPr lang="en-US" sz="2000" dirty="0">
                <a:solidFill>
                  <a:prstClr val="black"/>
                </a:solidFill>
                <a:latin typeface="Times New Roman" pitchFamily="18" charset="0"/>
                <a:cs typeface="Times New Roman" pitchFamily="18" charset="0"/>
              </a:rPr>
              <a:t>is usually light or </a:t>
            </a:r>
            <a:r>
              <a:rPr lang="en-US" sz="2000" dirty="0" smtClean="0">
                <a:solidFill>
                  <a:prstClr val="black"/>
                </a:solidFill>
                <a:latin typeface="Times New Roman" pitchFamily="18" charset="0"/>
                <a:cs typeface="Times New Roman" pitchFamily="18" charset="0"/>
              </a:rPr>
              <a:t>moderate. it </a:t>
            </a:r>
            <a:r>
              <a:rPr lang="en-US" sz="2000" dirty="0">
                <a:solidFill>
                  <a:prstClr val="black"/>
                </a:solidFill>
                <a:latin typeface="Times New Roman" pitchFamily="18" charset="0"/>
                <a:cs typeface="Times New Roman" pitchFamily="18" charset="0"/>
              </a:rPr>
              <a:t>is never of the heavy, showery variety. </a:t>
            </a:r>
            <a:r>
              <a:rPr lang="en-US" sz="2000" dirty="0" smtClean="0">
                <a:solidFill>
                  <a:prstClr val="black"/>
                </a:solidFill>
                <a:latin typeface="Times New Roman" pitchFamily="18" charset="0"/>
                <a:cs typeface="Times New Roman" pitchFamily="18" charset="0"/>
              </a:rPr>
              <a:t>Thin nimbostratus is </a:t>
            </a:r>
            <a:r>
              <a:rPr lang="en-US" sz="2000" dirty="0">
                <a:solidFill>
                  <a:prstClr val="black"/>
                </a:solidFill>
                <a:latin typeface="Times New Roman" pitchFamily="18" charset="0"/>
                <a:cs typeface="Times New Roman" pitchFamily="18" charset="0"/>
              </a:rPr>
              <a:t>usually darker gray than thick altostratus, and </a:t>
            </a:r>
            <a:r>
              <a:rPr lang="en-US" sz="2000" dirty="0" smtClean="0">
                <a:solidFill>
                  <a:prstClr val="black"/>
                </a:solidFill>
                <a:latin typeface="Times New Roman" pitchFamily="18" charset="0"/>
                <a:cs typeface="Times New Roman" pitchFamily="18" charset="0"/>
              </a:rPr>
              <a:t>you cannot </a:t>
            </a:r>
            <a:r>
              <a:rPr lang="en-US" sz="2000" dirty="0">
                <a:solidFill>
                  <a:prstClr val="black"/>
                </a:solidFill>
                <a:latin typeface="Times New Roman" pitchFamily="18" charset="0"/>
                <a:cs typeface="Times New Roman" pitchFamily="18" charset="0"/>
              </a:rPr>
              <a:t>see the sun or moon through a layer of nimbostratus</a:t>
            </a:r>
            <a:r>
              <a:rPr lang="en-US" sz="2000" dirty="0" smtClean="0">
                <a:solidFill>
                  <a:prstClr val="black"/>
                </a:solidFill>
                <a:latin typeface="Times New Roman" pitchFamily="18" charset="0"/>
                <a:cs typeface="Times New Roman" pitchFamily="18" charset="0"/>
              </a:rPr>
              <a:t>. Visibility </a:t>
            </a:r>
            <a:r>
              <a:rPr lang="en-US" sz="2000" dirty="0">
                <a:solidFill>
                  <a:prstClr val="black"/>
                </a:solidFill>
                <a:latin typeface="Times New Roman" pitchFamily="18" charset="0"/>
                <a:cs typeface="Times New Roman" pitchFamily="18" charset="0"/>
              </a:rPr>
              <a:t>below a nimbostratus cloud deck </a:t>
            </a:r>
            <a:r>
              <a:rPr lang="en-US" sz="2000" dirty="0" smtClean="0">
                <a:solidFill>
                  <a:prstClr val="black"/>
                </a:solidFill>
                <a:latin typeface="Times New Roman" pitchFamily="18" charset="0"/>
                <a:cs typeface="Times New Roman" pitchFamily="18" charset="0"/>
              </a:rPr>
              <a:t>is usually </a:t>
            </a:r>
            <a:r>
              <a:rPr lang="en-US" sz="2000" dirty="0">
                <a:solidFill>
                  <a:prstClr val="black"/>
                </a:solidFill>
                <a:latin typeface="Times New Roman" pitchFamily="18" charset="0"/>
                <a:cs typeface="Times New Roman" pitchFamily="18" charset="0"/>
              </a:rPr>
              <a:t>quite poor because rain will evaporate and </a:t>
            </a:r>
            <a:r>
              <a:rPr lang="en-US" sz="2000" dirty="0" smtClean="0">
                <a:solidFill>
                  <a:prstClr val="black"/>
                </a:solidFill>
                <a:latin typeface="Times New Roman" pitchFamily="18" charset="0"/>
                <a:cs typeface="Times New Roman" pitchFamily="18" charset="0"/>
              </a:rPr>
              <a:t>mix with </a:t>
            </a:r>
            <a:r>
              <a:rPr lang="en-US" sz="2000" dirty="0">
                <a:solidFill>
                  <a:prstClr val="black"/>
                </a:solidFill>
                <a:latin typeface="Times New Roman" pitchFamily="18" charset="0"/>
                <a:cs typeface="Times New Roman" pitchFamily="18" charset="0"/>
              </a:rPr>
              <a:t>the air in this region. </a:t>
            </a:r>
          </a:p>
        </p:txBody>
      </p:sp>
      <p:pic>
        <p:nvPicPr>
          <p:cNvPr id="3" name="Picture 10" descr="nimbostratus_pannus_t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3810000"/>
            <a:ext cx="5943600" cy="2923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36286" y="2459572"/>
            <a:ext cx="9144000" cy="1323439"/>
          </a:xfrm>
          <a:prstGeom prst="rect">
            <a:avLst/>
          </a:prstGeom>
        </p:spPr>
        <p:txBody>
          <a:bodyPr wrap="square">
            <a:spAutoFit/>
          </a:bodyPr>
          <a:lstStyle/>
          <a:p>
            <a:pPr algn="r" rtl="1"/>
            <a:r>
              <a:rPr lang="ar-SA" sz="2000" dirty="0" smtClean="0">
                <a:solidFill>
                  <a:prstClr val="black"/>
                </a:solidFill>
                <a:latin typeface="Times New Roman" pitchFamily="18" charset="0"/>
                <a:cs typeface="Times New Roman" pitchFamily="18" charset="0"/>
              </a:rPr>
              <a:t>غيوم المزن الطبقي : تظهر على شكل طبقة رمادية معتمه اللون ذات قاعدة مشوهة بسبب كثرة التساقط منها ، تتشكل عادة على ازدياد سمك الغيوم الطبقية لذا فهي سميكة الى درجة انها تحجب الشمس وتصاحبها غالبا غيوم منخفضة تتشكل تحت قاعدتها او تختلط فيها احيانا  تتالف من خليط من بلورات جليدية وقطرات مائية بالاعتماد على درجة حرارة الغيمة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514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pPr marL="342900" indent="-342900" algn="just">
              <a:buFont typeface="Wingdings" pitchFamily="2" charset="2"/>
              <a:buChar char="Ø"/>
            </a:pPr>
            <a:r>
              <a:rPr lang="en-US" sz="2000" dirty="0">
                <a:solidFill>
                  <a:prstClr val="black"/>
                </a:solidFill>
                <a:latin typeface="Times New Roman" pitchFamily="18" charset="0"/>
                <a:cs typeface="Times New Roman" pitchFamily="18" charset="0"/>
              </a:rPr>
              <a:t>A low, lumpy cloud layer is the </a:t>
            </a:r>
            <a:r>
              <a:rPr lang="en-US" sz="2000" b="1" dirty="0" smtClean="0">
                <a:solidFill>
                  <a:prstClr val="black"/>
                </a:solidFill>
                <a:latin typeface="Times New Roman" pitchFamily="18" charset="0"/>
                <a:cs typeface="Times New Roman" pitchFamily="18" charset="0"/>
              </a:rPr>
              <a:t>stratocumulus,</a:t>
            </a:r>
            <a:r>
              <a:rPr lang="en-US" altLang="en-US" sz="2000" dirty="0">
                <a:solidFill>
                  <a:srgbClr val="000000"/>
                </a:solidFill>
                <a:latin typeface="Times New Roman" pitchFamily="18" charset="0"/>
              </a:rPr>
              <a:t> </a:t>
            </a:r>
            <a:r>
              <a:rPr lang="en-US" altLang="en-US" sz="2000" dirty="0" smtClean="0">
                <a:solidFill>
                  <a:srgbClr val="000000"/>
                </a:solidFill>
                <a:latin typeface="Times New Roman" pitchFamily="18" charset="0"/>
              </a:rPr>
              <a:t>Sc. </a:t>
            </a:r>
            <a:r>
              <a:rPr lang="en-US" sz="2000" dirty="0" smtClean="0">
                <a:solidFill>
                  <a:prstClr val="black"/>
                </a:solidFill>
                <a:latin typeface="Times New Roman" pitchFamily="18" charset="0"/>
                <a:cs typeface="Times New Roman" pitchFamily="18" charset="0"/>
              </a:rPr>
              <a:t>It appears </a:t>
            </a:r>
            <a:r>
              <a:rPr lang="en-US" sz="2000" dirty="0">
                <a:solidFill>
                  <a:prstClr val="black"/>
                </a:solidFill>
                <a:latin typeface="Times New Roman" pitchFamily="18" charset="0"/>
                <a:cs typeface="Times New Roman" pitchFamily="18" charset="0"/>
              </a:rPr>
              <a:t>in rows, in patches, or as rounded masses </a:t>
            </a:r>
            <a:r>
              <a:rPr lang="en-US" sz="2000" dirty="0" smtClean="0">
                <a:solidFill>
                  <a:prstClr val="black"/>
                </a:solidFill>
                <a:latin typeface="Times New Roman" pitchFamily="18" charset="0"/>
                <a:cs typeface="Times New Roman" pitchFamily="18" charset="0"/>
              </a:rPr>
              <a:t>with blue </a:t>
            </a:r>
            <a:r>
              <a:rPr lang="en-US" sz="2000" dirty="0">
                <a:solidFill>
                  <a:prstClr val="black"/>
                </a:solidFill>
                <a:latin typeface="Times New Roman" pitchFamily="18" charset="0"/>
                <a:cs typeface="Times New Roman" pitchFamily="18" charset="0"/>
              </a:rPr>
              <a:t>sky visible between the </a:t>
            </a:r>
            <a:r>
              <a:rPr lang="en-US" sz="2000" dirty="0" smtClean="0">
                <a:solidFill>
                  <a:prstClr val="black"/>
                </a:solidFill>
                <a:latin typeface="Times New Roman" pitchFamily="18" charset="0"/>
                <a:cs typeface="Times New Roman" pitchFamily="18" charset="0"/>
              </a:rPr>
              <a:t>individual </a:t>
            </a:r>
            <a:r>
              <a:rPr lang="en-US" sz="2000" dirty="0">
                <a:solidFill>
                  <a:prstClr val="black"/>
                </a:solidFill>
                <a:latin typeface="Times New Roman" pitchFamily="18" charset="0"/>
                <a:cs typeface="Times New Roman" pitchFamily="18" charset="0"/>
              </a:rPr>
              <a:t>cloud </a:t>
            </a:r>
            <a:r>
              <a:rPr lang="en-US" sz="2000" dirty="0" smtClean="0">
                <a:solidFill>
                  <a:prstClr val="black"/>
                </a:solidFill>
                <a:latin typeface="Times New Roman" pitchFamily="18" charset="0"/>
                <a:cs typeface="Times New Roman" pitchFamily="18" charset="0"/>
              </a:rPr>
              <a:t>elements. </a:t>
            </a:r>
            <a:r>
              <a:rPr lang="en-US" sz="2000" dirty="0">
                <a:solidFill>
                  <a:prstClr val="black"/>
                </a:solidFill>
                <a:latin typeface="Times New Roman" pitchFamily="18" charset="0"/>
                <a:cs typeface="Times New Roman" pitchFamily="18" charset="0"/>
              </a:rPr>
              <a:t>Often they appear near sunset as </a:t>
            </a:r>
            <a:r>
              <a:rPr lang="en-US" sz="2000" dirty="0" smtClean="0">
                <a:solidFill>
                  <a:prstClr val="black"/>
                </a:solidFill>
                <a:latin typeface="Times New Roman" pitchFamily="18" charset="0"/>
                <a:cs typeface="Times New Roman" pitchFamily="18" charset="0"/>
              </a:rPr>
              <a:t>the spreading </a:t>
            </a:r>
            <a:r>
              <a:rPr lang="en-US" sz="2000" dirty="0">
                <a:solidFill>
                  <a:prstClr val="black"/>
                </a:solidFill>
                <a:latin typeface="Times New Roman" pitchFamily="18" charset="0"/>
                <a:cs typeface="Times New Roman" pitchFamily="18" charset="0"/>
              </a:rPr>
              <a:t>remains of a much larger cumulus cloud. </a:t>
            </a:r>
            <a:r>
              <a:rPr lang="en-US" sz="2000" dirty="0" smtClean="0">
                <a:solidFill>
                  <a:prstClr val="black"/>
                </a:solidFill>
                <a:latin typeface="Times New Roman" pitchFamily="18" charset="0"/>
                <a:cs typeface="Times New Roman" pitchFamily="18" charset="0"/>
              </a:rPr>
              <a:t>The color </a:t>
            </a:r>
            <a:r>
              <a:rPr lang="en-US" sz="2000" dirty="0">
                <a:solidFill>
                  <a:prstClr val="black"/>
                </a:solidFill>
                <a:latin typeface="Times New Roman" pitchFamily="18" charset="0"/>
                <a:cs typeface="Times New Roman" pitchFamily="18" charset="0"/>
              </a:rPr>
              <a:t>of stratocumulus ranges from light to dark gray. </a:t>
            </a:r>
            <a:r>
              <a:rPr lang="en-US" sz="2000" dirty="0" smtClean="0">
                <a:solidFill>
                  <a:prstClr val="black"/>
                </a:solidFill>
                <a:latin typeface="Times New Roman" pitchFamily="18" charset="0"/>
                <a:cs typeface="Times New Roman" pitchFamily="18" charset="0"/>
              </a:rPr>
              <a:t>It differs </a:t>
            </a:r>
            <a:r>
              <a:rPr lang="en-US" sz="2000" dirty="0">
                <a:solidFill>
                  <a:prstClr val="black"/>
                </a:solidFill>
                <a:latin typeface="Times New Roman" pitchFamily="18" charset="0"/>
                <a:cs typeface="Times New Roman" pitchFamily="18" charset="0"/>
              </a:rPr>
              <a:t>from altocumulus in that it has a lower base </a:t>
            </a:r>
            <a:r>
              <a:rPr lang="en-US" sz="2000" dirty="0" smtClean="0">
                <a:solidFill>
                  <a:prstClr val="black"/>
                </a:solidFill>
                <a:latin typeface="Times New Roman" pitchFamily="18" charset="0"/>
                <a:cs typeface="Times New Roman" pitchFamily="18" charset="0"/>
              </a:rPr>
              <a:t>and larger </a:t>
            </a:r>
            <a:r>
              <a:rPr lang="en-US" sz="2000" dirty="0">
                <a:solidFill>
                  <a:prstClr val="black"/>
                </a:solidFill>
                <a:latin typeface="Times New Roman" pitchFamily="18" charset="0"/>
                <a:cs typeface="Times New Roman" pitchFamily="18" charset="0"/>
              </a:rPr>
              <a:t>individual cloud elements. </a:t>
            </a:r>
            <a:r>
              <a:rPr lang="en-US" sz="2000" dirty="0" smtClean="0">
                <a:solidFill>
                  <a:prstClr val="black"/>
                </a:solidFill>
                <a:latin typeface="Times New Roman" pitchFamily="18" charset="0"/>
                <a:cs typeface="Times New Roman" pitchFamily="18" charset="0"/>
              </a:rPr>
              <a:t>Rain </a:t>
            </a:r>
            <a:r>
              <a:rPr lang="en-US" sz="2000" dirty="0">
                <a:solidFill>
                  <a:prstClr val="black"/>
                </a:solidFill>
                <a:latin typeface="Times New Roman" pitchFamily="18" charset="0"/>
                <a:cs typeface="Times New Roman" pitchFamily="18" charset="0"/>
              </a:rPr>
              <a:t>or </a:t>
            </a:r>
            <a:r>
              <a:rPr lang="en-US" sz="2000" dirty="0" smtClean="0">
                <a:solidFill>
                  <a:prstClr val="black"/>
                </a:solidFill>
                <a:latin typeface="Times New Roman" pitchFamily="18" charset="0"/>
                <a:cs typeface="Times New Roman" pitchFamily="18" charset="0"/>
              </a:rPr>
              <a:t>snow rarely </a:t>
            </a:r>
            <a:r>
              <a:rPr lang="en-US" sz="2000" dirty="0">
                <a:solidFill>
                  <a:prstClr val="black"/>
                </a:solidFill>
                <a:latin typeface="Times New Roman" pitchFamily="18" charset="0"/>
                <a:cs typeface="Times New Roman" pitchFamily="18" charset="0"/>
              </a:rPr>
              <a:t>fall from stratocumulus.</a:t>
            </a:r>
          </a:p>
        </p:txBody>
      </p:sp>
      <p:pic>
        <p:nvPicPr>
          <p:cNvPr id="3" name="Picture 12" descr="stratocumulus_undulatus_3_t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269635"/>
            <a:ext cx="3733800" cy="3435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23921" y="3933825"/>
            <a:ext cx="4591050" cy="2771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13942" y="3199819"/>
            <a:ext cx="4572000" cy="646331"/>
          </a:xfrm>
          <a:prstGeom prst="rect">
            <a:avLst/>
          </a:prstGeom>
        </p:spPr>
        <p:txBody>
          <a:bodyPr>
            <a:spAutoFit/>
          </a:bodyPr>
          <a:lstStyle/>
          <a:p>
            <a:pPr algn="ctr"/>
            <a:r>
              <a:rPr lang="en-US" b="1" dirty="0"/>
              <a:t>Notice </a:t>
            </a:r>
            <a:r>
              <a:rPr lang="en-US" b="1" dirty="0" smtClean="0"/>
              <a:t>that the </a:t>
            </a:r>
            <a:r>
              <a:rPr lang="en-US" b="1" dirty="0"/>
              <a:t>rounded masses are larger </a:t>
            </a:r>
            <a:r>
              <a:rPr lang="en-US" b="1" dirty="0" smtClean="0"/>
              <a:t>than those </a:t>
            </a:r>
            <a:r>
              <a:rPr lang="en-US" b="1" dirty="0"/>
              <a:t>of the altocumulus.</a:t>
            </a:r>
          </a:p>
        </p:txBody>
      </p:sp>
      <p:sp>
        <p:nvSpPr>
          <p:cNvPr id="6" name="Rectangle 5"/>
          <p:cNvSpPr/>
          <p:nvPr/>
        </p:nvSpPr>
        <p:spPr>
          <a:xfrm>
            <a:off x="18143" y="2096482"/>
            <a:ext cx="9144000" cy="1015663"/>
          </a:xfrm>
          <a:prstGeom prst="rect">
            <a:avLst/>
          </a:prstGeom>
        </p:spPr>
        <p:txBody>
          <a:bodyPr wrap="square">
            <a:spAutoFit/>
          </a:bodyPr>
          <a:lstStyle/>
          <a:p>
            <a:pPr marL="342900" indent="-342900" algn="just" rtl="1">
              <a:buFont typeface="Wingdings" pitchFamily="2" charset="2"/>
              <a:buChar char="Ø"/>
            </a:pPr>
            <a:r>
              <a:rPr lang="ar-SA" sz="2000" dirty="0" smtClean="0">
                <a:solidFill>
                  <a:prstClr val="black"/>
                </a:solidFill>
                <a:latin typeface="Times New Roman" pitchFamily="18" charset="0"/>
                <a:cs typeface="Times New Roman" pitchFamily="18" charset="0"/>
              </a:rPr>
              <a:t>عبارة عن غيوم طبقية كبيرة في الحجم واكثر انخفاضا نحو سطح الارض احيانا تنقطع على شكل كرات متوازية مفصولة بفراغات واضحة يميل لونها الى رمادي او ضارب الى البياض تتكون نتيجة التيارات الهوائية الصاعدة بالحمل او غيره ويرافقها هطول المطر الخفيف او الثلج احيانا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3140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911600"/>
            <a:ext cx="40386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 name="Rectangle 1"/>
          <p:cNvSpPr/>
          <p:nvPr/>
        </p:nvSpPr>
        <p:spPr>
          <a:xfrm>
            <a:off x="0" y="0"/>
            <a:ext cx="9144000" cy="2308324"/>
          </a:xfrm>
          <a:prstGeom prst="rect">
            <a:avLst/>
          </a:prstGeom>
        </p:spPr>
        <p:txBody>
          <a:bodyPr wrap="square">
            <a:spAutoFit/>
          </a:bodyPr>
          <a:lstStyle/>
          <a:p>
            <a:pPr algn="just"/>
            <a:r>
              <a:rPr lang="en-US" sz="2400" b="1" dirty="0">
                <a:solidFill>
                  <a:prstClr val="black"/>
                </a:solidFill>
                <a:latin typeface="Times New Roman" pitchFamily="18" charset="0"/>
                <a:cs typeface="Times New Roman" pitchFamily="18" charset="0"/>
              </a:rPr>
              <a:t>Stratus </a:t>
            </a:r>
            <a:r>
              <a:rPr lang="en-US" altLang="en-US" sz="2400" b="1" dirty="0">
                <a:solidFill>
                  <a:prstClr val="black"/>
                </a:solidFill>
                <a:latin typeface="Times New Roman" pitchFamily="18" charset="0"/>
                <a:cs typeface="Times New Roman" pitchFamily="18" charset="0"/>
              </a:rPr>
              <a:t>St </a:t>
            </a:r>
            <a:r>
              <a:rPr lang="en-US" sz="2400" dirty="0">
                <a:solidFill>
                  <a:prstClr val="black"/>
                </a:solidFill>
                <a:latin typeface="Times New Roman" pitchFamily="18" charset="0"/>
                <a:cs typeface="Times New Roman" pitchFamily="18" charset="0"/>
              </a:rPr>
              <a:t>is a uniform grayish cloud that often covers the entire sky. It resembles a fog that does not reach the </a:t>
            </a:r>
            <a:r>
              <a:rPr lang="en-US" sz="2400" dirty="0" smtClean="0">
                <a:solidFill>
                  <a:prstClr val="black"/>
                </a:solidFill>
                <a:latin typeface="Times New Roman" pitchFamily="18" charset="0"/>
                <a:cs typeface="Times New Roman" pitchFamily="18" charset="0"/>
              </a:rPr>
              <a:t>ground. </a:t>
            </a:r>
            <a:r>
              <a:rPr lang="en-US" sz="2400" dirty="0">
                <a:solidFill>
                  <a:prstClr val="black"/>
                </a:solidFill>
                <a:latin typeface="Times New Roman" pitchFamily="18" charset="0"/>
                <a:cs typeface="Times New Roman" pitchFamily="18" charset="0"/>
              </a:rPr>
              <a:t>Actually, when a thick fog “lifts,” the resulting cloud is a deck of low stratus. Normally, no precipitation falls from the stratus, but sometimes it is accompanied by a light mist or drizzle. This cloud commonly occurs over Pacific and Atlantic coastal waters in summer. </a:t>
            </a:r>
          </a:p>
        </p:txBody>
      </p:sp>
      <p:pic>
        <p:nvPicPr>
          <p:cNvPr id="4"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93771" y="3886200"/>
            <a:ext cx="42672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 name="Rectangle 4"/>
          <p:cNvSpPr/>
          <p:nvPr/>
        </p:nvSpPr>
        <p:spPr>
          <a:xfrm>
            <a:off x="-18143" y="2308324"/>
            <a:ext cx="9144000" cy="1200329"/>
          </a:xfrm>
          <a:prstGeom prst="rect">
            <a:avLst/>
          </a:prstGeom>
        </p:spPr>
        <p:txBody>
          <a:bodyPr wrap="square">
            <a:spAutoFit/>
          </a:bodyPr>
          <a:lstStyle/>
          <a:p>
            <a:pPr algn="just"/>
            <a:r>
              <a:rPr lang="ar-SA" sz="2400" dirty="0" smtClean="0">
                <a:solidFill>
                  <a:prstClr val="black"/>
                </a:solidFill>
                <a:latin typeface="Times New Roman" pitchFamily="18" charset="0"/>
                <a:cs typeface="Times New Roman" pitchFamily="18" charset="0"/>
              </a:rPr>
              <a:t>الغيوم الطبقية : تتالف من قطرات مائية دقيقة جدا ، تبدو هذه الغيوم على شكل طبقة متماثلة ذات لون رمادي تتميز قواعدها المنخفضة الى تصل الى قمم الجبال والاببنية العالية وعادة لا تسقط منها الامطار لانها قليلة السمك ولكن قد يسقط منها رذاذ خفيف ،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474407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950877" y="58579"/>
            <a:ext cx="5333512"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defRPr/>
            </a:pPr>
            <a:r>
              <a:rPr lang="en-US" altLang="en-US" sz="2600" b="1" dirty="0" smtClean="0">
                <a:solidFill>
                  <a:srgbClr val="000000"/>
                </a:solidFill>
                <a:latin typeface="Times New Roman" pitchFamily="18" charset="0"/>
                <a:cs typeface="Times New Roman" pitchFamily="18" charset="0"/>
              </a:rPr>
              <a:t>Clouds with large vertical extending</a:t>
            </a:r>
          </a:p>
        </p:txBody>
      </p:sp>
      <p:sp>
        <p:nvSpPr>
          <p:cNvPr id="6" name="Rectangle 5"/>
          <p:cNvSpPr/>
          <p:nvPr/>
        </p:nvSpPr>
        <p:spPr>
          <a:xfrm>
            <a:off x="167870" y="598439"/>
            <a:ext cx="8842577" cy="3046988"/>
          </a:xfrm>
          <a:prstGeom prst="rect">
            <a:avLst/>
          </a:prstGeom>
          <a:solidFill>
            <a:schemeClr val="accent2">
              <a:lumMod val="20000"/>
              <a:lumOff val="80000"/>
            </a:schemeClr>
          </a:solidFill>
        </p:spPr>
        <p:txBody>
          <a:bodyPr wrap="square">
            <a:spAutoFit/>
          </a:bodyPr>
          <a:lstStyle/>
          <a:p>
            <a:pPr marL="342900" indent="-342900" algn="just" fontAlgn="base">
              <a:spcBef>
                <a:spcPct val="0"/>
              </a:spcBef>
              <a:spcAft>
                <a:spcPct val="0"/>
              </a:spcAft>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solidFill>
                  <a:srgbClr val="000000"/>
                </a:solidFill>
                <a:latin typeface="Times New Roman" pitchFamily="18" charset="0"/>
                <a:cs typeface="Times New Roman" pitchFamily="18" charset="0"/>
              </a:rPr>
              <a:t>The </a:t>
            </a:r>
            <a:r>
              <a:rPr lang="en-US" altLang="en-US" sz="2400" dirty="0">
                <a:solidFill>
                  <a:srgbClr val="000000"/>
                </a:solidFill>
                <a:latin typeface="Times New Roman" pitchFamily="18" charset="0"/>
                <a:cs typeface="Times New Roman" pitchFamily="18" charset="0"/>
              </a:rPr>
              <a:t>puffy </a:t>
            </a:r>
            <a:r>
              <a:rPr lang="en-US" altLang="en-US" sz="2400" b="1" dirty="0">
                <a:solidFill>
                  <a:srgbClr val="000000"/>
                </a:solidFill>
                <a:latin typeface="Times New Roman" pitchFamily="18" charset="0"/>
                <a:cs typeface="Times New Roman" pitchFamily="18" charset="0"/>
              </a:rPr>
              <a:t>Cumulus, </a:t>
            </a:r>
            <a:r>
              <a:rPr lang="en-US" altLang="en-US" sz="2400" b="1" dirty="0" smtClean="0">
                <a:solidFill>
                  <a:srgbClr val="000000"/>
                </a:solidFill>
                <a:latin typeface="Times New Roman" pitchFamily="18" charset="0"/>
                <a:cs typeface="Times New Roman" pitchFamily="18" charset="0"/>
              </a:rPr>
              <a:t>Cu </a:t>
            </a:r>
            <a:r>
              <a:rPr lang="en-US" altLang="en-US" sz="2400" dirty="0" smtClean="0">
                <a:solidFill>
                  <a:srgbClr val="000000"/>
                </a:solidFill>
                <a:latin typeface="Times New Roman" pitchFamily="18" charset="0"/>
                <a:cs typeface="Times New Roman" pitchFamily="18" charset="0"/>
              </a:rPr>
              <a:t>cloud </a:t>
            </a:r>
            <a:r>
              <a:rPr lang="en-US" altLang="en-US" sz="2400" dirty="0">
                <a:solidFill>
                  <a:srgbClr val="000000"/>
                </a:solidFill>
                <a:latin typeface="Times New Roman" pitchFamily="18" charset="0"/>
                <a:cs typeface="Times New Roman" pitchFamily="18" charset="0"/>
              </a:rPr>
              <a:t>takes on a variety </a:t>
            </a:r>
            <a:r>
              <a:rPr lang="en-US" altLang="en-US" sz="2400" dirty="0" smtClean="0">
                <a:solidFill>
                  <a:srgbClr val="000000"/>
                </a:solidFill>
                <a:latin typeface="Times New Roman" pitchFamily="18" charset="0"/>
                <a:cs typeface="Times New Roman" pitchFamily="18" charset="0"/>
              </a:rPr>
              <a:t>of shapes</a:t>
            </a:r>
            <a:r>
              <a:rPr lang="en-US" altLang="en-US" sz="2400" dirty="0">
                <a:solidFill>
                  <a:srgbClr val="000000"/>
                </a:solidFill>
                <a:latin typeface="Times New Roman" pitchFamily="18" charset="0"/>
                <a:cs typeface="Times New Roman" pitchFamily="18" charset="0"/>
              </a:rPr>
              <a:t>, but most often it looks like a piece of </a:t>
            </a:r>
            <a:r>
              <a:rPr lang="en-US" altLang="en-US" sz="2400" dirty="0" smtClean="0">
                <a:solidFill>
                  <a:srgbClr val="000000"/>
                </a:solidFill>
                <a:latin typeface="Times New Roman" pitchFamily="18" charset="0"/>
                <a:cs typeface="Times New Roman" pitchFamily="18" charset="0"/>
              </a:rPr>
              <a:t>floating cotton </a:t>
            </a:r>
            <a:r>
              <a:rPr lang="en-US" altLang="en-US" sz="2400" dirty="0">
                <a:solidFill>
                  <a:srgbClr val="000000"/>
                </a:solidFill>
                <a:latin typeface="Times New Roman" pitchFamily="18" charset="0"/>
                <a:cs typeface="Times New Roman" pitchFamily="18" charset="0"/>
              </a:rPr>
              <a:t>with sharp outlines and a flat </a:t>
            </a:r>
            <a:r>
              <a:rPr lang="en-US" altLang="en-US" sz="2400" dirty="0" smtClean="0">
                <a:solidFill>
                  <a:srgbClr val="000000"/>
                </a:solidFill>
                <a:latin typeface="Times New Roman" pitchFamily="18" charset="0"/>
                <a:cs typeface="Times New Roman" pitchFamily="18" charset="0"/>
              </a:rPr>
              <a:t>base. The </a:t>
            </a:r>
            <a:r>
              <a:rPr lang="en-US" altLang="en-US" sz="2400" dirty="0">
                <a:solidFill>
                  <a:srgbClr val="000000"/>
                </a:solidFill>
                <a:latin typeface="Times New Roman" pitchFamily="18" charset="0"/>
                <a:cs typeface="Times New Roman" pitchFamily="18" charset="0"/>
              </a:rPr>
              <a:t>base appears white to light </a:t>
            </a:r>
            <a:r>
              <a:rPr lang="en-US" altLang="en-US" sz="2400" dirty="0" smtClean="0">
                <a:solidFill>
                  <a:srgbClr val="000000"/>
                </a:solidFill>
                <a:latin typeface="Times New Roman" pitchFamily="18" charset="0"/>
                <a:cs typeface="Times New Roman" pitchFamily="18" charset="0"/>
              </a:rPr>
              <a:t>gray. The </a:t>
            </a:r>
            <a:r>
              <a:rPr lang="en-US" altLang="en-US" sz="2400" dirty="0">
                <a:solidFill>
                  <a:srgbClr val="000000"/>
                </a:solidFill>
                <a:latin typeface="Times New Roman" pitchFamily="18" charset="0"/>
                <a:cs typeface="Times New Roman" pitchFamily="18" charset="0"/>
              </a:rPr>
              <a:t>top of the </a:t>
            </a:r>
            <a:r>
              <a:rPr lang="en-US" altLang="en-US" sz="2400" dirty="0" smtClean="0">
                <a:solidFill>
                  <a:srgbClr val="000000"/>
                </a:solidFill>
                <a:latin typeface="Times New Roman" pitchFamily="18" charset="0"/>
                <a:cs typeface="Times New Roman" pitchFamily="18" charset="0"/>
              </a:rPr>
              <a:t>cloud often </a:t>
            </a:r>
            <a:r>
              <a:rPr lang="en-US" altLang="en-US" sz="2400" dirty="0">
                <a:solidFill>
                  <a:srgbClr val="000000"/>
                </a:solidFill>
                <a:latin typeface="Times New Roman" pitchFamily="18" charset="0"/>
                <a:cs typeface="Times New Roman" pitchFamily="18" charset="0"/>
              </a:rPr>
              <a:t>in the form of rounded </a:t>
            </a:r>
            <a:r>
              <a:rPr lang="en-US" altLang="en-US" sz="2400" dirty="0" smtClean="0">
                <a:solidFill>
                  <a:srgbClr val="000000"/>
                </a:solidFill>
                <a:latin typeface="Times New Roman" pitchFamily="18" charset="0"/>
                <a:cs typeface="Times New Roman" pitchFamily="18" charset="0"/>
              </a:rPr>
              <a:t>towers denotes </a:t>
            </a:r>
            <a:r>
              <a:rPr lang="en-US" altLang="en-US" sz="2400" dirty="0">
                <a:solidFill>
                  <a:srgbClr val="000000"/>
                </a:solidFill>
                <a:latin typeface="Times New Roman" pitchFamily="18" charset="0"/>
                <a:cs typeface="Times New Roman" pitchFamily="18" charset="0"/>
              </a:rPr>
              <a:t>the </a:t>
            </a:r>
            <a:r>
              <a:rPr lang="en-US" altLang="en-US" sz="2400" dirty="0" smtClean="0">
                <a:solidFill>
                  <a:srgbClr val="000000"/>
                </a:solidFill>
                <a:latin typeface="Times New Roman" pitchFamily="18" charset="0"/>
                <a:cs typeface="Times New Roman" pitchFamily="18" charset="0"/>
              </a:rPr>
              <a:t>limit of </a:t>
            </a:r>
            <a:r>
              <a:rPr lang="en-US" altLang="en-US" sz="2400" dirty="0">
                <a:solidFill>
                  <a:srgbClr val="000000"/>
                </a:solidFill>
                <a:latin typeface="Times New Roman" pitchFamily="18" charset="0"/>
                <a:cs typeface="Times New Roman" pitchFamily="18" charset="0"/>
              </a:rPr>
              <a:t>rising air and is usually not very high. </a:t>
            </a:r>
            <a:r>
              <a:rPr lang="en-US" altLang="en-US" sz="2400" dirty="0" smtClean="0">
                <a:solidFill>
                  <a:srgbClr val="000000"/>
                </a:solidFill>
                <a:latin typeface="Times New Roman" pitchFamily="18" charset="0"/>
                <a:cs typeface="Times New Roman" pitchFamily="18" charset="0"/>
              </a:rPr>
              <a:t>These clouds can </a:t>
            </a:r>
            <a:r>
              <a:rPr lang="en-US" altLang="en-US" sz="2400" dirty="0">
                <a:solidFill>
                  <a:srgbClr val="000000"/>
                </a:solidFill>
                <a:latin typeface="Times New Roman" pitchFamily="18" charset="0"/>
                <a:cs typeface="Times New Roman" pitchFamily="18" charset="0"/>
              </a:rPr>
              <a:t>be distinguished from stratocumulus by the fact that cumulus clouds are separated (usually a great </a:t>
            </a:r>
            <a:r>
              <a:rPr lang="en-US" altLang="en-US" sz="2400" dirty="0" smtClean="0">
                <a:solidFill>
                  <a:srgbClr val="000000"/>
                </a:solidFill>
                <a:latin typeface="Times New Roman" pitchFamily="18" charset="0"/>
                <a:cs typeface="Times New Roman" pitchFamily="18" charset="0"/>
              </a:rPr>
              <a:t>deal of </a:t>
            </a:r>
            <a:r>
              <a:rPr lang="en-US" altLang="en-US" sz="2400" dirty="0">
                <a:solidFill>
                  <a:srgbClr val="000000"/>
                </a:solidFill>
                <a:latin typeface="Times New Roman" pitchFamily="18" charset="0"/>
                <a:cs typeface="Times New Roman" pitchFamily="18" charset="0"/>
              </a:rPr>
              <a:t>blue sky between each cloud) whereas </a:t>
            </a:r>
            <a:r>
              <a:rPr lang="en-US" altLang="en-US" sz="2400" dirty="0" smtClean="0">
                <a:solidFill>
                  <a:srgbClr val="000000"/>
                </a:solidFill>
                <a:latin typeface="Times New Roman" pitchFamily="18" charset="0"/>
                <a:cs typeface="Times New Roman" pitchFamily="18" charset="0"/>
              </a:rPr>
              <a:t>stratocumulus usually </a:t>
            </a:r>
            <a:r>
              <a:rPr lang="en-US" altLang="en-US" sz="2400" dirty="0">
                <a:solidFill>
                  <a:srgbClr val="000000"/>
                </a:solidFill>
                <a:latin typeface="Times New Roman" pitchFamily="18" charset="0"/>
                <a:cs typeface="Times New Roman" pitchFamily="18" charset="0"/>
              </a:rPr>
              <a:t>occur in groups or patches. </a:t>
            </a:r>
          </a:p>
        </p:txBody>
      </p:sp>
      <p:sp>
        <p:nvSpPr>
          <p:cNvPr id="5" name="Rectangle 4"/>
          <p:cNvSpPr/>
          <p:nvPr/>
        </p:nvSpPr>
        <p:spPr>
          <a:xfrm>
            <a:off x="224817" y="3962400"/>
            <a:ext cx="8785630" cy="1938992"/>
          </a:xfrm>
          <a:prstGeom prst="rect">
            <a:avLst/>
          </a:prstGeom>
          <a:solidFill>
            <a:schemeClr val="accent1">
              <a:lumMod val="20000"/>
              <a:lumOff val="80000"/>
            </a:schemeClr>
          </a:solidFill>
        </p:spPr>
        <p:txBody>
          <a:bodyPr wrap="square">
            <a:spAutoFit/>
          </a:bodyPr>
          <a:lstStyle/>
          <a:p>
            <a:pPr algn="just" rtl="1"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ar-SA" altLang="en-US" sz="2400" b="1" dirty="0" smtClean="0">
                <a:solidFill>
                  <a:srgbClr val="000000"/>
                </a:solidFill>
                <a:latin typeface="Times New Roman" pitchFamily="18" charset="0"/>
                <a:cs typeface="Times New Roman" pitchFamily="18" charset="0"/>
              </a:rPr>
              <a:t>الغيوم الركامية : هي سحب كثيفة سميكة تراكم على شكل قباب ولها حدود تنو راسيا وتظهر بصورة متفرقة على شكل غيوم منقوشة ، تظهر ضمن امتدادات عمودية مختلفة في وقت واحد ففي الغالب تتميز اجزائها العليا بلون ابيض نتيجة نور الشمس بينما قواعدها داكنة نسبيا  تتكون في الغالب بواسطة تيارات الهواء الدافئ الصاعدة بسبب الحمل لذلك فانها تظهر عادة في النهار </a:t>
            </a:r>
            <a:endParaRPr lang="en-US" altLang="en-US" sz="2400" b="1" dirty="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929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4474" y="3733800"/>
            <a:ext cx="3780326" cy="2971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9459"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29200" y="228600"/>
            <a:ext cx="36576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9460"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029200" y="3733800"/>
            <a:ext cx="36576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9461"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09074" y="206375"/>
            <a:ext cx="3805726" cy="329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3128036906"/>
      </p:ext>
    </p:extLst>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4163701"/>
            <a:ext cx="6705600" cy="25619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7244" y="36286"/>
            <a:ext cx="8919029" cy="2246769"/>
          </a:xfrm>
          <a:prstGeom prst="rect">
            <a:avLst/>
          </a:prstGeom>
          <a:solidFill>
            <a:schemeClr val="accent2">
              <a:lumMod val="20000"/>
              <a:lumOff val="80000"/>
            </a:schemeClr>
          </a:solidFill>
        </p:spPr>
        <p:txBody>
          <a:bodyPr wrap="square">
            <a:spAutoFit/>
          </a:bodyPr>
          <a:lstStyle/>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000" dirty="0" smtClean="0">
                <a:solidFill>
                  <a:srgbClr val="000000"/>
                </a:solidFill>
                <a:latin typeface="Times New Roman" pitchFamily="18" charset="0"/>
                <a:cs typeface="Times New Roman" pitchFamily="18" charset="0"/>
              </a:rPr>
              <a:t>If they continues to grow vertically, it develops into a giant </a:t>
            </a:r>
            <a:r>
              <a:rPr lang="en-US" altLang="en-US" sz="2000" b="1" dirty="0" smtClean="0">
                <a:solidFill>
                  <a:srgbClr val="000000"/>
                </a:solidFill>
                <a:latin typeface="Times New Roman" pitchFamily="18" charset="0"/>
                <a:cs typeface="Times New Roman" pitchFamily="18" charset="0"/>
              </a:rPr>
              <a:t>cumulonimbus</a:t>
            </a:r>
            <a:r>
              <a:rPr lang="en-US" altLang="en-US" sz="2000" dirty="0" smtClean="0">
                <a:solidFill>
                  <a:srgbClr val="000000"/>
                </a:solidFill>
                <a:latin typeface="Times New Roman" pitchFamily="18" charset="0"/>
                <a:cs typeface="Times New Roman" pitchFamily="18" charset="0"/>
              </a:rPr>
              <a:t>, a </a:t>
            </a:r>
            <a:r>
              <a:rPr lang="en-US" altLang="en-US" sz="2000" dirty="0">
                <a:solidFill>
                  <a:srgbClr val="000000"/>
                </a:solidFill>
                <a:latin typeface="Times New Roman" pitchFamily="18" charset="0"/>
                <a:cs typeface="Times New Roman" pitchFamily="18" charset="0"/>
              </a:rPr>
              <a:t>thunderstorm </a:t>
            </a:r>
            <a:r>
              <a:rPr lang="en-US" altLang="en-US" sz="2000" dirty="0" smtClean="0">
                <a:solidFill>
                  <a:srgbClr val="000000"/>
                </a:solidFill>
                <a:latin typeface="Times New Roman" pitchFamily="18" charset="0"/>
                <a:cs typeface="Times New Roman" pitchFamily="18" charset="0"/>
              </a:rPr>
              <a:t>cloud. Its top may </a:t>
            </a:r>
            <a:r>
              <a:rPr lang="en-US" altLang="en-US" sz="2000" dirty="0">
                <a:solidFill>
                  <a:srgbClr val="000000"/>
                </a:solidFill>
                <a:latin typeface="Times New Roman" pitchFamily="18" charset="0"/>
                <a:cs typeface="Times New Roman" pitchFamily="18" charset="0"/>
              </a:rPr>
              <a:t>extend upward to the </a:t>
            </a:r>
            <a:r>
              <a:rPr lang="en-US" altLang="en-US" sz="2000" dirty="0" err="1" smtClean="0">
                <a:solidFill>
                  <a:srgbClr val="000000"/>
                </a:solidFill>
                <a:latin typeface="Times New Roman" pitchFamily="18" charset="0"/>
                <a:cs typeface="Times New Roman" pitchFamily="18" charset="0"/>
              </a:rPr>
              <a:t>tropopause</a:t>
            </a:r>
            <a:r>
              <a:rPr lang="en-US" altLang="en-US" sz="2000" dirty="0" smtClean="0">
                <a:solidFill>
                  <a:srgbClr val="000000"/>
                </a:solidFill>
                <a:latin typeface="Times New Roman" pitchFamily="18" charset="0"/>
                <a:cs typeface="Times New Roman" pitchFamily="18" charset="0"/>
              </a:rPr>
              <a:t>. </a:t>
            </a:r>
            <a:r>
              <a:rPr lang="en-US" altLang="en-US" sz="2000" dirty="0">
                <a:solidFill>
                  <a:srgbClr val="000000"/>
                </a:solidFill>
                <a:latin typeface="Times New Roman" pitchFamily="18" charset="0"/>
                <a:cs typeface="Times New Roman" pitchFamily="18" charset="0"/>
              </a:rPr>
              <a:t>A cumulonimbus can occur as an isolated </a:t>
            </a:r>
            <a:r>
              <a:rPr lang="en-US" altLang="en-US" sz="2000" dirty="0" smtClean="0">
                <a:solidFill>
                  <a:srgbClr val="000000"/>
                </a:solidFill>
                <a:latin typeface="Times New Roman" pitchFamily="18" charset="0"/>
                <a:cs typeface="Times New Roman" pitchFamily="18" charset="0"/>
              </a:rPr>
              <a:t>cloud or </a:t>
            </a:r>
            <a:r>
              <a:rPr lang="en-US" altLang="en-US" sz="2000" dirty="0">
                <a:solidFill>
                  <a:srgbClr val="000000"/>
                </a:solidFill>
                <a:latin typeface="Times New Roman" pitchFamily="18" charset="0"/>
                <a:cs typeface="Times New Roman" pitchFamily="18" charset="0"/>
              </a:rPr>
              <a:t>as part of a line or “wall” of clouds. Massive amounts of energy are released by the condensation of water vapor within a cumulonimbus and result in the development of violent up- and downdrafts, which may exceed fifty knots. fast winds at these higher altitudes can reshape the top of the cloud into a huge flattened anvil. </a:t>
            </a:r>
          </a:p>
        </p:txBody>
      </p:sp>
      <p:sp>
        <p:nvSpPr>
          <p:cNvPr id="4" name="Rectangle 3"/>
          <p:cNvSpPr/>
          <p:nvPr/>
        </p:nvSpPr>
        <p:spPr>
          <a:xfrm>
            <a:off x="97245" y="2407770"/>
            <a:ext cx="8919029" cy="1631216"/>
          </a:xfrm>
          <a:prstGeom prst="rect">
            <a:avLst/>
          </a:prstGeom>
          <a:solidFill>
            <a:schemeClr val="accent3">
              <a:lumMod val="20000"/>
              <a:lumOff val="80000"/>
            </a:schemeClr>
          </a:solidFill>
        </p:spPr>
        <p:txBody>
          <a:bodyPr wrap="square">
            <a:spAutoFit/>
          </a:bodyPr>
          <a:lstStyle/>
          <a:p>
            <a:pPr lvl="0" algn="just" rtl="1"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ar-SA" altLang="en-US" sz="2000" dirty="0" smtClean="0">
                <a:solidFill>
                  <a:srgbClr val="000000"/>
                </a:solidFill>
                <a:latin typeface="Times New Roman" pitchFamily="18" charset="0"/>
                <a:cs typeface="Times New Roman" pitchFamily="18" charset="0"/>
              </a:rPr>
              <a:t>غيوم ركامية مزنية : هي سحب كثيفة لها امتداد افقي وراسي متوسطين او كبيرين لدرجة لا يمكن رؤيتها بالكامل الا من مسافة بعيدة ، تبرز في قمة الامتداد العمودي اجزاء منتفخة على شكل ابراج غير واضحة الشكل السندان وقد تاخذ شكل القرنابيط ، تتكون بفعل تيارات الحمل القوية المصحوبة برطوبة جوية عالية فتكون من طبقتين ، الطبقة تحتوي على قطيرات مائية والعليا تحتوي على بلورات جليدية بشكل عام يصحب هذه الغيوم طقس ردئ من امطار غزيرة ورعد وبرق </a:t>
            </a:r>
            <a:endParaRPr lang="en-US" altLang="en-US" sz="2000" dirty="0">
              <a:solidFill>
                <a:srgbClr val="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3672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0918" y="217054"/>
            <a:ext cx="7521575" cy="549275"/>
          </a:xfrm>
        </p:spPr>
        <p:txBody>
          <a:bodyPr>
            <a:normAutofit fontScale="90000"/>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442232" y="86774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FIVE</a:t>
            </a:r>
            <a:endParaRPr lang="en-GB" dirty="0"/>
          </a:p>
        </p:txBody>
      </p:sp>
      <p:sp>
        <p:nvSpPr>
          <p:cNvPr id="6" name="Rectangle 5"/>
          <p:cNvSpPr/>
          <p:nvPr/>
        </p:nvSpPr>
        <p:spPr>
          <a:xfrm>
            <a:off x="-355963" y="1448178"/>
            <a:ext cx="9117330" cy="523220"/>
          </a:xfrm>
          <a:prstGeom prst="rect">
            <a:avLst/>
          </a:prstGeom>
        </p:spPr>
        <p:txBody>
          <a:bodyPr wrap="square">
            <a:spAutoFit/>
          </a:bodyPr>
          <a:lstStyle/>
          <a:p>
            <a:pPr algn="ctr"/>
            <a:r>
              <a:rPr lang="en-US" sz="2800" b="1" cap="all" dirty="0" smtClean="0">
                <a:latin typeface="+mj-lt"/>
                <a:ea typeface="+mj-ea"/>
                <a:cs typeface="+mj-cs"/>
              </a:rPr>
              <a:t>CLOUDS</a:t>
            </a:r>
            <a:endParaRPr lang="en-US" sz="2800" b="1" cap="all" dirty="0">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71280" y="2098237"/>
            <a:ext cx="5462843" cy="3823990"/>
          </a:xfrm>
          <a:prstGeom prst="rect">
            <a:avLst/>
          </a:prstGeom>
        </p:spPr>
      </p:pic>
    </p:spTree>
    <p:extLst>
      <p:ext uri="{BB962C8B-B14F-4D97-AF65-F5344CB8AC3E}">
        <p14:creationId xmlns="" xmlns:p14="http://schemas.microsoft.com/office/powerpoint/2010/main" val="335026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667000" y="381000"/>
            <a:ext cx="2740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Times New Roman" pitchFamily="18" charset="0"/>
              </a:rPr>
              <a:t>Other appearances </a:t>
            </a:r>
          </a:p>
        </p:txBody>
      </p:sp>
      <p:pic>
        <p:nvPicPr>
          <p:cNvPr id="21507" name="Picture 7" descr="kelvin_helmholtz_th"/>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371600"/>
            <a:ext cx="2062163"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8" descr="halo_t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1371600"/>
            <a:ext cx="2057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9" descr="nebensonne_th"/>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8200" y="1447800"/>
            <a:ext cx="20574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10" descr="dunst_th"/>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58000" y="1447800"/>
            <a:ext cx="20574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1" name="Rectangle 11"/>
          <p:cNvSpPr>
            <a:spLocks noChangeArrowheads="1"/>
          </p:cNvSpPr>
          <p:nvPr/>
        </p:nvSpPr>
        <p:spPr bwMode="auto">
          <a:xfrm>
            <a:off x="152400" y="3043238"/>
            <a:ext cx="2420938"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Kelvin-Helmholtz</a:t>
            </a:r>
          </a:p>
          <a:p>
            <a:pPr fontAlgn="base">
              <a:spcBef>
                <a:spcPct val="0"/>
              </a:spcBef>
              <a:spcAft>
                <a:spcPct val="0"/>
              </a:spcAft>
            </a:pPr>
            <a:r>
              <a:rPr lang="en-US" altLang="en-US" sz="2400">
                <a:solidFill>
                  <a:srgbClr val="000000"/>
                </a:solidFill>
                <a:latin typeface="Times New Roman" pitchFamily="18" charset="0"/>
              </a:rPr>
              <a:t>Wave </a:t>
            </a:r>
          </a:p>
        </p:txBody>
      </p:sp>
      <p:sp>
        <p:nvSpPr>
          <p:cNvPr id="21512" name="Rectangle 12"/>
          <p:cNvSpPr>
            <a:spLocks noChangeArrowheads="1"/>
          </p:cNvSpPr>
          <p:nvPr/>
        </p:nvSpPr>
        <p:spPr bwMode="auto">
          <a:xfrm>
            <a:off x="3048000" y="3200400"/>
            <a:ext cx="7842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halo </a:t>
            </a:r>
          </a:p>
        </p:txBody>
      </p:sp>
      <p:sp>
        <p:nvSpPr>
          <p:cNvPr id="21513" name="Rectangle 13"/>
          <p:cNvSpPr>
            <a:spLocks noChangeArrowheads="1"/>
          </p:cNvSpPr>
          <p:nvPr/>
        </p:nvSpPr>
        <p:spPr bwMode="auto">
          <a:xfrm>
            <a:off x="5106988" y="3124200"/>
            <a:ext cx="12176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sun dog </a:t>
            </a:r>
          </a:p>
        </p:txBody>
      </p:sp>
      <p:sp>
        <p:nvSpPr>
          <p:cNvPr id="21514" name="Rectangle 14"/>
          <p:cNvSpPr>
            <a:spLocks noChangeArrowheads="1"/>
          </p:cNvSpPr>
          <p:nvPr/>
        </p:nvSpPr>
        <p:spPr bwMode="auto">
          <a:xfrm>
            <a:off x="7467600" y="3200400"/>
            <a:ext cx="8175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haze </a:t>
            </a:r>
          </a:p>
        </p:txBody>
      </p:sp>
      <p:pic>
        <p:nvPicPr>
          <p:cNvPr id="21515" name="Picture 15" descr="blitz_th"/>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04800" y="4038600"/>
            <a:ext cx="20320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6" name="Picture 16" descr="polarlicht_th"/>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514600" y="4038600"/>
            <a:ext cx="20320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7" name="Picture 17" descr="regenbogen_th"/>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4648200" y="4038600"/>
            <a:ext cx="2057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8" name="Picture 18" descr="morgenrot_th"/>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858000" y="4038600"/>
            <a:ext cx="2057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9" name="Rectangle 19"/>
          <p:cNvSpPr>
            <a:spLocks noChangeArrowheads="1"/>
          </p:cNvSpPr>
          <p:nvPr/>
        </p:nvSpPr>
        <p:spPr bwMode="auto">
          <a:xfrm>
            <a:off x="685800" y="5791200"/>
            <a:ext cx="1358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lightning </a:t>
            </a:r>
          </a:p>
        </p:txBody>
      </p:sp>
      <p:sp>
        <p:nvSpPr>
          <p:cNvPr id="21520" name="Rectangle 20"/>
          <p:cNvSpPr>
            <a:spLocks noChangeArrowheads="1"/>
          </p:cNvSpPr>
          <p:nvPr/>
        </p:nvSpPr>
        <p:spPr bwMode="auto">
          <a:xfrm>
            <a:off x="2967038" y="5557838"/>
            <a:ext cx="123507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aurora </a:t>
            </a:r>
          </a:p>
          <a:p>
            <a:pPr fontAlgn="base">
              <a:spcBef>
                <a:spcPct val="0"/>
              </a:spcBef>
              <a:spcAft>
                <a:spcPct val="0"/>
              </a:spcAft>
            </a:pPr>
            <a:r>
              <a:rPr lang="en-US" altLang="en-US" sz="2400">
                <a:solidFill>
                  <a:srgbClr val="000000"/>
                </a:solidFill>
                <a:latin typeface="Times New Roman" pitchFamily="18" charset="0"/>
              </a:rPr>
              <a:t>borealis </a:t>
            </a:r>
          </a:p>
        </p:txBody>
      </p:sp>
      <p:sp>
        <p:nvSpPr>
          <p:cNvPr id="21521" name="Rectangle 21"/>
          <p:cNvSpPr>
            <a:spLocks noChangeArrowheads="1"/>
          </p:cNvSpPr>
          <p:nvPr/>
        </p:nvSpPr>
        <p:spPr bwMode="auto">
          <a:xfrm>
            <a:off x="4953000" y="5715000"/>
            <a:ext cx="1258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rainbow </a:t>
            </a:r>
          </a:p>
        </p:txBody>
      </p:sp>
      <p:sp>
        <p:nvSpPr>
          <p:cNvPr id="21522" name="Rectangle 22"/>
          <p:cNvSpPr>
            <a:spLocks noChangeArrowheads="1"/>
          </p:cNvSpPr>
          <p:nvPr/>
        </p:nvSpPr>
        <p:spPr bwMode="auto">
          <a:xfrm>
            <a:off x="7315200" y="5715000"/>
            <a:ext cx="920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dawn </a:t>
            </a:r>
          </a:p>
        </p:txBody>
      </p:sp>
    </p:spTree>
    <p:extLst>
      <p:ext uri="{BB962C8B-B14F-4D97-AF65-F5344CB8AC3E}">
        <p14:creationId xmlns="" xmlns:p14="http://schemas.microsoft.com/office/powerpoint/2010/main" val="85327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ama\Downloads\Dr.Kais\Lec_4\CmnXBHqcBXcwaTgLKJVV9vHh.jp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92975" y="25400"/>
            <a:ext cx="1838325" cy="187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2700" y="25400"/>
            <a:ext cx="7378700" cy="460375"/>
          </a:xfrm>
          <a:prstGeom prst="rect">
            <a:avLst/>
          </a:prstGeom>
        </p:spPr>
        <p:txBody>
          <a:bodyPr>
            <a:spAutoFit/>
          </a:bodyPr>
          <a:lstStyle/>
          <a:p>
            <a:pPr algn="just" fontAlgn="base">
              <a:spcBef>
                <a:spcPct val="0"/>
              </a:spcBef>
              <a:spcAft>
                <a:spcPct val="0"/>
              </a:spcAft>
              <a:defRPr/>
            </a:pPr>
            <a:r>
              <a:rPr lang="en-GB" sz="2400" b="1" dirty="0">
                <a:solidFill>
                  <a:srgbClr val="000000"/>
                </a:solidFill>
                <a:latin typeface="Times New Roman" pitchFamily="18" charset="0"/>
                <a:cs typeface="Times New Roman" pitchFamily="18" charset="0"/>
              </a:rPr>
              <a:t>Measurement of cloud height using a  balloon</a:t>
            </a:r>
            <a:endParaRPr lang="en-GB" sz="2400" dirty="0">
              <a:solidFill>
                <a:srgbClr val="000000"/>
              </a:solidFill>
              <a:latin typeface="Times New Roman" pitchFamily="18" charset="0"/>
              <a:cs typeface="Times New Roman" pitchFamily="18" charset="0"/>
            </a:endParaRPr>
          </a:p>
        </p:txBody>
      </p:sp>
      <p:sp>
        <p:nvSpPr>
          <p:cNvPr id="3" name="Rectangle 2"/>
          <p:cNvSpPr/>
          <p:nvPr/>
        </p:nvSpPr>
        <p:spPr>
          <a:xfrm>
            <a:off x="0" y="458788"/>
            <a:ext cx="7292975" cy="1570037"/>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Cloud height may be measured in daylight by determining the time taken by a small rubber balloon, inflated with hydrogen or helium, to rise from ground level to the base of the cloud.</a:t>
            </a:r>
          </a:p>
        </p:txBody>
      </p:sp>
      <p:sp>
        <p:nvSpPr>
          <p:cNvPr id="9" name="Rectangle 8"/>
          <p:cNvSpPr/>
          <p:nvPr/>
        </p:nvSpPr>
        <p:spPr>
          <a:xfrm>
            <a:off x="-76199" y="1938639"/>
            <a:ext cx="9220199" cy="830997"/>
          </a:xfrm>
          <a:prstGeom prst="rect">
            <a:avLst/>
          </a:prstGeom>
        </p:spPr>
        <p:txBody>
          <a:bodyPr wrap="square">
            <a:spAutoFit/>
          </a:bodyPr>
          <a:lstStyle/>
          <a:p>
            <a:pPr algn="r" rtl="1"/>
            <a:r>
              <a:rPr lang="ar-IQ" sz="2400" dirty="0"/>
              <a:t>يمكن قياس ارتفاع السحب في ضوء النهار من خلال تحديد الوقت الذي تستغرقه بالون مطاطي صغير ، مملوء بالهيدروجين أو الهليوم ، ليرتفع من مستوى الأرض إلى قاعدة السحابة</a:t>
            </a:r>
            <a:endParaRPr lang="en-GB" sz="2400" dirty="0"/>
          </a:p>
        </p:txBody>
      </p:sp>
      <p:sp>
        <p:nvSpPr>
          <p:cNvPr id="11" name="Rectangle 10"/>
          <p:cNvSpPr/>
          <p:nvPr/>
        </p:nvSpPr>
        <p:spPr>
          <a:xfrm>
            <a:off x="1814" y="2714754"/>
            <a:ext cx="9110662" cy="831850"/>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base of the cloud should be taken as the point at which the balloon appears to enter a misty layer before finally disappearing.</a:t>
            </a:r>
          </a:p>
        </p:txBody>
      </p:sp>
      <p:sp>
        <p:nvSpPr>
          <p:cNvPr id="10" name="Rectangle 9"/>
          <p:cNvSpPr/>
          <p:nvPr/>
        </p:nvSpPr>
        <p:spPr>
          <a:xfrm>
            <a:off x="-228600" y="3508676"/>
            <a:ext cx="9310233" cy="830997"/>
          </a:xfrm>
          <a:prstGeom prst="rect">
            <a:avLst/>
          </a:prstGeom>
        </p:spPr>
        <p:txBody>
          <a:bodyPr wrap="square">
            <a:spAutoFit/>
          </a:bodyPr>
          <a:lstStyle/>
          <a:p>
            <a:pPr algn="r" rtl="1"/>
            <a:r>
              <a:rPr lang="ar-IQ" sz="2400" dirty="0"/>
              <a:t>يجب أن تؤخذ قاعدة السحابة كنقطة يظهر فيها البالون ليدخل طبقة ضبابية قبل أن يختفي في النهاية</a:t>
            </a:r>
            <a:endParaRPr lang="en-GB" sz="2400" dirty="0"/>
          </a:p>
        </p:txBody>
      </p:sp>
      <p:sp>
        <p:nvSpPr>
          <p:cNvPr id="13" name="Rectangle 12"/>
          <p:cNvSpPr/>
          <p:nvPr/>
        </p:nvSpPr>
        <p:spPr>
          <a:xfrm>
            <a:off x="185738" y="4222500"/>
            <a:ext cx="8958262" cy="1107996"/>
          </a:xfrm>
          <a:prstGeom prst="rect">
            <a:avLst/>
          </a:prstGeom>
        </p:spPr>
        <p:txBody>
          <a:bodyPr wrap="square">
            <a:spAutoFit/>
          </a:bodyPr>
          <a:lstStyle/>
          <a:p>
            <a:pPr algn="just" fontAlgn="base">
              <a:spcBef>
                <a:spcPct val="0"/>
              </a:spcBef>
              <a:spcAft>
                <a:spcPct val="0"/>
              </a:spcAft>
              <a:defRPr/>
            </a:pPr>
            <a:r>
              <a:rPr lang="en-GB" sz="2200" dirty="0">
                <a:solidFill>
                  <a:srgbClr val="000000"/>
                </a:solidFill>
                <a:latin typeface="Times New Roman" pitchFamily="18" charset="0"/>
                <a:cs typeface="Times New Roman" pitchFamily="18" charset="0"/>
              </a:rPr>
              <a:t>The rate of ascent of the balloon is determined mainly by the free lift of the balloon and can be adjusted by controlling the amount of the gas in the balloon. </a:t>
            </a:r>
          </a:p>
        </p:txBody>
      </p:sp>
      <p:sp>
        <p:nvSpPr>
          <p:cNvPr id="12" name="Rectangle 11"/>
          <p:cNvSpPr/>
          <p:nvPr/>
        </p:nvSpPr>
        <p:spPr>
          <a:xfrm>
            <a:off x="163967" y="5330496"/>
            <a:ext cx="8895895" cy="830997"/>
          </a:xfrm>
          <a:prstGeom prst="rect">
            <a:avLst/>
          </a:prstGeom>
        </p:spPr>
        <p:txBody>
          <a:bodyPr wrap="square">
            <a:spAutoFit/>
          </a:bodyPr>
          <a:lstStyle/>
          <a:p>
            <a:pPr algn="r" rtl="1"/>
            <a:r>
              <a:rPr lang="ar-IQ" sz="2400" dirty="0"/>
              <a:t>يتم تحديد معدل صعود البالون بشكل أساسي بواسطة الرفع الحر للبالون ويمكن ضبطه عن طريق التحكم في كمية الغاز في البالون</a:t>
            </a:r>
            <a:endParaRPr lang="en-GB" sz="2400" dirty="0"/>
          </a:p>
        </p:txBody>
      </p:sp>
    </p:spTree>
    <p:extLst>
      <p:ext uri="{BB962C8B-B14F-4D97-AF65-F5344CB8AC3E}">
        <p14:creationId xmlns="" xmlns:p14="http://schemas.microsoft.com/office/powerpoint/2010/main" val="2541847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152400"/>
            <a:ext cx="9144000" cy="1938992"/>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time of travel between the release of the balloon and its entry into the cloud is measured by means of a stop</a:t>
            </a:r>
            <a:r>
              <a:rPr lang="en-US" sz="2400" dirty="0">
                <a:solidFill>
                  <a:srgbClr val="000000"/>
                </a:solidFill>
                <a:latin typeface="Times New Roman" pitchFamily="18" charset="0"/>
                <a:cs typeface="Times New Roman" pitchFamily="18" charset="0"/>
              </a:rPr>
              <a:t>‑</a:t>
            </a:r>
            <a:r>
              <a:rPr lang="en-GB" sz="2400" dirty="0">
                <a:solidFill>
                  <a:srgbClr val="000000"/>
                </a:solidFill>
                <a:latin typeface="Times New Roman" pitchFamily="18" charset="0"/>
                <a:cs typeface="Times New Roman" pitchFamily="18" charset="0"/>
              </a:rPr>
              <a:t>watch. If the rate of ascent is </a:t>
            </a:r>
            <a:r>
              <a:rPr lang="en-GB" sz="2400" i="1" dirty="0">
                <a:solidFill>
                  <a:srgbClr val="000000"/>
                </a:solidFill>
                <a:latin typeface="Times New Roman" pitchFamily="18" charset="0"/>
                <a:cs typeface="Times New Roman" pitchFamily="18" charset="0"/>
              </a:rPr>
              <a:t>n </a:t>
            </a:r>
            <a:r>
              <a:rPr lang="en-GB" sz="2400" dirty="0">
                <a:solidFill>
                  <a:srgbClr val="000000"/>
                </a:solidFill>
                <a:latin typeface="Times New Roman" pitchFamily="18" charset="0"/>
                <a:cs typeface="Times New Roman" pitchFamily="18" charset="0"/>
              </a:rPr>
              <a:t>metres per minute and the time of travel is </a:t>
            </a:r>
            <a:r>
              <a:rPr lang="en-GB" sz="2400" i="1" dirty="0">
                <a:solidFill>
                  <a:srgbClr val="000000"/>
                </a:solidFill>
                <a:latin typeface="Times New Roman" pitchFamily="18" charset="0"/>
                <a:cs typeface="Times New Roman" pitchFamily="18" charset="0"/>
              </a:rPr>
              <a:t>t </a:t>
            </a:r>
            <a:r>
              <a:rPr lang="en-GB" sz="2400" dirty="0">
                <a:solidFill>
                  <a:srgbClr val="000000"/>
                </a:solidFill>
                <a:latin typeface="Times New Roman" pitchFamily="18" charset="0"/>
                <a:cs typeface="Times New Roman" pitchFamily="18" charset="0"/>
              </a:rPr>
              <a:t>minutes, the height of the cloud above ground is </a:t>
            </a:r>
            <a:r>
              <a:rPr lang="en-GB" sz="2400" i="1" dirty="0">
                <a:solidFill>
                  <a:srgbClr val="000000"/>
                </a:solidFill>
                <a:latin typeface="Times New Roman" pitchFamily="18" charset="0"/>
                <a:cs typeface="Times New Roman" pitchFamily="18" charset="0"/>
              </a:rPr>
              <a:t>n * t </a:t>
            </a:r>
            <a:r>
              <a:rPr lang="en-GB" sz="2400" dirty="0">
                <a:solidFill>
                  <a:srgbClr val="000000"/>
                </a:solidFill>
                <a:latin typeface="Times New Roman" pitchFamily="18" charset="0"/>
                <a:cs typeface="Times New Roman" pitchFamily="18" charset="0"/>
              </a:rPr>
              <a:t>metres, but this rule must not be strictly followed. </a:t>
            </a:r>
          </a:p>
        </p:txBody>
      </p:sp>
      <p:sp>
        <p:nvSpPr>
          <p:cNvPr id="7" name="Rectangle 6"/>
          <p:cNvSpPr/>
          <p:nvPr/>
        </p:nvSpPr>
        <p:spPr>
          <a:xfrm>
            <a:off x="-12700" y="2004439"/>
            <a:ext cx="9124043" cy="1200329"/>
          </a:xfrm>
          <a:prstGeom prst="rect">
            <a:avLst/>
          </a:prstGeom>
        </p:spPr>
        <p:txBody>
          <a:bodyPr wrap="square">
            <a:spAutoFit/>
          </a:bodyPr>
          <a:lstStyle/>
          <a:p>
            <a:pPr algn="r" rtl="1"/>
            <a:r>
              <a:rPr lang="ar-IQ" sz="2400" dirty="0"/>
              <a:t>يتم قياس وقت السفر بين إطلاق البالون ودخوله إلى السحابة عن طريق ساعة إيقاف. إذا كان معدل الصعود </a:t>
            </a:r>
            <a:r>
              <a:rPr lang="en-GB" sz="2400" dirty="0"/>
              <a:t>n </a:t>
            </a:r>
            <a:r>
              <a:rPr lang="ar-IQ" sz="2400" dirty="0"/>
              <a:t>متر في الدقيقة وكان وقت السفر </a:t>
            </a:r>
            <a:r>
              <a:rPr lang="en-GB" sz="2400" dirty="0"/>
              <a:t>t </a:t>
            </a:r>
            <a:r>
              <a:rPr lang="ar-IQ" sz="2400" dirty="0"/>
              <a:t>دقيقة ، فإن ارتفاع السحابة فوق الأرض يكون </a:t>
            </a:r>
            <a:r>
              <a:rPr lang="en-GB" sz="2400" dirty="0"/>
              <a:t>n * t </a:t>
            </a:r>
            <a:r>
              <a:rPr lang="ar-IQ" sz="2400" dirty="0"/>
              <a:t>متر ، ولكن يجب ألا تتبع هذه القاعدة بصرامة</a:t>
            </a:r>
            <a:endParaRPr lang="en-GB" sz="2400" dirty="0"/>
          </a:p>
        </p:txBody>
      </p:sp>
      <p:sp>
        <p:nvSpPr>
          <p:cNvPr id="8" name="AutoShape 2" descr="Image result for Measurement of cloud height using a  balloon"/>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Image result for Measurement of cloud height using a  ballo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81200" y="3206236"/>
            <a:ext cx="4724400" cy="3543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8175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r>
              <a:rPr lang="en-US" sz="2400" b="1" dirty="0">
                <a:latin typeface="Times New Roman" pitchFamily="18" charset="0"/>
                <a:cs typeface="Times New Roman" pitchFamily="18" charset="0"/>
              </a:rPr>
              <a:t>Cloud Height and Remote Sensing</a:t>
            </a:r>
          </a:p>
          <a:p>
            <a:r>
              <a:rPr lang="en-US" sz="2400" dirty="0">
                <a:latin typeface="Times New Roman" pitchFamily="18" charset="0"/>
                <a:cs typeface="Times New Roman" pitchFamily="18" charset="0"/>
              </a:rPr>
              <a:t>Weather satellites orbiting Earth carry instruments that sense radiation in the infrared wavelengths (10.2 to 11.2 micrometers). This radiation is essentially heat radiated back to space from Earth’s surface, atmosphere, and clouds. Clouds typically have the coldest temperatures compared to the surface and the </a:t>
            </a:r>
            <a:r>
              <a:rPr lang="en-US" sz="2400" dirty="0" smtClean="0">
                <a:latin typeface="Times New Roman" pitchFamily="18" charset="0"/>
                <a:cs typeface="Times New Roman" pitchFamily="18" charset="0"/>
              </a:rPr>
              <a:t>atmosphere.</a:t>
            </a:r>
          </a:p>
          <a:p>
            <a:pPr algn="just"/>
            <a:r>
              <a:rPr lang="en-US" sz="2400" dirty="0">
                <a:latin typeface="Times New Roman" pitchFamily="18" charset="0"/>
                <a:cs typeface="Times New Roman" pitchFamily="18" charset="0"/>
              </a:rPr>
              <a:t>Because infrared measurements are based on sensing heat, the infrared imagery is a useful tool for estimating the temperatures of cloud tops. These temperatures can then be translated to cloud height. High altitude clouds have colder cloud-top temperatures than lower altitude clouds. These different cloud-top temperatures mean that low and high clouds appear differently in the infrared imagery.</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10200" y="4114800"/>
            <a:ext cx="3352800" cy="2415988"/>
          </a:xfrm>
          <a:prstGeom prst="rect">
            <a:avLst/>
          </a:prstGeom>
        </p:spPr>
      </p:pic>
    </p:spTree>
    <p:extLst>
      <p:ext uri="{BB962C8B-B14F-4D97-AF65-F5344CB8AC3E}">
        <p14:creationId xmlns="" xmlns:p14="http://schemas.microsoft.com/office/powerpoint/2010/main" val="136737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2" y="0"/>
            <a:ext cx="9165021" cy="6370975"/>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A </a:t>
            </a:r>
            <a:r>
              <a:rPr lang="en-US" sz="2400" b="1" u="sng" dirty="0">
                <a:solidFill>
                  <a:srgbClr val="000000"/>
                </a:solidFill>
                <a:latin typeface="Times New Roman" pitchFamily="18" charset="0"/>
                <a:cs typeface="Times New Roman" pitchFamily="18" charset="0"/>
              </a:rPr>
              <a:t>cloud</a:t>
            </a:r>
            <a:r>
              <a:rPr lang="en-US" sz="2400" dirty="0">
                <a:solidFill>
                  <a:srgbClr val="000000"/>
                </a:solidFill>
                <a:latin typeface="Times New Roman" pitchFamily="18" charset="0"/>
                <a:cs typeface="Times New Roman" pitchFamily="18" charset="0"/>
              </a:rPr>
              <a:t> is a visible collection of billions of small water and/or ice particles suspended in the atmosphere above Earth’s surface. Clouds form when water vapor condenses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r>
              <a:rPr lang="ar-IQ" sz="2400" dirty="0">
                <a:solidFill>
                  <a:srgbClr val="000000"/>
                </a:solidFill>
                <a:latin typeface="Times New Roman" pitchFamily="18" charset="0"/>
                <a:cs typeface="Times New Roman" pitchFamily="18" charset="0"/>
              </a:rPr>
              <a:t>السحابة عبارة عن مجموعة مرئية من المليارات من جزيئات الماء و / أو الجليد الصغيرة المعلقة في الغلاف الجوي فوق سطح الأرض. تتشكل الغيوم عندما يتكثف بخار الماء.</a:t>
            </a: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come in all shapes and colors, and exist at all levels of the troposphere. Their unique features can tell us something about the atmospheric processes that led to their formation, or indicate </a:t>
            </a:r>
            <a:r>
              <a:rPr lang="en-US" sz="2400" dirty="0" smtClean="0">
                <a:solidFill>
                  <a:srgbClr val="000000"/>
                </a:solidFill>
                <a:latin typeface="Times New Roman" pitchFamily="18" charset="0"/>
                <a:cs typeface="Times New Roman" pitchFamily="18" charset="0"/>
              </a:rPr>
              <a:t>impending </a:t>
            </a:r>
            <a:r>
              <a:rPr lang="en-US" sz="2400" dirty="0">
                <a:solidFill>
                  <a:srgbClr val="000000"/>
                </a:solidFill>
                <a:latin typeface="Times New Roman" pitchFamily="18" charset="0"/>
                <a:cs typeface="Times New Roman" pitchFamily="18" charset="0"/>
              </a:rPr>
              <a:t>weather changes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p:txBody>
      </p:sp>
      <p:pic>
        <p:nvPicPr>
          <p:cNvPr id="1026" name="Picture 2" descr="Cloud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3352800"/>
            <a:ext cx="4343400" cy="32575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3046988"/>
          </a:xfrm>
          <a:prstGeom prst="rect">
            <a:avLst/>
          </a:prstGeom>
        </p:spPr>
        <p:txBody>
          <a:bodyPr wrap="square">
            <a:spAutoFit/>
          </a:bodyPr>
          <a:lstStyle/>
          <a:p>
            <a:pPr marL="342900" indent="-342900" algn="just">
              <a:buFont typeface="Wingdings" pitchFamily="2" charset="2"/>
              <a:buChar char="Ø"/>
            </a:pPr>
            <a:r>
              <a:rPr lang="en-US" sz="2400" dirty="0">
                <a:solidFill>
                  <a:srgbClr val="000000"/>
                </a:solidFill>
                <a:latin typeface="Times New Roman" pitchFamily="18" charset="0"/>
                <a:cs typeface="Times New Roman" pitchFamily="18" charset="0"/>
              </a:rPr>
              <a:t>The French naturalist Lamarck (1744–1829) proposed the first system for classifying clouds in 1802; however, his work did not receive wide acclaim. </a:t>
            </a:r>
            <a:endParaRPr lang="en-US" sz="2400" dirty="0" smtClean="0">
              <a:latin typeface="Times New Roman" pitchFamily="18" charset="0"/>
              <a:cs typeface="Times New Roman" pitchFamily="18" charset="0"/>
            </a:endParaRPr>
          </a:p>
          <a:p>
            <a:pPr marL="342900" indent="-342900" algn="just">
              <a:buFont typeface="Wingdings" pitchFamily="2" charset="2"/>
              <a:buChar char="Ø"/>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year later, Luke Howard, an English naturalist, developed a cloud classification system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found general acceptance. In essence, Howard’s innovative system employed Latin words to describe clouds as they appear to a ground observer.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Howard’s system, </a:t>
            </a: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were the four basic cloud forms. </a:t>
            </a:r>
          </a:p>
        </p:txBody>
      </p:sp>
      <p:sp>
        <p:nvSpPr>
          <p:cNvPr id="6" name="Rectangle 5"/>
          <p:cNvSpPr/>
          <p:nvPr/>
        </p:nvSpPr>
        <p:spPr>
          <a:xfrm>
            <a:off x="2286000" y="0"/>
            <a:ext cx="5039906" cy="492443"/>
          </a:xfrm>
          <a:prstGeom prst="rect">
            <a:avLst/>
          </a:prstGeom>
        </p:spPr>
        <p:txBody>
          <a:bodyPr wrap="none">
            <a:spAutoFit/>
          </a:bodyPr>
          <a:lstStyle/>
          <a:p>
            <a:pPr algn="ctr"/>
            <a:r>
              <a:rPr lang="en-US" sz="2600" b="1" dirty="0">
                <a:latin typeface="Times New Roman" pitchFamily="18" charset="0"/>
                <a:cs typeface="Times New Roman" pitchFamily="18" charset="0"/>
              </a:rPr>
              <a:t>CLASSIFICATION OF CLOUDS</a:t>
            </a:r>
          </a:p>
        </p:txBody>
      </p:sp>
      <p:sp>
        <p:nvSpPr>
          <p:cNvPr id="8" name="Rectangle 7"/>
          <p:cNvSpPr/>
          <p:nvPr/>
        </p:nvSpPr>
        <p:spPr>
          <a:xfrm>
            <a:off x="304800" y="3494544"/>
            <a:ext cx="4572000" cy="2677656"/>
          </a:xfrm>
          <a:prstGeom prst="rect">
            <a:avLst/>
          </a:prstGeom>
        </p:spPr>
        <p:txBody>
          <a:bodyPr>
            <a:spAutoFit/>
          </a:bodyPr>
          <a:lstStyle/>
          <a:p>
            <a:pPr lvl="0" algn="just"/>
            <a:r>
              <a:rPr lang="en-US" sz="2400" dirty="0">
                <a:solidFill>
                  <a:prstClr val="black"/>
                </a:solidFill>
                <a:latin typeface="Times New Roman" pitchFamily="18" charset="0"/>
                <a:cs typeface="Times New Roman" pitchFamily="18" charset="0"/>
              </a:rPr>
              <a:t>Other clouds could be described by combining the basic types. For example, nimbostratus is a rain cloud that shows layering, whereas cumulonimbus is a rain cloud having pronounced vertical development.</a:t>
            </a:r>
          </a:p>
        </p:txBody>
      </p:sp>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3352800"/>
            <a:ext cx="3581400" cy="2999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95993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33400" y="2514600"/>
            <a:ext cx="8229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altLang="en-US">
              <a:solidFill>
                <a:srgbClr val="000000"/>
              </a:solidFill>
              <a:latin typeface="Tahoma" pitchFamily="34" charset="0"/>
            </a:endParaRPr>
          </a:p>
        </p:txBody>
      </p:sp>
      <p:sp>
        <p:nvSpPr>
          <p:cNvPr id="5" name="Rectangle 3"/>
          <p:cNvSpPr txBox="1">
            <a:spLocks noChangeArrowheads="1"/>
          </p:cNvSpPr>
          <p:nvPr/>
        </p:nvSpPr>
        <p:spPr>
          <a:xfrm>
            <a:off x="47624" y="4239207"/>
            <a:ext cx="9096375" cy="9913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sz="2400" dirty="0" smtClean="0">
                <a:solidFill>
                  <a:srgbClr val="000000"/>
                </a:solidFill>
                <a:latin typeface="Times New Roman" pitchFamily="18" charset="0"/>
              </a:rPr>
              <a:t>Clouds is </a:t>
            </a:r>
            <a:r>
              <a:rPr lang="en-US" sz="2400" dirty="0">
                <a:solidFill>
                  <a:srgbClr val="000000"/>
                </a:solidFill>
                <a:latin typeface="Times New Roman" pitchFamily="18" charset="0"/>
              </a:rPr>
              <a:t>found in the </a:t>
            </a:r>
            <a:r>
              <a:rPr lang="en-US" sz="2400" dirty="0" smtClean="0">
                <a:solidFill>
                  <a:srgbClr val="000000"/>
                </a:solidFill>
                <a:latin typeface="Times New Roman" pitchFamily="18" charset="0"/>
              </a:rPr>
              <a:t>lower part </a:t>
            </a:r>
            <a:r>
              <a:rPr lang="en-US" sz="2400" dirty="0">
                <a:solidFill>
                  <a:srgbClr val="000000"/>
                </a:solidFill>
                <a:latin typeface="Times New Roman" pitchFamily="18" charset="0"/>
              </a:rPr>
              <a:t>of the atmosphere “troposphere</a:t>
            </a:r>
            <a:r>
              <a:rPr lang="en-US" sz="2400" dirty="0" smtClean="0">
                <a:solidFill>
                  <a:srgbClr val="000000"/>
                </a:solidFill>
                <a:latin typeface="Times New Roman" pitchFamily="18" charset="0"/>
              </a:rPr>
              <a:t>”. </a:t>
            </a:r>
            <a:r>
              <a:rPr lang="en-US" altLang="en-US" sz="2400" dirty="0">
                <a:solidFill>
                  <a:srgbClr val="000000"/>
                </a:solidFill>
                <a:latin typeface="Times New Roman" pitchFamily="18" charset="0"/>
                <a:cs typeface="Times New Roman" pitchFamily="18" charset="0"/>
              </a:rPr>
              <a:t>Some clouds are formed in the </a:t>
            </a:r>
            <a:r>
              <a:rPr lang="en-US" altLang="en-US" sz="2400" dirty="0" smtClean="0">
                <a:solidFill>
                  <a:srgbClr val="000000"/>
                </a:solidFill>
                <a:latin typeface="Times New Roman" pitchFamily="18" charset="0"/>
                <a:cs typeface="Times New Roman" pitchFamily="18" charset="0"/>
              </a:rPr>
              <a:t>stratosphere, too</a:t>
            </a:r>
            <a:endParaRPr lang="en-US" kern="0" dirty="0" smtClean="0">
              <a:solidFill>
                <a:srgbClr val="000000"/>
              </a:solidFill>
            </a:endParaRPr>
          </a:p>
        </p:txBody>
      </p:sp>
      <p:sp>
        <p:nvSpPr>
          <p:cNvPr id="6" name="Text Box 7"/>
          <p:cNvSpPr txBox="1">
            <a:spLocks noChangeArrowheads="1"/>
          </p:cNvSpPr>
          <p:nvPr/>
        </p:nvSpPr>
        <p:spPr bwMode="auto">
          <a:xfrm>
            <a:off x="-18143" y="4947757"/>
            <a:ext cx="90963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dirty="0">
                <a:solidFill>
                  <a:srgbClr val="000000"/>
                </a:solidFill>
                <a:latin typeface="Times New Roman" pitchFamily="18" charset="0"/>
                <a:cs typeface="Times New Roman" pitchFamily="18" charset="0"/>
              </a:rPr>
              <a:t>The </a:t>
            </a:r>
            <a:r>
              <a:rPr lang="en-US" altLang="en-US" b="1" u="sng" dirty="0">
                <a:solidFill>
                  <a:srgbClr val="000000"/>
                </a:solidFill>
                <a:latin typeface="Times New Roman" pitchFamily="18" charset="0"/>
                <a:cs typeface="Times New Roman" pitchFamily="18" charset="0"/>
              </a:rPr>
              <a:t>shape and the position of the clouds </a:t>
            </a:r>
            <a:r>
              <a:rPr lang="en-US" altLang="en-US" dirty="0">
                <a:solidFill>
                  <a:srgbClr val="000000"/>
                </a:solidFill>
                <a:latin typeface="Times New Roman" pitchFamily="18" charset="0"/>
                <a:cs typeface="Times New Roman" pitchFamily="18" charset="0"/>
              </a:rPr>
              <a:t>tell the direction and speed of the wind in the sea, and </a:t>
            </a:r>
            <a:r>
              <a:rPr lang="en-US" altLang="en-US" u="sng" dirty="0">
                <a:solidFill>
                  <a:srgbClr val="000000"/>
                </a:solidFill>
                <a:latin typeface="Times New Roman" pitchFamily="18" charset="0"/>
                <a:cs typeface="Times New Roman" pitchFamily="18" charset="0"/>
              </a:rPr>
              <a:t>clouds tells how much water vapor is in the air</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66800" y="32657"/>
            <a:ext cx="6745111" cy="4285129"/>
          </a:xfrm>
          <a:prstGeom prst="rect">
            <a:avLst/>
          </a:prstGeom>
        </p:spPr>
      </p:pic>
      <p:sp>
        <p:nvSpPr>
          <p:cNvPr id="3" name="Rectangle 2"/>
          <p:cNvSpPr/>
          <p:nvPr/>
        </p:nvSpPr>
        <p:spPr>
          <a:xfrm>
            <a:off x="173718" y="5860514"/>
            <a:ext cx="8915400" cy="830997"/>
          </a:xfrm>
          <a:prstGeom prst="rect">
            <a:avLst/>
          </a:prstGeom>
        </p:spPr>
        <p:txBody>
          <a:bodyPr wrap="square">
            <a:spAutoFit/>
          </a:bodyPr>
          <a:lstStyle/>
          <a:p>
            <a:pPr algn="ctr" rtl="1"/>
            <a:r>
              <a:rPr lang="ar-IQ" sz="2400" b="1" dirty="0"/>
              <a:t>يحدد شكل وموضع السحب اتجاه الريح وسرعتها في البحر ، </a:t>
            </a:r>
            <a:r>
              <a:rPr lang="ar-SA" sz="2400" b="1" dirty="0" smtClean="0"/>
              <a:t>ويمكن معرفة مقدار</a:t>
            </a:r>
            <a:r>
              <a:rPr lang="ar-IQ" sz="2400" b="1" dirty="0" smtClean="0"/>
              <a:t> مقدار </a:t>
            </a:r>
            <a:r>
              <a:rPr lang="ar-IQ" sz="2400" b="1" dirty="0"/>
              <a:t>بخار الماء الموجود في </a:t>
            </a:r>
            <a:r>
              <a:rPr lang="ar-IQ" sz="2400" b="1" dirty="0" smtClean="0"/>
              <a:t>الهواء</a:t>
            </a:r>
            <a:r>
              <a:rPr lang="ar-SA" sz="2400" b="1" dirty="0"/>
              <a:t> </a:t>
            </a:r>
            <a:r>
              <a:rPr lang="ar-SA" sz="2400" b="1" dirty="0" smtClean="0"/>
              <a:t>من خلال </a:t>
            </a:r>
            <a:r>
              <a:rPr lang="ar-IQ" sz="2400" b="1" dirty="0" smtClean="0"/>
              <a:t>السحب</a:t>
            </a:r>
            <a:r>
              <a:rPr lang="ar-SA" sz="2400" b="1" dirty="0" smtClean="0"/>
              <a:t> الموجودة في الغلاف الجوي</a:t>
            </a:r>
            <a:endParaRPr lang="en-GB" sz="2400" b="1" dirty="0"/>
          </a:p>
        </p:txBody>
      </p:sp>
    </p:spTree>
    <p:extLst>
      <p:ext uri="{BB962C8B-B14F-4D97-AF65-F5344CB8AC3E}">
        <p14:creationId xmlns="" xmlns:p14="http://schemas.microsoft.com/office/powerpoint/2010/main" val="210578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
            <a:ext cx="9144000" cy="3785652"/>
          </a:xfrm>
          <a:prstGeom prst="rect">
            <a:avLst/>
          </a:prstGeom>
        </p:spPr>
        <p:txBody>
          <a:bodyPr wrap="square">
            <a:spAutoFit/>
          </a:bodyPr>
          <a:lstStyle/>
          <a:p>
            <a:pPr algn="just"/>
            <a:r>
              <a:rPr lang="en-US" sz="2000" dirty="0">
                <a:latin typeface="Times New Roman" pitchFamily="18" charset="0"/>
                <a:cs typeface="Times New Roman" pitchFamily="18" charset="0"/>
              </a:rPr>
              <a:t>In 1887, </a:t>
            </a:r>
            <a:r>
              <a:rPr lang="en-US" sz="2000" dirty="0" err="1">
                <a:latin typeface="Times New Roman" pitchFamily="18" charset="0"/>
                <a:cs typeface="Times New Roman" pitchFamily="18" charset="0"/>
              </a:rPr>
              <a:t>Abercromby</a:t>
            </a:r>
            <a:r>
              <a:rPr lang="en-US" sz="2000" dirty="0">
                <a:latin typeface="Times New Roman" pitchFamily="18" charset="0"/>
                <a:cs typeface="Times New Roman" pitchFamily="18" charset="0"/>
              </a:rPr>
              <a:t> and </a:t>
            </a:r>
            <a:r>
              <a:rPr lang="en-US" sz="2000" dirty="0" smtClean="0">
                <a:latin typeface="Times New Roman" pitchFamily="18" charset="0"/>
                <a:cs typeface="Times New Roman" pitchFamily="18" charset="0"/>
              </a:rPr>
              <a:t>Hildebrand son expanded Howard’s </a:t>
            </a:r>
            <a:r>
              <a:rPr lang="en-US" sz="2000" dirty="0">
                <a:latin typeface="Times New Roman" pitchFamily="18" charset="0"/>
                <a:cs typeface="Times New Roman" pitchFamily="18" charset="0"/>
              </a:rPr>
              <a:t>original system and published a </a:t>
            </a:r>
            <a:r>
              <a:rPr lang="en-US" sz="2000" dirty="0" smtClean="0">
                <a:latin typeface="Times New Roman" pitchFamily="18" charset="0"/>
                <a:cs typeface="Times New Roman" pitchFamily="18" charset="0"/>
              </a:rPr>
              <a:t>classification system </a:t>
            </a:r>
            <a:r>
              <a:rPr lang="en-US" sz="2000" dirty="0">
                <a:latin typeface="Times New Roman" pitchFamily="18" charset="0"/>
                <a:cs typeface="Times New Roman" pitchFamily="18" charset="0"/>
              </a:rPr>
              <a:t>that, with only slight modification, is still used today</a:t>
            </a:r>
            <a:r>
              <a:rPr lang="en-US" sz="20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Ten </a:t>
            </a:r>
            <a:r>
              <a:rPr lang="en-US" sz="2000" u="sng" dirty="0">
                <a:latin typeface="Times New Roman" pitchFamily="18" charset="0"/>
                <a:cs typeface="Times New Roman" pitchFamily="18" charset="0"/>
              </a:rPr>
              <a:t>principal cloud forms </a:t>
            </a:r>
            <a:r>
              <a:rPr lang="en-US" sz="2000" dirty="0">
                <a:latin typeface="Times New Roman" pitchFamily="18" charset="0"/>
                <a:cs typeface="Times New Roman" pitchFamily="18" charset="0"/>
              </a:rPr>
              <a:t>are divided into </a:t>
            </a:r>
            <a:r>
              <a:rPr lang="en-US" sz="2000" u="sng" dirty="0">
                <a:latin typeface="Times New Roman" pitchFamily="18" charset="0"/>
                <a:cs typeface="Times New Roman" pitchFamily="18" charset="0"/>
              </a:rPr>
              <a:t>four </a:t>
            </a:r>
            <a:r>
              <a:rPr lang="en-US" sz="2000" u="sng" dirty="0" smtClean="0">
                <a:latin typeface="Times New Roman" pitchFamily="18" charset="0"/>
                <a:cs typeface="Times New Roman" pitchFamily="18" charset="0"/>
              </a:rPr>
              <a:t>primary cloud </a:t>
            </a:r>
            <a:r>
              <a:rPr lang="en-US" sz="2000" u="sng" dirty="0">
                <a:latin typeface="Times New Roman" pitchFamily="18" charset="0"/>
                <a:cs typeface="Times New Roman" pitchFamily="18" charset="0"/>
              </a:rPr>
              <a:t>groups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Each group is identified by the </a:t>
            </a:r>
            <a:r>
              <a:rPr lang="en-US" sz="2000" b="1" dirty="0" smtClean="0">
                <a:latin typeface="Times New Roman" pitchFamily="18" charset="0"/>
                <a:cs typeface="Times New Roman" pitchFamily="18" charset="0"/>
              </a:rPr>
              <a:t>height of </a:t>
            </a:r>
            <a:r>
              <a:rPr lang="en-US" sz="2000" b="1" dirty="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cloud’s </a:t>
            </a:r>
            <a:r>
              <a:rPr lang="en-US" sz="2000" b="1" dirty="0">
                <a:latin typeface="Times New Roman" pitchFamily="18" charset="0"/>
                <a:cs typeface="Times New Roman" pitchFamily="18" charset="0"/>
              </a:rPr>
              <a:t>base above the surface</a:t>
            </a:r>
            <a:r>
              <a:rPr lang="en-US" sz="2000" dirty="0">
                <a:latin typeface="Times New Roman" pitchFamily="18" charset="0"/>
                <a:cs typeface="Times New Roman" pitchFamily="18" charset="0"/>
              </a:rPr>
              <a:t>: high clouds, </a:t>
            </a:r>
            <a:r>
              <a:rPr lang="en-US" sz="2000" dirty="0" smtClean="0">
                <a:latin typeface="Times New Roman" pitchFamily="18" charset="0"/>
                <a:cs typeface="Times New Roman" pitchFamily="18" charset="0"/>
              </a:rPr>
              <a:t>middle clouds</a:t>
            </a:r>
            <a:r>
              <a:rPr lang="en-US" sz="2000" dirty="0">
                <a:latin typeface="Times New Roman" pitchFamily="18" charset="0"/>
                <a:cs typeface="Times New Roman" pitchFamily="18" charset="0"/>
              </a:rPr>
              <a:t>, and low clouds. </a:t>
            </a:r>
            <a:r>
              <a:rPr lang="en-US" sz="2000" i="1" dirty="0">
                <a:latin typeface="Times New Roman" pitchFamily="18" charset="0"/>
                <a:cs typeface="Times New Roman" pitchFamily="18" charset="0"/>
              </a:rPr>
              <a:t>The fourth group </a:t>
            </a:r>
            <a:r>
              <a:rPr lang="en-US" sz="2000" dirty="0">
                <a:latin typeface="Times New Roman" pitchFamily="18" charset="0"/>
                <a:cs typeface="Times New Roman" pitchFamily="18" charset="0"/>
              </a:rPr>
              <a:t>contains </a:t>
            </a:r>
            <a:r>
              <a:rPr lang="en-US" sz="2000" dirty="0" smtClean="0">
                <a:latin typeface="Times New Roman" pitchFamily="18" charset="0"/>
                <a:cs typeface="Times New Roman" pitchFamily="18" charset="0"/>
              </a:rPr>
              <a:t>clouds showing </a:t>
            </a:r>
            <a:r>
              <a:rPr lang="en-US" sz="2000" dirty="0">
                <a:latin typeface="Times New Roman" pitchFamily="18" charset="0"/>
                <a:cs typeface="Times New Roman" pitchFamily="18" charset="0"/>
              </a:rPr>
              <a:t>more vertical than horizontal development</a:t>
            </a:r>
            <a:r>
              <a:rPr lang="en-US" sz="2000" dirty="0" smtClean="0">
                <a:latin typeface="Times New Roman" pitchFamily="18" charset="0"/>
                <a:cs typeface="Times New Roman" pitchFamily="18" charset="0"/>
              </a:rPr>
              <a:t>. Within </a:t>
            </a:r>
            <a:r>
              <a:rPr lang="en-US" sz="2000" dirty="0">
                <a:latin typeface="Times New Roman" pitchFamily="18" charset="0"/>
                <a:cs typeface="Times New Roman" pitchFamily="18" charset="0"/>
              </a:rPr>
              <a:t>each group, cloud types are identified by </a:t>
            </a:r>
            <a:r>
              <a:rPr lang="en-US" sz="2000" dirty="0" smtClean="0">
                <a:latin typeface="Times New Roman" pitchFamily="18" charset="0"/>
                <a:cs typeface="Times New Roman" pitchFamily="18" charset="0"/>
              </a:rPr>
              <a:t>their appearance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table below lists </a:t>
            </a:r>
            <a:r>
              <a:rPr lang="en-US" sz="2000" dirty="0">
                <a:latin typeface="Times New Roman" pitchFamily="18" charset="0"/>
                <a:cs typeface="Times New Roman" pitchFamily="18" charset="0"/>
              </a:rPr>
              <a:t>these four groups and </a:t>
            </a:r>
            <a:r>
              <a:rPr lang="en-US" sz="2000" dirty="0" smtClean="0">
                <a:latin typeface="Times New Roman" pitchFamily="18" charset="0"/>
                <a:cs typeface="Times New Roman" pitchFamily="18" charset="0"/>
              </a:rPr>
              <a:t>their cloud </a:t>
            </a:r>
            <a:r>
              <a:rPr lang="en-US" sz="2000" dirty="0">
                <a:latin typeface="Times New Roman" pitchFamily="18" charset="0"/>
                <a:cs typeface="Times New Roman" pitchFamily="18" charset="0"/>
              </a:rPr>
              <a:t>types</a:t>
            </a:r>
            <a:r>
              <a:rPr lang="en-US" sz="2000" dirty="0" smtClean="0">
                <a:latin typeface="Times New Roman" pitchFamily="18" charset="0"/>
                <a:cs typeface="Times New Roman" pitchFamily="18" charset="0"/>
              </a:rPr>
              <a:t>.</a:t>
            </a:r>
          </a:p>
          <a:p>
            <a:pPr algn="justLow" rtl="1"/>
            <a:r>
              <a:rPr lang="ar-IQ" sz="2400" dirty="0" smtClean="0">
                <a:latin typeface="Times New Roman" pitchFamily="18" charset="0"/>
                <a:cs typeface="Times New Roman" pitchFamily="18" charset="0"/>
              </a:rPr>
              <a:t>يتم </a:t>
            </a:r>
            <a:r>
              <a:rPr lang="ar-IQ" sz="2400" dirty="0">
                <a:latin typeface="Times New Roman" pitchFamily="18" charset="0"/>
                <a:cs typeface="Times New Roman" pitchFamily="18" charset="0"/>
              </a:rPr>
              <a:t>تحديد كل مجموعة بارتفاع قاعدة السحابة فوق السطح: السحب العالية والغيوم الوسطى والغيوم المنخفضة. المجموعة الرابعة تحتوي على السحب التي تظهر أكثر عمودية من التطور الأفقي. داخل كل مجموعة ، يتم تحديد أنواع السحاب من خلال مظهرها. </a:t>
            </a:r>
            <a:r>
              <a:rPr lang="ar-IQ" sz="2400" dirty="0" smtClean="0">
                <a:latin typeface="Times New Roman" pitchFamily="18" charset="0"/>
                <a:cs typeface="Times New Roman" pitchFamily="18" charset="0"/>
              </a:rPr>
              <a:t>الجدول </a:t>
            </a:r>
            <a:r>
              <a:rPr lang="ar-IQ" sz="2400" dirty="0">
                <a:latin typeface="Times New Roman" pitchFamily="18" charset="0"/>
                <a:cs typeface="Times New Roman" pitchFamily="18" charset="0"/>
              </a:rPr>
              <a:t>أدناه </a:t>
            </a:r>
            <a:r>
              <a:rPr lang="ar-SA" sz="2400" dirty="0" smtClean="0">
                <a:latin typeface="Times New Roman" pitchFamily="18" charset="0"/>
                <a:cs typeface="Times New Roman" pitchFamily="18" charset="0"/>
              </a:rPr>
              <a:t>يبين </a:t>
            </a:r>
            <a:r>
              <a:rPr lang="ar-IQ" sz="2400" dirty="0" smtClean="0">
                <a:latin typeface="Times New Roman" pitchFamily="18" charset="0"/>
                <a:cs typeface="Times New Roman" pitchFamily="18" charset="0"/>
              </a:rPr>
              <a:t> </a:t>
            </a:r>
            <a:r>
              <a:rPr lang="ar-IQ" sz="2400" dirty="0">
                <a:latin typeface="Times New Roman" pitchFamily="18" charset="0"/>
                <a:cs typeface="Times New Roman" pitchFamily="18" charset="0"/>
              </a:rPr>
              <a:t>المجموعات الأربع وأنواعها السحابية</a:t>
            </a:r>
            <a:endParaRPr lang="en-US" sz="2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9943" y="3658053"/>
            <a:ext cx="8686800" cy="322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7298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61" r="12500" b="7353"/>
          <a:stretch/>
        </p:blipFill>
        <p:spPr bwMode="auto">
          <a:xfrm>
            <a:off x="228600" y="1676400"/>
            <a:ext cx="8672605"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533400"/>
            <a:ext cx="7696200" cy="954107"/>
          </a:xfrm>
          <a:prstGeom prst="rect">
            <a:avLst/>
          </a:prstGeom>
        </p:spPr>
        <p:txBody>
          <a:bodyPr wrap="square">
            <a:spAutoFit/>
          </a:bodyPr>
          <a:lstStyle/>
          <a:p>
            <a:pPr algn="ctr"/>
            <a:r>
              <a:rPr lang="en-US" sz="2800" b="1" dirty="0"/>
              <a:t>Approximate Height of Cloud Bases above the Surface for Various Locations</a:t>
            </a:r>
            <a:endParaRPr lang="en-US" sz="2800" dirty="0"/>
          </a:p>
        </p:txBody>
      </p:sp>
    </p:spTree>
    <p:extLst>
      <p:ext uri="{BB962C8B-B14F-4D97-AF65-F5344CB8AC3E}">
        <p14:creationId xmlns="" xmlns:p14="http://schemas.microsoft.com/office/powerpoint/2010/main" val="333813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43200" y="1965960"/>
            <a:ext cx="6115050" cy="4892040"/>
          </a:xfrm>
          <a:prstGeom prst="rect">
            <a:avLst/>
          </a:prstGeom>
        </p:spPr>
      </p:pic>
      <p:sp>
        <p:nvSpPr>
          <p:cNvPr id="5" name="AutoShape 4" descr="Cloud heights for tropical, temperate, and polar region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4" name="Rectangle 3"/>
          <p:cNvSpPr/>
          <p:nvPr/>
        </p:nvSpPr>
        <p:spPr>
          <a:xfrm>
            <a:off x="13138" y="0"/>
            <a:ext cx="9130862" cy="2308324"/>
          </a:xfrm>
          <a:prstGeom prst="rect">
            <a:avLst/>
          </a:prstGeom>
        </p:spPr>
        <p:txBody>
          <a:bodyPr wrap="square">
            <a:spAutoFit/>
          </a:bodyPr>
          <a:lstStyle/>
          <a:p>
            <a:pPr fontAlgn="base">
              <a:spcBef>
                <a:spcPct val="0"/>
              </a:spcBef>
              <a:spcAft>
                <a:spcPct val="0"/>
              </a:spcAft>
            </a:pPr>
            <a:r>
              <a:rPr lang="en-US" sz="2400" b="1" dirty="0">
                <a:solidFill>
                  <a:srgbClr val="000000"/>
                </a:solidFill>
                <a:latin typeface="Times New Roman" pitchFamily="18" charset="0"/>
                <a:cs typeface="Times New Roman" pitchFamily="18" charset="0"/>
              </a:rPr>
              <a:t>Cloud Altitude Observations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Because the troposphere is much warmer in the tropics than at higher latitudes, the cloud base height differs for mid and high clouds across these regions. For instance, mid-level clouds near the equator generally have heights between 2 km and 7.5 km, while closer to the poles, these cloud heights are likely to be in 2-4 km range.</a:t>
            </a:r>
          </a:p>
        </p:txBody>
      </p:sp>
      <p:sp>
        <p:nvSpPr>
          <p:cNvPr id="2" name="Rectangle 1"/>
          <p:cNvSpPr/>
          <p:nvPr/>
        </p:nvSpPr>
        <p:spPr>
          <a:xfrm>
            <a:off x="171450" y="2380655"/>
            <a:ext cx="4572000" cy="2031325"/>
          </a:xfrm>
          <a:prstGeom prst="rect">
            <a:avLst/>
          </a:prstGeom>
        </p:spPr>
        <p:txBody>
          <a:bodyPr>
            <a:spAutoFit/>
          </a:bodyPr>
          <a:lstStyle/>
          <a:p>
            <a:pPr algn="justLow" rtl="1"/>
            <a:r>
              <a:rPr lang="ar-IQ" b="1" dirty="0"/>
              <a:t>نظرًا لأن التروبوسفير أكثر دفئًا في المناطق المدارية منه في مناطق خطوط العرض العليا ، يختلف ارتفاع قاعدة السحابة عن السحب المتوسطة والعالية عبر هذه المناطق. على سبيل المثال ، غيوم متوسطة المستوى بالقرب من خط الاستواء عادة ما يكون ارتفاعها يتراوح بين 2 كم و 7.5 كم ، بينما الأقرب إلى القطبين ، من المحتمل أن تكون هذه السحاب في نطاق 2-4 كم</a:t>
            </a:r>
            <a:endParaRPr lang="en-GB" b="1" dirty="0"/>
          </a:p>
        </p:txBody>
      </p:sp>
    </p:spTree>
    <p:extLst>
      <p:ext uri="{BB962C8B-B14F-4D97-AF65-F5344CB8AC3E}">
        <p14:creationId xmlns="" xmlns:p14="http://schemas.microsoft.com/office/powerpoint/2010/main" val="421488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3066865" cy="492443"/>
          </a:xfrm>
          <a:prstGeom prst="rect">
            <a:avLst/>
          </a:prstGeom>
        </p:spPr>
        <p:txBody>
          <a:bodyPr wrap="none">
            <a:spAutoFit/>
          </a:bodyPr>
          <a:lstStyle/>
          <a:p>
            <a:r>
              <a:rPr lang="en-US" sz="2600" b="1" dirty="0" smtClean="0">
                <a:latin typeface="Times New Roman" pitchFamily="18" charset="0"/>
                <a:cs typeface="Times New Roman" pitchFamily="18" charset="0"/>
              </a:rPr>
              <a:t>Cloud Identification</a:t>
            </a:r>
            <a:endParaRPr lang="en-US" sz="2600" dirty="0">
              <a:latin typeface="Times New Roman" pitchFamily="18" charset="0"/>
              <a:cs typeface="Times New Roman" pitchFamily="18" charset="0"/>
            </a:endParaRPr>
          </a:p>
        </p:txBody>
      </p:sp>
      <p:sp>
        <p:nvSpPr>
          <p:cNvPr id="5" name="Rectangle 4"/>
          <p:cNvSpPr/>
          <p:nvPr/>
        </p:nvSpPr>
        <p:spPr>
          <a:xfrm>
            <a:off x="0" y="653229"/>
            <a:ext cx="4729843" cy="4524315"/>
          </a:xfrm>
          <a:prstGeom prst="rect">
            <a:avLst/>
          </a:prstGeom>
        </p:spPr>
        <p:txBody>
          <a:bodyPr wrap="square">
            <a:spAutoFit/>
          </a:bodyPr>
          <a:lstStyle/>
          <a:p>
            <a:pPr algn="just"/>
            <a:r>
              <a:rPr lang="en-US" sz="2400" b="1" u="sng" dirty="0">
                <a:latin typeface="Times New Roman" pitchFamily="18" charset="0"/>
                <a:cs typeface="Times New Roman" pitchFamily="18" charset="0"/>
              </a:rPr>
              <a:t>High clouds </a:t>
            </a:r>
            <a:r>
              <a:rPr lang="en-US" sz="2400" dirty="0">
                <a:latin typeface="Times New Roman" pitchFamily="18" charset="0"/>
                <a:cs typeface="Times New Roman" pitchFamily="18" charset="0"/>
              </a:rPr>
              <a:t>in middle and low </a:t>
            </a:r>
            <a:r>
              <a:rPr lang="en-US" sz="2400" dirty="0" smtClean="0">
                <a:latin typeface="Times New Roman" pitchFamily="18" charset="0"/>
                <a:cs typeface="Times New Roman" pitchFamily="18" charset="0"/>
              </a:rPr>
              <a:t>latitudes generally </a:t>
            </a:r>
            <a:r>
              <a:rPr lang="en-US" sz="2400" dirty="0">
                <a:latin typeface="Times New Roman" pitchFamily="18" charset="0"/>
                <a:cs typeface="Times New Roman" pitchFamily="18" charset="0"/>
              </a:rPr>
              <a:t>form above </a:t>
            </a:r>
            <a:r>
              <a:rPr lang="en-US" sz="2400" dirty="0" smtClean="0">
                <a:latin typeface="Times New Roman" pitchFamily="18" charset="0"/>
                <a:cs typeface="Times New Roman" pitchFamily="18" charset="0"/>
              </a:rPr>
              <a:t>6000 m. </a:t>
            </a:r>
            <a:r>
              <a:rPr lang="en-US" sz="2400" dirty="0">
                <a:latin typeface="Times New Roman" pitchFamily="18" charset="0"/>
                <a:cs typeface="Times New Roman" pitchFamily="18" charset="0"/>
              </a:rPr>
              <a:t>Because </a:t>
            </a:r>
            <a:r>
              <a:rPr lang="en-US" sz="2400" dirty="0" smtClean="0">
                <a:latin typeface="Times New Roman" pitchFamily="18" charset="0"/>
                <a:cs typeface="Times New Roman" pitchFamily="18" charset="0"/>
              </a:rPr>
              <a:t>the air </a:t>
            </a:r>
            <a:r>
              <a:rPr lang="en-US" sz="2400" dirty="0">
                <a:latin typeface="Times New Roman" pitchFamily="18" charset="0"/>
                <a:cs typeface="Times New Roman" pitchFamily="18" charset="0"/>
              </a:rPr>
              <a:t>at these elevations is quite cold and “dry,” </a:t>
            </a:r>
            <a:r>
              <a:rPr lang="en-US" sz="2400" dirty="0" smtClean="0">
                <a:latin typeface="Times New Roman" pitchFamily="18" charset="0"/>
                <a:cs typeface="Times New Roman" pitchFamily="18" charset="0"/>
              </a:rPr>
              <a:t>high clouds </a:t>
            </a:r>
            <a:r>
              <a:rPr lang="en-US" sz="2400" dirty="0">
                <a:latin typeface="Times New Roman" pitchFamily="18" charset="0"/>
                <a:cs typeface="Times New Roman" pitchFamily="18" charset="0"/>
              </a:rPr>
              <a:t>are composed almost exclusively of ice </a:t>
            </a:r>
            <a:r>
              <a:rPr lang="en-US" sz="2400" dirty="0" smtClean="0">
                <a:latin typeface="Times New Roman" pitchFamily="18" charset="0"/>
                <a:cs typeface="Times New Roman" pitchFamily="18" charset="0"/>
              </a:rPr>
              <a:t>crystals </a:t>
            </a:r>
            <a:r>
              <a:rPr lang="en-US" sz="2400" dirty="0">
                <a:latin typeface="Times New Roman" pitchFamily="18" charset="0"/>
                <a:cs typeface="Times New Roman" pitchFamily="18" charset="0"/>
              </a:rPr>
              <a:t>and are also rather thin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High clouds usually </a:t>
            </a:r>
            <a:r>
              <a:rPr lang="en-US" sz="2400" dirty="0" smtClean="0">
                <a:latin typeface="Times New Roman" pitchFamily="18" charset="0"/>
                <a:cs typeface="Times New Roman" pitchFamily="18" charset="0"/>
              </a:rPr>
              <a:t>appear white</a:t>
            </a:r>
            <a:r>
              <a:rPr lang="en-US" sz="2400" dirty="0">
                <a:latin typeface="Times New Roman" pitchFamily="18" charset="0"/>
                <a:cs typeface="Times New Roman" pitchFamily="18" charset="0"/>
              </a:rPr>
              <a:t>, except near sunrise and sunset, when the </a:t>
            </a:r>
            <a:r>
              <a:rPr lang="en-US" sz="2400" dirty="0" err="1" smtClean="0">
                <a:latin typeface="Times New Roman" pitchFamily="18" charset="0"/>
                <a:cs typeface="Times New Roman" pitchFamily="18" charset="0"/>
              </a:rPr>
              <a:t>unscattered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red, orange, and yellow) components of </a:t>
            </a:r>
            <a:r>
              <a:rPr lang="en-US" sz="2400" dirty="0" smtClean="0">
                <a:latin typeface="Times New Roman" pitchFamily="18" charset="0"/>
                <a:cs typeface="Times New Roman" pitchFamily="18" charset="0"/>
              </a:rPr>
              <a:t>sunlight are </a:t>
            </a:r>
            <a:r>
              <a:rPr lang="en-US" sz="2400" dirty="0">
                <a:latin typeface="Times New Roman" pitchFamily="18" charset="0"/>
                <a:cs typeface="Times New Roman" pitchFamily="18" charset="0"/>
              </a:rPr>
              <a:t>reflected from the underside of the clouds</a:t>
            </a:r>
            <a:r>
              <a:rPr lang="en-US" sz="2400" dirty="0" smtClean="0">
                <a:latin typeface="Times New Roman" pitchFamily="18" charset="0"/>
                <a:cs typeface="Times New Roman" pitchFamily="18" charset="0"/>
              </a:rPr>
              <a:t>.</a:t>
            </a:r>
          </a:p>
        </p:txBody>
      </p:sp>
      <p:sp>
        <p:nvSpPr>
          <p:cNvPr id="2" name="Rectangle 1"/>
          <p:cNvSpPr/>
          <p:nvPr/>
        </p:nvSpPr>
        <p:spPr>
          <a:xfrm>
            <a:off x="228600" y="5489794"/>
            <a:ext cx="8686800" cy="1200329"/>
          </a:xfrm>
          <a:prstGeom prst="rect">
            <a:avLst/>
          </a:prstGeom>
        </p:spPr>
        <p:txBody>
          <a:bodyPr wrap="square">
            <a:spAutoFit/>
          </a:bodyPr>
          <a:lstStyle/>
          <a:p>
            <a:pPr algn="ctr" rtl="1"/>
            <a:r>
              <a:rPr lang="ar-IQ" b="1" dirty="0"/>
              <a:t>تتشكل الغيوم العالية في خطوط العرض الوسطى والمنخفضة بشكل عام فوق 6000 متر. نظرًا لأن الهواء في هذه المرتفعات بارد وجاف جدًا ، تتكون الغيوم العالية تقريبًا حصريًا من بلورات الجليد وهي أيضًا رقيقة إلى حد ما. غالبًا ما تظهر السحب العالية بيضاء ، ما عدا قرب شروق الشمس وغروبها ، عندما تنعكس مكونات أشعة الشمس غير المبعثرة (الأحمر والبرتقالي والأصفر) من الجانب السفلي من السحب.</a:t>
            </a:r>
            <a:endParaRPr lang="en-GB" b="1" dirty="0"/>
          </a:p>
        </p:txBody>
      </p:sp>
      <p:pic>
        <p:nvPicPr>
          <p:cNvPr id="1026" name="Picture 2" descr="Image result for علامة التعريف"/>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7640" t="18529" r="8076" b="17022"/>
          <a:stretch/>
        </p:blipFill>
        <p:spPr bwMode="auto">
          <a:xfrm>
            <a:off x="4572000" y="814016"/>
            <a:ext cx="4648200" cy="4202742"/>
          </a:xfrm>
          <a:prstGeom prst="ellipse">
            <a:avLst/>
          </a:prstGeom>
          <a:ln>
            <a:noFill/>
          </a:ln>
          <a:effectLst>
            <a:softEdge rad="444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442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12157</TotalTime>
  <Words>2469</Words>
  <Application>Microsoft Office PowerPoint</Application>
  <PresentationFormat>On-screen Show (4:3)</PresentationFormat>
  <Paragraphs>85</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Welcome Students!  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27</cp:revision>
  <dcterms:created xsi:type="dcterms:W3CDTF">2017-12-04T17:29:51Z</dcterms:created>
  <dcterms:modified xsi:type="dcterms:W3CDTF">2024-03-04T04:24:04Z</dcterms:modified>
</cp:coreProperties>
</file>