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8" r:id="rId3"/>
    <p:sldId id="259" r:id="rId4"/>
    <p:sldId id="260" r:id="rId5"/>
    <p:sldId id="261" r:id="rId6"/>
    <p:sldId id="262" r:id="rId7"/>
    <p:sldId id="263" r:id="rId8"/>
    <p:sldId id="264" r:id="rId9"/>
    <p:sldId id="276" r:id="rId10"/>
    <p:sldId id="265" r:id="rId11"/>
    <p:sldId id="266" r:id="rId12"/>
    <p:sldId id="267" r:id="rId13"/>
    <p:sldId id="269" r:id="rId14"/>
    <p:sldId id="268" r:id="rId15"/>
    <p:sldId id="27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73949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72501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27793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42044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33799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23080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1087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83472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07515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7110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706F-4155-433E-81F3-B12FFD219E08}" type="datetimeFigureOut">
              <a:rPr lang="en-GB" smtClean="0"/>
              <a:pPr/>
              <a:t>10/04/2023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53244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5706F-4155-433E-81F3-B12FFD219E08}" type="datetimeFigureOut">
              <a:rPr lang="en-GB" smtClean="0"/>
              <a:pPr/>
              <a:t>10/04/2023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70271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7</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dirty="0" smtClean="0">
                <a:solidFill>
                  <a:schemeClr val="tx1"/>
                </a:solidFill>
                <a:latin typeface="Times New Roman" panose="02020603050405020304" pitchFamily="18" charset="0"/>
                <a:cs typeface="Times New Roman" panose="02020603050405020304" pitchFamily="18" charset="0"/>
              </a:rPr>
              <a:t>2022-2023</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smtClean="0">
                <a:solidFill>
                  <a:schemeClr val="tx1"/>
                </a:solidFill>
                <a:latin typeface="Times New Roman" panose="02020603050405020304" pitchFamily="18" charset="0"/>
                <a:cs typeface="Times New Roman" panose="02020603050405020304" pitchFamily="18" charset="0"/>
              </a:rPr>
              <a:t>hussain</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xmlns="" val="3390820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4624"/>
            <a:ext cx="6054093"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Section 1. Identification and position groups.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326" y="476672"/>
            <a:ext cx="3016256" cy="5608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3669" y="1268760"/>
            <a:ext cx="7910779" cy="2471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3861048"/>
            <a:ext cx="8304690" cy="2990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2990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694" t="9758" r="40859" b="3624"/>
          <a:stretch/>
        </p:blipFill>
        <p:spPr bwMode="auto">
          <a:xfrm>
            <a:off x="2411761" y="1967027"/>
            <a:ext cx="4896544" cy="3310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Rectangle 3"/>
          <p:cNvSpPr/>
          <p:nvPr/>
        </p:nvSpPr>
        <p:spPr>
          <a:xfrm>
            <a:off x="251520" y="116632"/>
            <a:ext cx="504056" cy="430887"/>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I</a:t>
            </a:r>
            <a:r>
              <a:rPr lang="en-GB" sz="2200" b="1" baseline="-25000" dirty="0" smtClean="0">
                <a:latin typeface="Times New Roman" panose="02020603050405020304" pitchFamily="18" charset="0"/>
                <a:cs typeface="Times New Roman" panose="02020603050405020304" pitchFamily="18" charset="0"/>
              </a:rPr>
              <a:t>d</a:t>
            </a:r>
            <a:endParaRPr lang="en-GB" sz="2200" b="1" baseline="-25000" dirty="0">
              <a:latin typeface="Times New Roman" panose="02020603050405020304" pitchFamily="18" charset="0"/>
              <a:cs typeface="Times New Roman" panose="02020603050405020304" pitchFamily="18" charset="0"/>
            </a:endParaRPr>
          </a:p>
        </p:txBody>
      </p:sp>
      <p:sp>
        <p:nvSpPr>
          <p:cNvPr id="5" name="Rectangle 4"/>
          <p:cNvSpPr/>
          <p:nvPr/>
        </p:nvSpPr>
        <p:spPr>
          <a:xfrm>
            <a:off x="1547664" y="116632"/>
            <a:ext cx="7200800" cy="1785104"/>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Wind Indicator</a:t>
            </a:r>
            <a:r>
              <a:rPr lang="en-GB" sz="2200" dirty="0" smtClean="0">
                <a:latin typeface="Times New Roman" panose="02020603050405020304" pitchFamily="18" charset="0"/>
                <a:cs typeface="Times New Roman" panose="02020603050405020304" pitchFamily="18" charset="0"/>
              </a:rPr>
              <a:t>. The last standard isobaric surface for which the wind group (</a:t>
            </a:r>
            <a:r>
              <a:rPr lang="en-GB" sz="2200" dirty="0" err="1" smtClean="0">
                <a:latin typeface="Times New Roman" panose="02020603050405020304" pitchFamily="18" charset="0"/>
                <a:cs typeface="Times New Roman" panose="02020603050405020304" pitchFamily="18" charset="0"/>
              </a:rPr>
              <a:t>ddfff</a:t>
            </a:r>
            <a:r>
              <a:rPr lang="en-GB" sz="2200" dirty="0" smtClean="0">
                <a:latin typeface="Times New Roman" panose="02020603050405020304" pitchFamily="18" charset="0"/>
                <a:cs typeface="Times New Roman" panose="02020603050405020304" pitchFamily="18" charset="0"/>
              </a:rPr>
              <a:t>) is reported in section 2 is coded for I</a:t>
            </a:r>
            <a:r>
              <a:rPr lang="en-GB" sz="2200" baseline="-25000" dirty="0" smtClean="0">
                <a:latin typeface="Times New Roman" panose="02020603050405020304" pitchFamily="18" charset="0"/>
                <a:cs typeface="Times New Roman" panose="02020603050405020304" pitchFamily="18" charset="0"/>
              </a:rPr>
              <a:t>d</a:t>
            </a:r>
            <a:r>
              <a:rPr lang="en-GB" sz="2200" dirty="0" smtClean="0">
                <a:latin typeface="Times New Roman" panose="02020603050405020304" pitchFamily="18" charset="0"/>
                <a:cs typeface="Times New Roman" panose="02020603050405020304" pitchFamily="18" charset="0"/>
              </a:rPr>
              <a:t> according to Code Table below. The </a:t>
            </a:r>
            <a:r>
              <a:rPr lang="en-GB" sz="2200" dirty="0">
                <a:latin typeface="Times New Roman" panose="02020603050405020304" pitchFamily="18" charset="0"/>
                <a:cs typeface="Times New Roman" panose="02020603050405020304" pitchFamily="18" charset="0"/>
              </a:rPr>
              <a:t>code figure represents the hundreds digit of the </a:t>
            </a:r>
            <a:r>
              <a:rPr lang="en-GB" sz="2200" dirty="0" err="1">
                <a:latin typeface="Times New Roman" panose="02020603050405020304" pitchFamily="18" charset="0"/>
                <a:cs typeface="Times New Roman" panose="02020603050405020304" pitchFamily="18" charset="0"/>
              </a:rPr>
              <a:t>hectopascal</a:t>
            </a:r>
            <a:r>
              <a:rPr lang="en-GB" sz="2200" dirty="0">
                <a:latin typeface="Times New Roman" panose="02020603050405020304" pitchFamily="18" charset="0"/>
                <a:cs typeface="Times New Roman" panose="02020603050405020304" pitchFamily="18" charset="0"/>
              </a:rPr>
              <a:t> value of the last standard isobaric surface for which wind data are available. </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5517232"/>
            <a:ext cx="8280920" cy="1249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956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5979"/>
          <a:stretch/>
        </p:blipFill>
        <p:spPr bwMode="auto">
          <a:xfrm>
            <a:off x="-36512" y="44624"/>
            <a:ext cx="7449703" cy="28623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2160" y="2906973"/>
            <a:ext cx="3131840" cy="3951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1" y="3067050"/>
            <a:ext cx="6048672" cy="10820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83181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404664"/>
            <a:ext cx="7686694" cy="37103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9397"/>
          <a:stretch/>
        </p:blipFill>
        <p:spPr bwMode="auto">
          <a:xfrm>
            <a:off x="971600" y="4077072"/>
            <a:ext cx="7416824" cy="598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5746" y="4653136"/>
            <a:ext cx="7686694" cy="21648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842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11318"/>
            <a:ext cx="7776864" cy="2453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9400" y="2636912"/>
            <a:ext cx="4038600" cy="3816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90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599" y="0"/>
            <a:ext cx="6735591" cy="647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676400" y="9906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1676400" y="19812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1676400" y="25146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1698008" y="2971800"/>
            <a:ext cx="569339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8"/>
          <p:cNvSpPr/>
          <p:nvPr/>
        </p:nvSpPr>
        <p:spPr>
          <a:xfrm>
            <a:off x="1676400" y="35052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ectangle 11"/>
          <p:cNvSpPr/>
          <p:nvPr/>
        </p:nvSpPr>
        <p:spPr>
          <a:xfrm>
            <a:off x="1676400" y="15240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12"/>
          <p:cNvSpPr/>
          <p:nvPr/>
        </p:nvSpPr>
        <p:spPr>
          <a:xfrm>
            <a:off x="1676400" y="17526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150868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317524"/>
            <a:ext cx="8568952" cy="4639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3327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44159"/>
            <a:ext cx="8352928" cy="67058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78695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75548"/>
            <a:ext cx="8568952" cy="65650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9140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88640"/>
            <a:ext cx="8424936" cy="46870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79512" y="4859423"/>
            <a:ext cx="8856984" cy="1785104"/>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TTAA  26231  13275  99993  05624  23002  00131  09044  23014  92777  02828  27504  85455  02133  23004  70969  11904  32005  50546  29361  30515  40702  39760  31013  30894  49362  28512  25013  50364  34014  20160  49163  33013  15348  50165  34508  10609  57576  33509  88265  51363  29515  77999  31313  47708</a:t>
            </a:r>
            <a:endParaRPr lang="en-GB"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0470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pic>
        <p:nvPicPr>
          <p:cNvPr id="6" name="Picture 4" descr="نتيجة بحث الصور عن ‪success quotes‬‏"/>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0633"/>
          <a:stretch/>
        </p:blipFill>
        <p:spPr bwMode="auto">
          <a:xfrm>
            <a:off x="1475656" y="1412776"/>
            <a:ext cx="5905500" cy="4248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557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116632"/>
            <a:ext cx="3199979"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Upper air observations</a:t>
            </a:r>
            <a:endParaRPr lang="en-GB"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39552" y="620688"/>
            <a:ext cx="8280920" cy="6063198"/>
          </a:xfrm>
          <a:prstGeom prst="rect">
            <a:avLst/>
          </a:prstGeom>
        </p:spPr>
        <p:txBody>
          <a:bodyPr wrap="square">
            <a:spAutoFit/>
          </a:bodyPr>
          <a:lstStyle/>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Knowledge of temperature, humidity and wind at levels well above the ground form an essential part of the meteorologist’s basic data. </a:t>
            </a:r>
          </a:p>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Variations of wind, temperature and water content occurring </a:t>
            </a:r>
            <a:r>
              <a:rPr lang="en-GB" sz="2200" u="sng" dirty="0" smtClean="0">
                <a:latin typeface="Times New Roman" panose="02020603050405020304" pitchFamily="18" charset="0"/>
                <a:cs typeface="Times New Roman" panose="02020603050405020304" pitchFamily="18" charset="0"/>
              </a:rPr>
              <a:t>well above the ground</a:t>
            </a:r>
            <a:r>
              <a:rPr lang="en-GB" sz="2200" dirty="0" smtClean="0">
                <a:latin typeface="Times New Roman" panose="02020603050405020304" pitchFamily="18" charset="0"/>
                <a:cs typeface="Times New Roman" panose="02020603050405020304" pitchFamily="18" charset="0"/>
              </a:rPr>
              <a:t> are as important for weather analysis and forecasting as variations in these parameters </a:t>
            </a:r>
            <a:r>
              <a:rPr lang="en-GB" sz="2200" u="sng" dirty="0" smtClean="0">
                <a:latin typeface="Times New Roman" panose="02020603050405020304" pitchFamily="18" charset="0"/>
                <a:cs typeface="Times New Roman" panose="02020603050405020304" pitchFamily="18" charset="0"/>
              </a:rPr>
              <a:t>at the surface</a:t>
            </a:r>
            <a:r>
              <a:rPr lang="en-GB" sz="2200" dirty="0" smtClean="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Clearly, they cannot be measured by equipment on the ground, but information about the state of the upper air can be obtained in many ways, for example, aircraft reports, but the main one is by observations from balloon-borne equipment</a:t>
            </a:r>
            <a:r>
              <a:rPr lang="en-GB" sz="22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WMO upper-level pressure, temperature, humidity, and wind report is called:</a:t>
            </a: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35-IX Ext. TEMP for reports from </a:t>
            </a:r>
            <a:r>
              <a:rPr lang="en-GB" sz="2200" u="sng" dirty="0">
                <a:latin typeface="Times New Roman" panose="02020603050405020304" pitchFamily="18" charset="0"/>
                <a:cs typeface="Times New Roman" panose="02020603050405020304" pitchFamily="18" charset="0"/>
              </a:rPr>
              <a:t>land </a:t>
            </a:r>
            <a:r>
              <a:rPr lang="en-GB" sz="2200" u="sng" dirty="0" smtClean="0">
                <a:latin typeface="Times New Roman" panose="02020603050405020304" pitchFamily="18" charset="0"/>
                <a:cs typeface="Times New Roman" panose="02020603050405020304" pitchFamily="18" charset="0"/>
              </a:rPr>
              <a:t>stations.</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smtClean="0">
                <a:latin typeface="Times New Roman" panose="02020603050405020304" pitchFamily="18" charset="0"/>
                <a:cs typeface="Times New Roman" panose="02020603050405020304" pitchFamily="18" charset="0"/>
              </a:rPr>
              <a:t>FM </a:t>
            </a:r>
            <a:r>
              <a:rPr lang="en-GB" sz="2200" dirty="0">
                <a:latin typeface="Times New Roman" panose="02020603050405020304" pitchFamily="18" charset="0"/>
                <a:cs typeface="Times New Roman" panose="02020603050405020304" pitchFamily="18" charset="0"/>
              </a:rPr>
              <a:t>36-IX Ext. TEMP SHIP for reports from </a:t>
            </a:r>
            <a:r>
              <a:rPr lang="en-GB" sz="2200" u="sng" dirty="0">
                <a:latin typeface="Times New Roman" panose="02020603050405020304" pitchFamily="18" charset="0"/>
                <a:cs typeface="Times New Roman" panose="02020603050405020304" pitchFamily="18" charset="0"/>
              </a:rPr>
              <a:t>sea </a:t>
            </a:r>
            <a:r>
              <a:rPr lang="en-GB" sz="2200" u="sng" dirty="0" smtClean="0">
                <a:latin typeface="Times New Roman" panose="02020603050405020304" pitchFamily="18" charset="0"/>
                <a:cs typeface="Times New Roman" panose="02020603050405020304" pitchFamily="18" charset="0"/>
              </a:rPr>
              <a:t>stations.</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37-IX Ext. TEMP DROP </a:t>
            </a:r>
            <a:r>
              <a:rPr lang="en-GB" sz="2200" u="sng" dirty="0">
                <a:latin typeface="Times New Roman" panose="02020603050405020304" pitchFamily="18" charset="0"/>
                <a:cs typeface="Times New Roman" panose="02020603050405020304" pitchFamily="18" charset="0"/>
              </a:rPr>
              <a:t>for </a:t>
            </a:r>
            <a:r>
              <a:rPr lang="en-GB" sz="2200" u="sng" dirty="0" err="1">
                <a:latin typeface="Times New Roman" panose="02020603050405020304" pitchFamily="18" charset="0"/>
                <a:cs typeface="Times New Roman" panose="02020603050405020304" pitchFamily="18" charset="0"/>
              </a:rPr>
              <a:t>sondes</a:t>
            </a:r>
            <a:r>
              <a:rPr lang="en-GB" sz="2200" u="sng" dirty="0">
                <a:latin typeface="Times New Roman" panose="02020603050405020304" pitchFamily="18" charset="0"/>
                <a:cs typeface="Times New Roman" panose="02020603050405020304" pitchFamily="18" charset="0"/>
              </a:rPr>
              <a:t> released by a carrier balloon or an </a:t>
            </a:r>
            <a:r>
              <a:rPr lang="en-GB" sz="2200" u="sng" dirty="0" smtClean="0">
                <a:latin typeface="Times New Roman" panose="02020603050405020304" pitchFamily="18" charset="0"/>
                <a:cs typeface="Times New Roman" panose="02020603050405020304" pitchFamily="18" charset="0"/>
              </a:rPr>
              <a:t>aircraft.</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38-IX Ext. MOBIL </a:t>
            </a:r>
            <a:r>
              <a:rPr lang="en-GB" sz="2200" u="sng" dirty="0">
                <a:latin typeface="Times New Roman" panose="02020603050405020304" pitchFamily="18" charset="0"/>
                <a:cs typeface="Times New Roman" panose="02020603050405020304" pitchFamily="18" charset="0"/>
              </a:rPr>
              <a:t>for mobile land stations</a:t>
            </a:r>
            <a:r>
              <a:rPr lang="en-GB" sz="22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3368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2" cy="2123658"/>
          </a:xfrm>
          <a:prstGeom prst="rect">
            <a:avLst/>
          </a:prstGeom>
        </p:spPr>
        <p:txBody>
          <a:bodyPr wrap="square">
            <a:spAutoFit/>
          </a:bodyPr>
          <a:lstStyle/>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code form is divided into four parts (i.e., Parts A, B, C, and D) for </a:t>
            </a:r>
            <a:r>
              <a:rPr lang="en-GB" sz="2200" dirty="0" smtClean="0">
                <a:latin typeface="Times New Roman" panose="02020603050405020304" pitchFamily="18" charset="0"/>
                <a:cs typeface="Times New Roman" panose="02020603050405020304" pitchFamily="18" charset="0"/>
              </a:rPr>
              <a:t>coding purposes</a:t>
            </a:r>
            <a:r>
              <a:rPr lang="en-GB" sz="2200" dirty="0">
                <a:latin typeface="Times New Roman" panose="02020603050405020304" pitchFamily="18" charset="0"/>
                <a:cs typeface="Times New Roman" panose="02020603050405020304" pitchFamily="18" charset="0"/>
              </a:rPr>
              <a:t>. The coding procedures provide for coding each part as a separate </a:t>
            </a:r>
            <a:r>
              <a:rPr lang="en-GB" sz="2200" dirty="0" smtClean="0">
                <a:latin typeface="Times New Roman" panose="02020603050405020304" pitchFamily="18" charset="0"/>
                <a:cs typeface="Times New Roman" panose="02020603050405020304" pitchFamily="18" charset="0"/>
              </a:rPr>
              <a:t>message suitable </a:t>
            </a:r>
            <a:r>
              <a:rPr lang="en-GB" sz="2200" dirty="0">
                <a:latin typeface="Times New Roman" panose="02020603050405020304" pitchFamily="18" charset="0"/>
                <a:cs typeface="Times New Roman" panose="02020603050405020304" pitchFamily="18" charset="0"/>
              </a:rPr>
              <a:t>for transmission. Each part can be transmitted separately but the complete </a:t>
            </a:r>
            <a:r>
              <a:rPr lang="en-GB" sz="2200" dirty="0" smtClean="0">
                <a:latin typeface="Times New Roman" panose="02020603050405020304" pitchFamily="18" charset="0"/>
                <a:cs typeface="Times New Roman" panose="02020603050405020304" pitchFamily="18" charset="0"/>
              </a:rPr>
              <a:t>report actually </a:t>
            </a:r>
            <a:r>
              <a:rPr lang="en-GB" sz="2200" dirty="0">
                <a:latin typeface="Times New Roman" panose="02020603050405020304" pitchFamily="18" charset="0"/>
                <a:cs typeface="Times New Roman" panose="02020603050405020304" pitchFamily="18" charset="0"/>
              </a:rPr>
              <a:t>consists of four separate messages which may be collected individually in </a:t>
            </a:r>
            <a:r>
              <a:rPr lang="en-GB" sz="2200" dirty="0" smtClean="0">
                <a:latin typeface="Times New Roman" panose="02020603050405020304" pitchFamily="18" charset="0"/>
                <a:cs typeface="Times New Roman" panose="02020603050405020304" pitchFamily="18" charset="0"/>
              </a:rPr>
              <a:t>a bulletin</a:t>
            </a:r>
            <a:r>
              <a:rPr lang="en-GB" sz="2200" dirty="0">
                <a:latin typeface="Times New Roman" panose="02020603050405020304" pitchFamily="18" charset="0"/>
                <a:cs typeface="Times New Roman" panose="02020603050405020304" pitchFamily="18" charset="0"/>
              </a:rPr>
              <a:t>, or in combinations.</a:t>
            </a:r>
          </a:p>
        </p:txBody>
      </p:sp>
      <p:sp>
        <p:nvSpPr>
          <p:cNvPr id="3" name="Rectangle 2"/>
          <p:cNvSpPr/>
          <p:nvPr/>
        </p:nvSpPr>
        <p:spPr>
          <a:xfrm>
            <a:off x="323528" y="2564904"/>
            <a:ext cx="8352928" cy="3477875"/>
          </a:xfrm>
          <a:prstGeom prst="rect">
            <a:avLst/>
          </a:prstGeom>
        </p:spPr>
        <p:txBody>
          <a:bodyPr wrap="square">
            <a:spAutoFit/>
          </a:bodyPr>
          <a:lstStyle/>
          <a:p>
            <a:r>
              <a:rPr lang="en-GB" sz="2400" b="1" dirty="0">
                <a:latin typeface="Times New Roman" panose="02020603050405020304" pitchFamily="18" charset="0"/>
                <a:cs typeface="Times New Roman" panose="02020603050405020304" pitchFamily="18" charset="0"/>
              </a:rPr>
              <a:t>TIME OF </a:t>
            </a:r>
            <a:r>
              <a:rPr lang="en-GB" sz="2400" b="1" dirty="0" smtClean="0">
                <a:latin typeface="Times New Roman" panose="02020603050405020304" pitchFamily="18" charset="0"/>
                <a:cs typeface="Times New Roman" panose="02020603050405020304" pitchFamily="18" charset="0"/>
              </a:rPr>
              <a:t>OBSERVATION</a:t>
            </a:r>
          </a:p>
          <a:p>
            <a:endParaRPr lang="en-GB"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a:t>
            </a:r>
            <a:r>
              <a:rPr lang="en-GB" sz="2200" b="1" dirty="0">
                <a:latin typeface="Times New Roman" panose="02020603050405020304" pitchFamily="18" charset="0"/>
                <a:cs typeface="Times New Roman" panose="02020603050405020304" pitchFamily="18" charset="0"/>
              </a:rPr>
              <a:t>standard times </a:t>
            </a:r>
            <a:r>
              <a:rPr lang="en-GB" sz="2200" dirty="0">
                <a:latin typeface="Times New Roman" panose="02020603050405020304" pitchFamily="18" charset="0"/>
                <a:cs typeface="Times New Roman" panose="02020603050405020304" pitchFamily="18" charset="0"/>
              </a:rPr>
              <a:t>of upper-air soundings taken for synoptic purposes are </a:t>
            </a:r>
            <a:r>
              <a:rPr lang="en-GB" sz="2200" dirty="0" smtClean="0">
                <a:latin typeface="Times New Roman" panose="02020603050405020304" pitchFamily="18" charset="0"/>
                <a:cs typeface="Times New Roman" panose="02020603050405020304" pitchFamily="18" charset="0"/>
              </a:rPr>
              <a:t>0000,0600,1200</a:t>
            </a:r>
            <a:r>
              <a:rPr lang="en-GB" sz="2200" dirty="0">
                <a:latin typeface="Times New Roman" panose="02020603050405020304" pitchFamily="18" charset="0"/>
                <a:cs typeface="Times New Roman" panose="02020603050405020304" pitchFamily="18" charset="0"/>
              </a:rPr>
              <a:t>, and 1800 UTC. If only two upper-air soundings are taken per day for synoptic purposes, they shall be taken at 0000 and 1200 UTC.</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In the case of upper-air observations, the </a:t>
            </a:r>
            <a:r>
              <a:rPr lang="en-GB" sz="2200" b="1" u="sng" dirty="0">
                <a:latin typeface="Times New Roman" panose="02020603050405020304" pitchFamily="18" charset="0"/>
                <a:cs typeface="Times New Roman" panose="02020603050405020304" pitchFamily="18" charset="0"/>
              </a:rPr>
              <a:t>actual time of observation </a:t>
            </a:r>
            <a:r>
              <a:rPr lang="en-GB" sz="2200" dirty="0">
                <a:latin typeface="Times New Roman" panose="02020603050405020304" pitchFamily="18" charset="0"/>
                <a:cs typeface="Times New Roman" panose="02020603050405020304" pitchFamily="18" charset="0"/>
              </a:rPr>
              <a:t>is the time the balloon is actually released to the nearest minute. The </a:t>
            </a:r>
            <a:r>
              <a:rPr lang="en-GB" sz="2200" b="1" u="sng" dirty="0">
                <a:latin typeface="Times New Roman" panose="02020603050405020304" pitchFamily="18" charset="0"/>
                <a:cs typeface="Times New Roman" panose="02020603050405020304" pitchFamily="18" charset="0"/>
              </a:rPr>
              <a:t>standard time of observation </a:t>
            </a:r>
            <a:r>
              <a:rPr lang="en-GB" sz="2200" dirty="0">
                <a:latin typeface="Times New Roman" panose="02020603050405020304" pitchFamily="18" charset="0"/>
                <a:cs typeface="Times New Roman" panose="02020603050405020304" pitchFamily="18" charset="0"/>
              </a:rPr>
              <a:t>is the synoptic time, to the nearest whole hour, to which the sounding applies. </a:t>
            </a:r>
          </a:p>
        </p:txBody>
      </p:sp>
    </p:spTree>
    <p:extLst>
      <p:ext uri="{BB962C8B-B14F-4D97-AF65-F5344CB8AC3E}">
        <p14:creationId xmlns:p14="http://schemas.microsoft.com/office/powerpoint/2010/main" xmlns="" val="3018114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2" y="44624"/>
            <a:ext cx="9144000" cy="3139321"/>
          </a:xfrm>
          <a:prstGeom prst="rect">
            <a:avLst/>
          </a:prstGeom>
        </p:spPr>
        <p:txBody>
          <a:bodyPr wrap="square">
            <a:spAutoFit/>
          </a:bodyPr>
          <a:lstStyle/>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International agreement specifies that the time of regular upper-air sounding observations should be </a:t>
            </a:r>
            <a:r>
              <a:rPr lang="en-GB" sz="2200" b="1" dirty="0" smtClean="0">
                <a:latin typeface="Times New Roman" panose="02020603050405020304" pitchFamily="18" charset="0"/>
                <a:cs typeface="Times New Roman" panose="02020603050405020304" pitchFamily="18" charset="0"/>
              </a:rPr>
              <a:t>as close as possible to (H-30) </a:t>
            </a:r>
            <a:r>
              <a:rPr lang="en-GB" sz="2200" dirty="0" smtClean="0">
                <a:latin typeface="Times New Roman" panose="02020603050405020304" pitchFamily="18" charset="0"/>
                <a:cs typeface="Times New Roman" panose="02020603050405020304" pitchFamily="18" charset="0"/>
              </a:rPr>
              <a:t>and should not fall outside the time range (H-45) to (H), H referring to one of the four standard synoptic times of observations. Thus, the actual time of release of a balloon might be 1130 UTC, but the observation applies to 1200Z.</a:t>
            </a:r>
          </a:p>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It should be noted that the time required for a </a:t>
            </a:r>
            <a:r>
              <a:rPr lang="en-GB" sz="2200" dirty="0" err="1" smtClean="0">
                <a:latin typeface="Times New Roman" panose="02020603050405020304" pitchFamily="18" charset="0"/>
                <a:cs typeface="Times New Roman" panose="02020603050405020304" pitchFamily="18" charset="0"/>
              </a:rPr>
              <a:t>radiosonde</a:t>
            </a:r>
            <a:r>
              <a:rPr lang="en-GB" sz="2200" dirty="0" smtClean="0">
                <a:latin typeface="Times New Roman" panose="02020603050405020304" pitchFamily="18" charset="0"/>
                <a:cs typeface="Times New Roman" panose="02020603050405020304" pitchFamily="18" charset="0"/>
              </a:rPr>
              <a:t> balloon to reach 90,000 feet is approximately 1 1/2 hours. Thus measurements of elements from high elevations </a:t>
            </a:r>
            <a:r>
              <a:rPr lang="en-GB" sz="2200" b="1" dirty="0" smtClean="0">
                <a:latin typeface="Times New Roman" panose="02020603050405020304" pitchFamily="18" charset="0"/>
                <a:cs typeface="Times New Roman" panose="02020603050405020304" pitchFamily="18" charset="0"/>
              </a:rPr>
              <a:t>may be an hour to 1 1/2 hours after the actual time of observation.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3124919"/>
            <a:ext cx="4095750" cy="3400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2976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3980"/>
            <a:ext cx="5855962"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FORMAT OF THE UPPER-AIR REPORT</a:t>
            </a:r>
          </a:p>
        </p:txBody>
      </p:sp>
      <p:sp>
        <p:nvSpPr>
          <p:cNvPr id="3" name="Rectangle 2"/>
          <p:cNvSpPr/>
          <p:nvPr/>
        </p:nvSpPr>
        <p:spPr>
          <a:xfrm>
            <a:off x="107504" y="548680"/>
            <a:ext cx="6840760" cy="430887"/>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The code form is divided into ten sections as follows: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989"/>
          <a:stretch/>
        </p:blipFill>
        <p:spPr bwMode="auto">
          <a:xfrm>
            <a:off x="1127571" y="1085408"/>
            <a:ext cx="7116837" cy="55119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2353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3695242" cy="461665"/>
          </a:xfrm>
          <a:prstGeom prst="rect">
            <a:avLst/>
          </a:prstGeom>
        </p:spPr>
        <p:txBody>
          <a:bodyPr wrap="none">
            <a:spAutoFit/>
          </a:bodyPr>
          <a:lstStyle/>
          <a:p>
            <a:r>
              <a:rPr lang="en-GB" sz="2400" dirty="0" smtClean="0">
                <a:latin typeface="Times New Roman" pitchFamily="18" charset="0"/>
                <a:cs typeface="Times New Roman" pitchFamily="18" charset="0"/>
              </a:rPr>
              <a:t>The code form is as follows:</a:t>
            </a:r>
            <a:endParaRPr lang="en-GB" sz="2400" dirty="0">
              <a:latin typeface="Times New Roman" pitchFamily="18" charset="0"/>
              <a:cs typeface="Times New Roman" pitchFamily="18" charset="0"/>
            </a:endParaRPr>
          </a:p>
        </p:txBody>
      </p:sp>
      <p:grpSp>
        <p:nvGrpSpPr>
          <p:cNvPr id="3" name="Group 2"/>
          <p:cNvGrpSpPr/>
          <p:nvPr/>
        </p:nvGrpSpPr>
        <p:grpSpPr>
          <a:xfrm>
            <a:off x="6234" y="764704"/>
            <a:ext cx="4518760" cy="4248472"/>
            <a:chOff x="6234" y="764704"/>
            <a:chExt cx="4518760" cy="424847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764704"/>
              <a:ext cx="4417490" cy="2731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34" y="3482081"/>
              <a:ext cx="4421750" cy="15310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4008" y="692696"/>
            <a:ext cx="4429890" cy="42703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448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3" y="260648"/>
            <a:ext cx="4464496" cy="3571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Group 1"/>
          <p:cNvGrpSpPr/>
          <p:nvPr/>
        </p:nvGrpSpPr>
        <p:grpSpPr>
          <a:xfrm>
            <a:off x="4932040" y="260648"/>
            <a:ext cx="4151657" cy="4248472"/>
            <a:chOff x="4932040" y="260648"/>
            <a:chExt cx="4151657" cy="4248472"/>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0" y="260648"/>
              <a:ext cx="4151657" cy="2750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83642" y="2867247"/>
              <a:ext cx="4082245" cy="16418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296949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24936" cy="2800767"/>
          </a:xfrm>
          <a:prstGeom prst="rect">
            <a:avLst/>
          </a:prstGeom>
        </p:spPr>
        <p:txBody>
          <a:bodyPr wrap="square">
            <a:spAutoFit/>
          </a:bodyPr>
          <a:lstStyle/>
          <a:p>
            <a:pPr algn="just"/>
            <a:r>
              <a:rPr lang="en-GB" sz="2200" b="1" u="sng" dirty="0" smtClean="0">
                <a:latin typeface="Times New Roman" panose="02020603050405020304" pitchFamily="18" charset="0"/>
                <a:cs typeface="Times New Roman" panose="02020603050405020304" pitchFamily="18" charset="0"/>
              </a:rPr>
              <a:t>850mb</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to identify fronts</a:t>
            </a:r>
          </a:p>
          <a:p>
            <a:pPr algn="just"/>
            <a:r>
              <a:rPr lang="en-GB" sz="2200" b="1" u="sng" dirty="0">
                <a:latin typeface="Times New Roman" panose="02020603050405020304" pitchFamily="18" charset="0"/>
                <a:cs typeface="Times New Roman" panose="02020603050405020304" pitchFamily="18" charset="0"/>
              </a:rPr>
              <a:t>700mb</a:t>
            </a:r>
            <a:r>
              <a:rPr lang="en-GB" sz="2200" dirty="0">
                <a:latin typeface="Times New Roman" panose="02020603050405020304" pitchFamily="18" charset="0"/>
                <a:cs typeface="Times New Roman" panose="02020603050405020304" pitchFamily="18" charset="0"/>
              </a:rPr>
              <a:t>: intersects many clouds; moisture information is important</a:t>
            </a:r>
          </a:p>
          <a:p>
            <a:pPr algn="just"/>
            <a:r>
              <a:rPr lang="en-GB" sz="2200" b="1" u="sng" dirty="0" smtClean="0">
                <a:latin typeface="Times New Roman" panose="02020603050405020304" pitchFamily="18" charset="0"/>
                <a:cs typeface="Times New Roman" panose="02020603050405020304" pitchFamily="18" charset="0"/>
              </a:rPr>
              <a:t>500mb</a:t>
            </a:r>
            <a:r>
              <a:rPr lang="en-GB" sz="2200" dirty="0">
                <a:latin typeface="Times New Roman" panose="02020603050405020304" pitchFamily="18" charset="0"/>
                <a:cs typeface="Times New Roman" panose="02020603050405020304" pitchFamily="18" charset="0"/>
              </a:rPr>
              <a:t>: used to determine the location of short waves and long waves associated with the ridges and troughs in the flow pattern. Meteorologists examine “</a:t>
            </a:r>
            <a:r>
              <a:rPr lang="en-GB" sz="2200" dirty="0" err="1">
                <a:latin typeface="Times New Roman" panose="02020603050405020304" pitchFamily="18" charset="0"/>
                <a:cs typeface="Times New Roman" panose="02020603050405020304" pitchFamily="18" charset="0"/>
              </a:rPr>
              <a:t>vorticity</a:t>
            </a:r>
            <a:r>
              <a:rPr lang="en-GB" sz="2200" dirty="0">
                <a:latin typeface="Times New Roman" panose="02020603050405020304" pitchFamily="18" charset="0"/>
                <a:cs typeface="Times New Roman" panose="02020603050405020304" pitchFamily="18" charset="0"/>
              </a:rPr>
              <a:t>” (i.e. rotation of air) on this pressure level.</a:t>
            </a:r>
          </a:p>
          <a:p>
            <a:pPr algn="just"/>
            <a:r>
              <a:rPr lang="en-GB" sz="2200" b="1" u="sng" dirty="0">
                <a:latin typeface="Times New Roman" panose="02020603050405020304" pitchFamily="18" charset="0"/>
                <a:cs typeface="Times New Roman" panose="02020603050405020304" pitchFamily="18" charset="0"/>
              </a:rPr>
              <a:t>300, 250, and 200mb</a:t>
            </a:r>
            <a:r>
              <a:rPr lang="en-GB" sz="2200" dirty="0">
                <a:latin typeface="Times New Roman" panose="02020603050405020304" pitchFamily="18" charset="0"/>
                <a:cs typeface="Times New Roman" panose="02020603050405020304" pitchFamily="18" charset="0"/>
              </a:rPr>
              <a:t>: near the top of the troposphere or the lower stratosphere; these maps are used to identify the location of </a:t>
            </a:r>
            <a:r>
              <a:rPr lang="en-GB" sz="2200" dirty="0" smtClean="0">
                <a:latin typeface="Times New Roman" panose="02020603050405020304" pitchFamily="18" charset="0"/>
                <a:cs typeface="Times New Roman" panose="02020603050405020304" pitchFamily="18" charset="0"/>
              </a:rPr>
              <a:t>jet </a:t>
            </a:r>
            <a:r>
              <a:rPr lang="en-GB" sz="2200" dirty="0" err="1" smtClean="0">
                <a:latin typeface="Times New Roman" panose="02020603050405020304" pitchFamily="18" charset="0"/>
                <a:cs typeface="Times New Roman" panose="02020603050405020304" pitchFamily="18" charset="0"/>
              </a:rPr>
              <a:t>sreams</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that the movements of mid latitude storms steer mid-storms.</a:t>
            </a:r>
          </a:p>
        </p:txBody>
      </p:sp>
      <p:sp>
        <p:nvSpPr>
          <p:cNvPr id="3" name="Rectangle 2"/>
          <p:cNvSpPr/>
          <p:nvPr/>
        </p:nvSpPr>
        <p:spPr>
          <a:xfrm>
            <a:off x="179512" y="188640"/>
            <a:ext cx="3836820"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Upper-Level Weather Maps</a:t>
            </a:r>
          </a:p>
        </p:txBody>
      </p:sp>
      <p:sp>
        <p:nvSpPr>
          <p:cNvPr id="5" name="Rectangle 4"/>
          <p:cNvSpPr/>
          <p:nvPr/>
        </p:nvSpPr>
        <p:spPr>
          <a:xfrm>
            <a:off x="539552" y="4077072"/>
            <a:ext cx="376237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Upper-Level </a:t>
            </a:r>
            <a:r>
              <a:rPr lang="en-GB" sz="2400" b="1" dirty="0" smtClean="0">
                <a:latin typeface="Times New Roman" panose="02020603050405020304" pitchFamily="18" charset="0"/>
                <a:cs typeface="Times New Roman" panose="02020603050405020304" pitchFamily="18" charset="0"/>
              </a:rPr>
              <a:t>Station Model</a:t>
            </a:r>
            <a:endParaRPr lang="en-GB" sz="2400"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5668042" y="3861048"/>
            <a:ext cx="2474590" cy="2335878"/>
            <a:chOff x="5668042" y="3861048"/>
            <a:chExt cx="2474590" cy="2335878"/>
          </a:xfrm>
        </p:grpSpPr>
        <p:pic>
          <p:nvPicPr>
            <p:cNvPr id="15362" name="Picture 2" descr="نتيجة بحث الصور عن ‪upper air model station‬‏"/>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63"/>
            <a:stretch/>
          </p:blipFill>
          <p:spPr bwMode="auto">
            <a:xfrm>
              <a:off x="5668042" y="3861048"/>
              <a:ext cx="2474590" cy="196654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248400" y="5827594"/>
              <a:ext cx="656937" cy="369332"/>
            </a:xfrm>
            <a:prstGeom prst="rect">
              <a:avLst/>
            </a:prstGeom>
            <a:noFill/>
          </p:spPr>
          <p:txBody>
            <a:bodyPr wrap="square" rtlCol="0">
              <a:spAutoFit/>
            </a:bodyPr>
            <a:lstStyle/>
            <a:p>
              <a:r>
                <a:rPr lang="en-US" dirty="0" err="1" smtClean="0">
                  <a:solidFill>
                    <a:schemeClr val="tx1">
                      <a:lumMod val="50000"/>
                      <a:lumOff val="50000"/>
                    </a:schemeClr>
                  </a:solidFill>
                </a:rPr>
                <a:t>T</a:t>
              </a:r>
              <a:r>
                <a:rPr lang="en-US" sz="1200" dirty="0" err="1" smtClean="0">
                  <a:solidFill>
                    <a:schemeClr val="tx1">
                      <a:lumMod val="50000"/>
                      <a:lumOff val="50000"/>
                    </a:schemeClr>
                  </a:solidFill>
                </a:rPr>
                <a:t>d</a:t>
              </a:r>
              <a:r>
                <a:rPr lang="en-US" dirty="0" err="1" smtClean="0">
                  <a:solidFill>
                    <a:schemeClr val="tx1">
                      <a:lumMod val="50000"/>
                      <a:lumOff val="50000"/>
                    </a:schemeClr>
                  </a:solidFill>
                </a:rPr>
                <a:t>T</a:t>
              </a:r>
              <a:r>
                <a:rPr lang="en-US" sz="1200" dirty="0" err="1" smtClean="0">
                  <a:solidFill>
                    <a:schemeClr val="tx1">
                      <a:lumMod val="50000"/>
                      <a:lumOff val="50000"/>
                    </a:schemeClr>
                  </a:solidFill>
                </a:rPr>
                <a:t>d</a:t>
              </a:r>
              <a:endParaRPr lang="en-US" sz="1200" dirty="0">
                <a:solidFill>
                  <a:schemeClr val="tx1">
                    <a:lumMod val="50000"/>
                    <a:lumOff val="50000"/>
                  </a:schemeClr>
                </a:solidFill>
              </a:endParaRPr>
            </a:p>
          </p:txBody>
        </p:sp>
      </p:grpSp>
    </p:spTree>
    <p:extLst>
      <p:ext uri="{BB962C8B-B14F-4D97-AF65-F5344CB8AC3E}">
        <p14:creationId xmlns:p14="http://schemas.microsoft.com/office/powerpoint/2010/main" xmlns="" val="1076633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695</Words>
  <Application>Microsoft Office PowerPoint</Application>
  <PresentationFormat>On-screen Show (4:3)</PresentationFormat>
  <Paragraphs>39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Course of Synoptic Meteorology</vt:lpstr>
      <vt:lpstr>Welcome Students!  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25</cp:revision>
  <dcterms:created xsi:type="dcterms:W3CDTF">2017-03-13T17:45:03Z</dcterms:created>
  <dcterms:modified xsi:type="dcterms:W3CDTF">2023-04-09T21:34:12Z</dcterms:modified>
</cp:coreProperties>
</file>