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8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69" autoAdjust="0"/>
    <p:restoredTop sz="95400" autoAdjust="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2161F-0B09-4D85-AC27-1277B4A4299E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</dgm:pt>
    <dgm:pt modelId="{342BA6E5-73DB-4A03-ABC6-00DE3A8A481E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1. Analysis of weather observations </a:t>
          </a:r>
          <a:endParaRPr lang="en-US" sz="2000" dirty="0"/>
        </a:p>
      </dgm:t>
    </dgm:pt>
    <dgm:pt modelId="{012AEB81-A278-4396-BFC3-409BEC3F8E2D}" type="parTrans" cxnId="{53A0B0B1-B9EF-46F8-AB27-3915A602488F}">
      <dgm:prSet/>
      <dgm:spPr/>
      <dgm:t>
        <a:bodyPr/>
        <a:lstStyle/>
        <a:p>
          <a:endParaRPr lang="en-US"/>
        </a:p>
      </dgm:t>
    </dgm:pt>
    <dgm:pt modelId="{825B93A1-F4F7-457F-829A-84B23AA3C113}" type="sibTrans" cxnId="{53A0B0B1-B9EF-46F8-AB27-3915A602488F}">
      <dgm:prSet/>
      <dgm:spPr/>
      <dgm:t>
        <a:bodyPr/>
        <a:lstStyle/>
        <a:p>
          <a:endParaRPr lang="en-US"/>
        </a:p>
      </dgm:t>
    </dgm:pt>
    <dgm:pt modelId="{6F5A3417-481F-40B5-BEE6-B13F53F426B6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2. Interpretation of numerical fields </a:t>
          </a:r>
          <a:endParaRPr lang="en-US" sz="2000" dirty="0"/>
        </a:p>
      </dgm:t>
    </dgm:pt>
    <dgm:pt modelId="{DF637332-7764-426A-B28E-1FB57EDDA7C8}" type="parTrans" cxnId="{593785CE-B3AB-444E-8693-11C00FCD6F9B}">
      <dgm:prSet/>
      <dgm:spPr/>
      <dgm:t>
        <a:bodyPr/>
        <a:lstStyle/>
        <a:p>
          <a:endParaRPr lang="en-US"/>
        </a:p>
      </dgm:t>
    </dgm:pt>
    <dgm:pt modelId="{F589C59C-80DB-44B9-B1AE-CF7B058CAA0B}" type="sibTrans" cxnId="{593785CE-B3AB-444E-8693-11C00FCD6F9B}">
      <dgm:prSet/>
      <dgm:spPr/>
      <dgm:t>
        <a:bodyPr/>
        <a:lstStyle/>
        <a:p>
          <a:endParaRPr lang="en-US"/>
        </a:p>
      </dgm:t>
    </dgm:pt>
    <dgm:pt modelId="{E892D4C2-B49E-4A00-B2FD-6A5C7BD8B5B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3. Combining the analyzed observations and numerical parameters with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conceptual models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8281FEE-8825-46A6-83F8-43077794A2F2}" type="parTrans" cxnId="{93B7C257-6248-4053-B65C-333AAF91314D}">
      <dgm:prSet/>
      <dgm:spPr/>
      <dgm:t>
        <a:bodyPr/>
        <a:lstStyle/>
        <a:p>
          <a:endParaRPr lang="en-US"/>
        </a:p>
      </dgm:t>
    </dgm:pt>
    <dgm:pt modelId="{95C1B1D9-3FDF-4E02-8644-A6CA5E9B08FC}" type="sibTrans" cxnId="{93B7C257-6248-4053-B65C-333AAF91314D}">
      <dgm:prSet/>
      <dgm:spPr/>
      <dgm:t>
        <a:bodyPr/>
        <a:lstStyle/>
        <a:p>
          <a:endParaRPr lang="en-US"/>
        </a:p>
      </dgm:t>
    </dgm:pt>
    <dgm:pt modelId="{63BC15A7-D166-4A4C-A503-064DDF3CA536}" type="pres">
      <dgm:prSet presAssocID="{5252161F-0B09-4D85-AC27-1277B4A4299E}" presName="arrowDiagram" presStyleCnt="0">
        <dgm:presLayoutVars>
          <dgm:chMax val="5"/>
          <dgm:dir/>
          <dgm:resizeHandles val="exact"/>
        </dgm:presLayoutVars>
      </dgm:prSet>
      <dgm:spPr/>
    </dgm:pt>
    <dgm:pt modelId="{02DA4D72-AAAB-41D6-9A33-866923D10CFD}" type="pres">
      <dgm:prSet presAssocID="{5252161F-0B09-4D85-AC27-1277B4A4299E}" presName="arrow" presStyleLbl="bgShp" presStyleIdx="0" presStyleCnt="1"/>
      <dgm:spPr/>
    </dgm:pt>
    <dgm:pt modelId="{E551E2ED-FDE9-4826-B0D3-3C1B5E1F15BA}" type="pres">
      <dgm:prSet presAssocID="{5252161F-0B09-4D85-AC27-1277B4A4299E}" presName="arrowDiagram3" presStyleCnt="0"/>
      <dgm:spPr/>
    </dgm:pt>
    <dgm:pt modelId="{8D240A35-57BE-4ABD-B350-3106FD0C07C0}" type="pres">
      <dgm:prSet presAssocID="{342BA6E5-73DB-4A03-ABC6-00DE3A8A481E}" presName="bullet3a" presStyleLbl="node1" presStyleIdx="0" presStyleCnt="3"/>
      <dgm:spPr/>
    </dgm:pt>
    <dgm:pt modelId="{C044A4D0-2093-4A7A-B2FA-095A8E77ADEA}" type="pres">
      <dgm:prSet presAssocID="{342BA6E5-73DB-4A03-ABC6-00DE3A8A481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BB7AD-211C-46C3-809D-ECE825D092E7}" type="pres">
      <dgm:prSet presAssocID="{6F5A3417-481F-40B5-BEE6-B13F53F426B6}" presName="bullet3b" presStyleLbl="node1" presStyleIdx="1" presStyleCnt="3"/>
      <dgm:spPr/>
    </dgm:pt>
    <dgm:pt modelId="{DA1698C2-2E5E-4917-843C-050EE3C39D79}" type="pres">
      <dgm:prSet presAssocID="{6F5A3417-481F-40B5-BEE6-B13F53F426B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5754-03DB-44B0-97EB-F75BB2BC95ED}" type="pres">
      <dgm:prSet presAssocID="{E892D4C2-B49E-4A00-B2FD-6A5C7BD8B5B9}" presName="bullet3c" presStyleLbl="node1" presStyleIdx="2" presStyleCnt="3"/>
      <dgm:spPr/>
    </dgm:pt>
    <dgm:pt modelId="{0D8D86BE-4ABF-46B4-9EF6-19E6B0B1B47E}" type="pres">
      <dgm:prSet presAssocID="{E892D4C2-B49E-4A00-B2FD-6A5C7BD8B5B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A03B7-44D1-419E-8235-62354350F9A8}" type="presOf" srcId="{E892D4C2-B49E-4A00-B2FD-6A5C7BD8B5B9}" destId="{0D8D86BE-4ABF-46B4-9EF6-19E6B0B1B47E}" srcOrd="0" destOrd="0" presId="urn:microsoft.com/office/officeart/2005/8/layout/arrow2"/>
    <dgm:cxn modelId="{93B7C257-6248-4053-B65C-333AAF91314D}" srcId="{5252161F-0B09-4D85-AC27-1277B4A4299E}" destId="{E892D4C2-B49E-4A00-B2FD-6A5C7BD8B5B9}" srcOrd="2" destOrd="0" parTransId="{78281FEE-8825-46A6-83F8-43077794A2F2}" sibTransId="{95C1B1D9-3FDF-4E02-8644-A6CA5E9B08FC}"/>
    <dgm:cxn modelId="{593785CE-B3AB-444E-8693-11C00FCD6F9B}" srcId="{5252161F-0B09-4D85-AC27-1277B4A4299E}" destId="{6F5A3417-481F-40B5-BEE6-B13F53F426B6}" srcOrd="1" destOrd="0" parTransId="{DF637332-7764-426A-B28E-1FB57EDDA7C8}" sibTransId="{F589C59C-80DB-44B9-B1AE-CF7B058CAA0B}"/>
    <dgm:cxn modelId="{DE7B6116-B8B3-4344-8248-EC409C58953A}" type="presOf" srcId="{5252161F-0B09-4D85-AC27-1277B4A4299E}" destId="{63BC15A7-D166-4A4C-A503-064DDF3CA536}" srcOrd="0" destOrd="0" presId="urn:microsoft.com/office/officeart/2005/8/layout/arrow2"/>
    <dgm:cxn modelId="{53A0B0B1-B9EF-46F8-AB27-3915A602488F}" srcId="{5252161F-0B09-4D85-AC27-1277B4A4299E}" destId="{342BA6E5-73DB-4A03-ABC6-00DE3A8A481E}" srcOrd="0" destOrd="0" parTransId="{012AEB81-A278-4396-BFC3-409BEC3F8E2D}" sibTransId="{825B93A1-F4F7-457F-829A-84B23AA3C113}"/>
    <dgm:cxn modelId="{47DEE342-4EAA-4A56-A7DD-5A8E467A7F5C}" type="presOf" srcId="{6F5A3417-481F-40B5-BEE6-B13F53F426B6}" destId="{DA1698C2-2E5E-4917-843C-050EE3C39D79}" srcOrd="0" destOrd="0" presId="urn:microsoft.com/office/officeart/2005/8/layout/arrow2"/>
    <dgm:cxn modelId="{22254450-5C26-41E9-A720-432A91DBDE11}" type="presOf" srcId="{342BA6E5-73DB-4A03-ABC6-00DE3A8A481E}" destId="{C044A4D0-2093-4A7A-B2FA-095A8E77ADEA}" srcOrd="0" destOrd="0" presId="urn:microsoft.com/office/officeart/2005/8/layout/arrow2"/>
    <dgm:cxn modelId="{A7FD5CEA-1801-4163-B1B7-07DD1A9E3C1A}" type="presParOf" srcId="{63BC15A7-D166-4A4C-A503-064DDF3CA536}" destId="{02DA4D72-AAAB-41D6-9A33-866923D10CFD}" srcOrd="0" destOrd="0" presId="urn:microsoft.com/office/officeart/2005/8/layout/arrow2"/>
    <dgm:cxn modelId="{A913B686-E7E3-415D-8901-76426357A2EE}" type="presParOf" srcId="{63BC15A7-D166-4A4C-A503-064DDF3CA536}" destId="{E551E2ED-FDE9-4826-B0D3-3C1B5E1F15BA}" srcOrd="1" destOrd="0" presId="urn:microsoft.com/office/officeart/2005/8/layout/arrow2"/>
    <dgm:cxn modelId="{63C2EEBB-AC1C-475A-B4B2-D32A7D5AFEA2}" type="presParOf" srcId="{E551E2ED-FDE9-4826-B0D3-3C1B5E1F15BA}" destId="{8D240A35-57BE-4ABD-B350-3106FD0C07C0}" srcOrd="0" destOrd="0" presId="urn:microsoft.com/office/officeart/2005/8/layout/arrow2"/>
    <dgm:cxn modelId="{45E19280-2E77-4A48-945A-A825F87E87F0}" type="presParOf" srcId="{E551E2ED-FDE9-4826-B0D3-3C1B5E1F15BA}" destId="{C044A4D0-2093-4A7A-B2FA-095A8E77ADEA}" srcOrd="1" destOrd="0" presId="urn:microsoft.com/office/officeart/2005/8/layout/arrow2"/>
    <dgm:cxn modelId="{AD71E558-2984-4B0F-86B3-9B203402F82E}" type="presParOf" srcId="{E551E2ED-FDE9-4826-B0D3-3C1B5E1F15BA}" destId="{101BB7AD-211C-46C3-809D-ECE825D092E7}" srcOrd="2" destOrd="0" presId="urn:microsoft.com/office/officeart/2005/8/layout/arrow2"/>
    <dgm:cxn modelId="{ED8330ED-917F-4D6E-AB6F-BF697526547C}" type="presParOf" srcId="{E551E2ED-FDE9-4826-B0D3-3C1B5E1F15BA}" destId="{DA1698C2-2E5E-4917-843C-050EE3C39D79}" srcOrd="3" destOrd="0" presId="urn:microsoft.com/office/officeart/2005/8/layout/arrow2"/>
    <dgm:cxn modelId="{10993657-0B39-474E-B3FE-15DF9D51A1CD}" type="presParOf" srcId="{E551E2ED-FDE9-4826-B0D3-3C1B5E1F15BA}" destId="{F8B05754-03DB-44B0-97EB-F75BB2BC95ED}" srcOrd="4" destOrd="0" presId="urn:microsoft.com/office/officeart/2005/8/layout/arrow2"/>
    <dgm:cxn modelId="{79AE59D9-5463-49B8-8E49-3D6C716EA635}" type="presParOf" srcId="{E551E2ED-FDE9-4826-B0D3-3C1B5E1F15BA}" destId="{0D8D86BE-4ABF-46B4-9EF6-19E6B0B1B47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C7EC4-737B-40E2-A39C-69AB26B566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4F76D19-BC76-437E-9A55-327F0B21ED14}">
      <dgm:prSet phldrT="[Text]"/>
      <dgm:spPr/>
      <dgm:t>
        <a:bodyPr/>
        <a:lstStyle/>
        <a:p>
          <a:endParaRPr lang="en-US" dirty="0"/>
        </a:p>
      </dgm:t>
    </dgm:pt>
    <dgm:pt modelId="{9868737A-263E-45CB-940E-A5AD6CFA4D28}" type="parTrans" cxnId="{B7CA62B7-0AE1-4CF1-BFF8-02222BADA3C1}">
      <dgm:prSet/>
      <dgm:spPr/>
      <dgm:t>
        <a:bodyPr/>
        <a:lstStyle/>
        <a:p>
          <a:endParaRPr lang="en-US"/>
        </a:p>
      </dgm:t>
    </dgm:pt>
    <dgm:pt modelId="{007F8FDA-469C-4B9E-8059-F1D60D013522}" type="sibTrans" cxnId="{B7CA62B7-0AE1-4CF1-BFF8-02222BADA3C1}">
      <dgm:prSet/>
      <dgm:spPr/>
      <dgm:t>
        <a:bodyPr/>
        <a:lstStyle/>
        <a:p>
          <a:endParaRPr lang="en-US"/>
        </a:p>
      </dgm:t>
    </dgm:pt>
    <dgm:pt modelId="{CE3FFCD2-F4E2-41EE-BF66-6D7889ADD0FE}">
      <dgm:prSet custT="1"/>
      <dgm:spPr/>
      <dgm:t>
        <a:bodyPr/>
        <a:lstStyle/>
        <a:p>
          <a:r>
            <a:rPr lang="en-US" sz="2600" dirty="0">
              <a:latin typeface="Times New Roman" pitchFamily="18" charset="0"/>
              <a:cs typeface="Times New Roman" pitchFamily="18" charset="0"/>
            </a:rPr>
            <a:t>To understanding the state of the troposphere, we use </a:t>
          </a:r>
          <a:r>
            <a:rPr lang="en-US" sz="2600" b="1" u="sng" dirty="0">
              <a:latin typeface="Times New Roman" pitchFamily="18" charset="0"/>
              <a:cs typeface="Times New Roman" pitchFamily="18" charset="0"/>
            </a:rPr>
            <a:t>diagnostic laws of physics </a:t>
          </a:r>
        </a:p>
      </dgm:t>
    </dgm:pt>
    <dgm:pt modelId="{F8962A66-ACCD-4CAB-914B-C18D83F4ADD5}" type="parTrans" cxnId="{EAAA2D64-3AED-4584-BD45-4FC72DF95001}">
      <dgm:prSet/>
      <dgm:spPr/>
      <dgm:t>
        <a:bodyPr/>
        <a:lstStyle/>
        <a:p>
          <a:endParaRPr lang="en-US"/>
        </a:p>
      </dgm:t>
    </dgm:pt>
    <dgm:pt modelId="{948F7F47-F605-4836-B0A1-03FC4608204B}" type="sibTrans" cxnId="{EAAA2D64-3AED-4584-BD45-4FC72DF95001}">
      <dgm:prSet/>
      <dgm:spPr/>
      <dgm:t>
        <a:bodyPr/>
        <a:lstStyle/>
        <a:p>
          <a:endParaRPr lang="en-US"/>
        </a:p>
      </dgm:t>
    </dgm:pt>
    <dgm:pt modelId="{8BEEA2B0-E829-4693-9CA1-452F64C6F9A1}">
      <dgm:prSet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To get the future state of the troposphere, we use </a:t>
          </a:r>
          <a:r>
            <a:rPr lang="en-US" sz="2600" b="1" u="sng" dirty="0" smtClean="0">
              <a:latin typeface="Times New Roman" pitchFamily="18" charset="0"/>
              <a:cs typeface="Times New Roman" pitchFamily="18" charset="0"/>
            </a:rPr>
            <a:t>prognostic laws of physics   </a:t>
          </a:r>
          <a:endParaRPr lang="en-US" sz="2600" b="1" u="sng" dirty="0"/>
        </a:p>
      </dgm:t>
    </dgm:pt>
    <dgm:pt modelId="{A817C2D7-4E8F-40E6-95F5-58DEF1ED6B08}" type="parTrans" cxnId="{21F5FE81-8EB0-43E0-BC71-D16CAEE0AF6B}">
      <dgm:prSet/>
      <dgm:spPr/>
      <dgm:t>
        <a:bodyPr/>
        <a:lstStyle/>
        <a:p>
          <a:endParaRPr lang="en-US"/>
        </a:p>
      </dgm:t>
    </dgm:pt>
    <dgm:pt modelId="{21BB0922-7DB6-44F3-A682-C42C37238014}" type="sibTrans" cxnId="{21F5FE81-8EB0-43E0-BC71-D16CAEE0AF6B}">
      <dgm:prSet/>
      <dgm:spPr/>
      <dgm:t>
        <a:bodyPr/>
        <a:lstStyle/>
        <a:p>
          <a:endParaRPr lang="en-US"/>
        </a:p>
      </dgm:t>
    </dgm:pt>
    <dgm:pt modelId="{3AEE2183-DF41-414D-816F-54F4A554E4C6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To get the current state of the troposphere, we use  </a:t>
          </a:r>
          <a:r>
            <a:rPr lang="en-US" sz="2600" b="1" u="sng" dirty="0" smtClean="0">
              <a:latin typeface="Times New Roman" pitchFamily="18" charset="0"/>
              <a:cs typeface="Times New Roman" pitchFamily="18" charset="0"/>
            </a:rPr>
            <a:t>Analysis 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600" dirty="0"/>
        </a:p>
      </dgm:t>
    </dgm:pt>
    <dgm:pt modelId="{14CB97B3-0511-45C2-984F-0B1BCFD7DF59}" type="sibTrans" cxnId="{7EF6E201-2902-4732-AE60-7817872EB781}">
      <dgm:prSet/>
      <dgm:spPr/>
      <dgm:t>
        <a:bodyPr/>
        <a:lstStyle/>
        <a:p>
          <a:endParaRPr lang="en-US"/>
        </a:p>
      </dgm:t>
    </dgm:pt>
    <dgm:pt modelId="{99624832-0DEC-4506-AC9A-57B4B8959A33}" type="parTrans" cxnId="{7EF6E201-2902-4732-AE60-7817872EB781}">
      <dgm:prSet/>
      <dgm:spPr/>
      <dgm:t>
        <a:bodyPr/>
        <a:lstStyle/>
        <a:p>
          <a:endParaRPr lang="en-US"/>
        </a:p>
      </dgm:t>
    </dgm:pt>
    <dgm:pt modelId="{A96158B5-A474-4594-90D8-450EBC0C5CBA}" type="pres">
      <dgm:prSet presAssocID="{B6DC7EC4-737B-40E2-A39C-69AB26B56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E9731-5E25-4A08-9D1F-D6B54CF04874}" type="pres">
      <dgm:prSet presAssocID="{3AEE2183-DF41-414D-816F-54F4A554E4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AB711-56CA-4F4D-A9FE-C4DF672E711B}" type="pres">
      <dgm:prSet presAssocID="{3AEE2183-DF41-414D-816F-54F4A554E4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5D7CC-145F-47AB-A0CD-D7B50F3C7CC0}" type="pres">
      <dgm:prSet presAssocID="{CE3FFCD2-F4E2-41EE-BF66-6D7889ADD0FE}" presName="parentText" presStyleLbl="node1" presStyleIdx="1" presStyleCnt="3" custLinFactY="-588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D9A-6338-4D72-A348-7DAC7E830F23}" type="pres">
      <dgm:prSet presAssocID="{948F7F47-F605-4836-B0A1-03FC4608204B}" presName="spacer" presStyleCnt="0"/>
      <dgm:spPr/>
    </dgm:pt>
    <dgm:pt modelId="{B8A39DFF-4E92-458A-84F4-26EB8415C4C3}" type="pres">
      <dgm:prSet presAssocID="{8BEEA2B0-E829-4693-9CA1-452F64C6F9A1}" presName="parentText" presStyleLbl="node1" presStyleIdx="2" presStyleCnt="3" custLinFactY="-550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FCD28-5A9A-45FE-9655-EB407BABFA13}" type="presOf" srcId="{CE3FFCD2-F4E2-41EE-BF66-6D7889ADD0FE}" destId="{CDA5D7CC-145F-47AB-A0CD-D7B50F3C7CC0}" srcOrd="0" destOrd="0" presId="urn:microsoft.com/office/officeart/2005/8/layout/vList2"/>
    <dgm:cxn modelId="{40586CD8-A956-4FA3-8902-894C3B780D8E}" type="presOf" srcId="{B6DC7EC4-737B-40E2-A39C-69AB26B56693}" destId="{A96158B5-A474-4594-90D8-450EBC0C5CBA}" srcOrd="0" destOrd="0" presId="urn:microsoft.com/office/officeart/2005/8/layout/vList2"/>
    <dgm:cxn modelId="{21F5FE81-8EB0-43E0-BC71-D16CAEE0AF6B}" srcId="{B6DC7EC4-737B-40E2-A39C-69AB26B56693}" destId="{8BEEA2B0-E829-4693-9CA1-452F64C6F9A1}" srcOrd="2" destOrd="0" parTransId="{A817C2D7-4E8F-40E6-95F5-58DEF1ED6B08}" sibTransId="{21BB0922-7DB6-44F3-A682-C42C37238014}"/>
    <dgm:cxn modelId="{EAAA2D64-3AED-4584-BD45-4FC72DF95001}" srcId="{B6DC7EC4-737B-40E2-A39C-69AB26B56693}" destId="{CE3FFCD2-F4E2-41EE-BF66-6D7889ADD0FE}" srcOrd="1" destOrd="0" parTransId="{F8962A66-ACCD-4CAB-914B-C18D83F4ADD5}" sibTransId="{948F7F47-F605-4836-B0A1-03FC4608204B}"/>
    <dgm:cxn modelId="{B7CA62B7-0AE1-4CF1-BFF8-02222BADA3C1}" srcId="{3AEE2183-DF41-414D-816F-54F4A554E4C6}" destId="{C4F76D19-BC76-437E-9A55-327F0B21ED14}" srcOrd="0" destOrd="0" parTransId="{9868737A-263E-45CB-940E-A5AD6CFA4D28}" sibTransId="{007F8FDA-469C-4B9E-8059-F1D60D013522}"/>
    <dgm:cxn modelId="{7EF6E201-2902-4732-AE60-7817872EB781}" srcId="{B6DC7EC4-737B-40E2-A39C-69AB26B56693}" destId="{3AEE2183-DF41-414D-816F-54F4A554E4C6}" srcOrd="0" destOrd="0" parTransId="{99624832-0DEC-4506-AC9A-57B4B8959A33}" sibTransId="{14CB97B3-0511-45C2-984F-0B1BCFD7DF59}"/>
    <dgm:cxn modelId="{8DCC24F8-CB1A-4102-91AF-603A8373DAC7}" type="presOf" srcId="{3AEE2183-DF41-414D-816F-54F4A554E4C6}" destId="{D71E9731-5E25-4A08-9D1F-D6B54CF04874}" srcOrd="0" destOrd="0" presId="urn:microsoft.com/office/officeart/2005/8/layout/vList2"/>
    <dgm:cxn modelId="{6EDDF8FB-B526-4745-9512-8CD1FFCB7724}" type="presOf" srcId="{C4F76D19-BC76-437E-9A55-327F0B21ED14}" destId="{995AB711-56CA-4F4D-A9FE-C4DF672E711B}" srcOrd="0" destOrd="0" presId="urn:microsoft.com/office/officeart/2005/8/layout/vList2"/>
    <dgm:cxn modelId="{E8F8C6DF-10DC-4B7C-AA7A-FEBCD7E6F341}" type="presOf" srcId="{8BEEA2B0-E829-4693-9CA1-452F64C6F9A1}" destId="{B8A39DFF-4E92-458A-84F4-26EB8415C4C3}" srcOrd="0" destOrd="0" presId="urn:microsoft.com/office/officeart/2005/8/layout/vList2"/>
    <dgm:cxn modelId="{CAFACDA6-A7CF-4D94-A4CC-5AF386CEC206}" type="presParOf" srcId="{A96158B5-A474-4594-90D8-450EBC0C5CBA}" destId="{D71E9731-5E25-4A08-9D1F-D6B54CF04874}" srcOrd="0" destOrd="0" presId="urn:microsoft.com/office/officeart/2005/8/layout/vList2"/>
    <dgm:cxn modelId="{03A714F9-4828-4E4A-8DBF-24F062221DAA}" type="presParOf" srcId="{A96158B5-A474-4594-90D8-450EBC0C5CBA}" destId="{995AB711-56CA-4F4D-A9FE-C4DF672E711B}" srcOrd="1" destOrd="0" presId="urn:microsoft.com/office/officeart/2005/8/layout/vList2"/>
    <dgm:cxn modelId="{390F0BD2-0C0F-4983-8447-F5373B05DFCF}" type="presParOf" srcId="{A96158B5-A474-4594-90D8-450EBC0C5CBA}" destId="{CDA5D7CC-145F-47AB-A0CD-D7B50F3C7CC0}" srcOrd="2" destOrd="0" presId="urn:microsoft.com/office/officeart/2005/8/layout/vList2"/>
    <dgm:cxn modelId="{139D20E9-98E1-4A1B-BCF4-4D55CBF12882}" type="presParOf" srcId="{A96158B5-A474-4594-90D8-450EBC0C5CBA}" destId="{4A656D9A-6338-4D72-A348-7DAC7E830F23}" srcOrd="3" destOrd="0" presId="urn:microsoft.com/office/officeart/2005/8/layout/vList2"/>
    <dgm:cxn modelId="{28186867-DC03-45A9-AD45-D1B74A9A56C7}" type="presParOf" srcId="{A96158B5-A474-4594-90D8-450EBC0C5CBA}" destId="{B8A39DFF-4E92-458A-84F4-26EB8415C4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4D72-AAAB-41D6-9A33-866923D10CFD}">
      <dsp:nvSpPr>
        <dsp:cNvPr id="0" name=""/>
        <dsp:cNvSpPr/>
      </dsp:nvSpPr>
      <dsp:spPr>
        <a:xfrm>
          <a:off x="384779" y="0"/>
          <a:ext cx="7437120" cy="4648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40A35-57BE-4ABD-B350-3106FD0C07C0}">
      <dsp:nvSpPr>
        <dsp:cNvPr id="0" name=""/>
        <dsp:cNvSpPr/>
      </dsp:nvSpPr>
      <dsp:spPr>
        <a:xfrm>
          <a:off x="1329294" y="3208187"/>
          <a:ext cx="193365" cy="193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4A4D0-2093-4A7A-B2FA-095A8E77ADEA}">
      <dsp:nvSpPr>
        <dsp:cNvPr id="0" name=""/>
        <dsp:cNvSpPr/>
      </dsp:nvSpPr>
      <dsp:spPr>
        <a:xfrm>
          <a:off x="1425976" y="3304870"/>
          <a:ext cx="1732848" cy="134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6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1. Analysis of weather observations </a:t>
          </a:r>
          <a:endParaRPr lang="en-US" sz="2000" kern="1200" dirty="0"/>
        </a:p>
      </dsp:txBody>
      <dsp:txXfrm>
        <a:off x="1425976" y="3304870"/>
        <a:ext cx="1732848" cy="1343329"/>
      </dsp:txXfrm>
    </dsp:sp>
    <dsp:sp modelId="{101BB7AD-211C-46C3-809D-ECE825D092E7}">
      <dsp:nvSpPr>
        <dsp:cNvPr id="0" name=""/>
        <dsp:cNvSpPr/>
      </dsp:nvSpPr>
      <dsp:spPr>
        <a:xfrm>
          <a:off x="3036113" y="1944806"/>
          <a:ext cx="349544" cy="349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698C2-2E5E-4917-843C-050EE3C39D79}">
      <dsp:nvSpPr>
        <dsp:cNvPr id="0" name=""/>
        <dsp:cNvSpPr/>
      </dsp:nvSpPr>
      <dsp:spPr>
        <a:xfrm>
          <a:off x="3210885" y="2119579"/>
          <a:ext cx="1784908" cy="252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21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2. Interpretation of numerical fields </a:t>
          </a:r>
          <a:endParaRPr lang="en-US" sz="2000" kern="1200" dirty="0"/>
        </a:p>
      </dsp:txBody>
      <dsp:txXfrm>
        <a:off x="3210885" y="2119579"/>
        <a:ext cx="1784908" cy="2528620"/>
      </dsp:txXfrm>
    </dsp:sp>
    <dsp:sp modelId="{F8B05754-03DB-44B0-97EB-F75BB2BC95ED}">
      <dsp:nvSpPr>
        <dsp:cNvPr id="0" name=""/>
        <dsp:cNvSpPr/>
      </dsp:nvSpPr>
      <dsp:spPr>
        <a:xfrm>
          <a:off x="5088758" y="1175994"/>
          <a:ext cx="483412" cy="483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D86BE-4ABF-46B4-9EF6-19E6B0B1B47E}">
      <dsp:nvSpPr>
        <dsp:cNvPr id="0" name=""/>
        <dsp:cNvSpPr/>
      </dsp:nvSpPr>
      <dsp:spPr>
        <a:xfrm>
          <a:off x="5330464" y="1417700"/>
          <a:ext cx="1784908" cy="323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3. Combining the analyzed observations and numerical parameters with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conceptual models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0464" y="1417700"/>
        <a:ext cx="1784908" cy="3230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E9731-5E25-4A08-9D1F-D6B54CF04874}">
      <dsp:nvSpPr>
        <dsp:cNvPr id="0" name=""/>
        <dsp:cNvSpPr/>
      </dsp:nvSpPr>
      <dsp:spPr>
        <a:xfrm>
          <a:off x="0" y="18899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To get the current state of the troposphere, we use  </a:t>
          </a:r>
          <a:r>
            <a:rPr lang="en-US" sz="2600" b="1" u="sng" kern="1200" dirty="0" smtClean="0">
              <a:latin typeface="Times New Roman" pitchFamily="18" charset="0"/>
              <a:cs typeface="Times New Roman" pitchFamily="18" charset="0"/>
            </a:rPr>
            <a:t>Analysis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600" kern="1200" dirty="0"/>
        </a:p>
      </dsp:txBody>
      <dsp:txXfrm>
        <a:off x="57572" y="76471"/>
        <a:ext cx="8495455" cy="1064216"/>
      </dsp:txXfrm>
    </dsp:sp>
    <dsp:sp modelId="{995AB711-56CA-4F4D-A9FE-C4DF672E711B}">
      <dsp:nvSpPr>
        <dsp:cNvPr id="0" name=""/>
        <dsp:cNvSpPr/>
      </dsp:nvSpPr>
      <dsp:spPr>
        <a:xfrm>
          <a:off x="0" y="1198259"/>
          <a:ext cx="8610599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80010" rIns="448056" bIns="8001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900" kern="1200" dirty="0"/>
        </a:p>
      </dsp:txBody>
      <dsp:txXfrm>
        <a:off x="0" y="1198259"/>
        <a:ext cx="8610599" cy="1043280"/>
      </dsp:txXfrm>
    </dsp:sp>
    <dsp:sp modelId="{CDA5D7CC-145F-47AB-A0CD-D7B50F3C7CC0}">
      <dsp:nvSpPr>
        <dsp:cNvPr id="0" name=""/>
        <dsp:cNvSpPr/>
      </dsp:nvSpPr>
      <dsp:spPr>
        <a:xfrm>
          <a:off x="0" y="1366329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Times New Roman" pitchFamily="18" charset="0"/>
              <a:cs typeface="Times New Roman" pitchFamily="18" charset="0"/>
            </a:rPr>
            <a:t>To understanding the state of the troposphere, we use </a:t>
          </a:r>
          <a:r>
            <a:rPr lang="en-US" sz="2600" b="1" u="sng" kern="1200" dirty="0">
              <a:latin typeface="Times New Roman" pitchFamily="18" charset="0"/>
              <a:cs typeface="Times New Roman" pitchFamily="18" charset="0"/>
            </a:rPr>
            <a:t>diagnostic laws of physics </a:t>
          </a:r>
        </a:p>
      </dsp:txBody>
      <dsp:txXfrm>
        <a:off x="57572" y="1423901"/>
        <a:ext cx="8495455" cy="1064216"/>
      </dsp:txXfrm>
    </dsp:sp>
    <dsp:sp modelId="{B8A39DFF-4E92-458A-84F4-26EB8415C4C3}">
      <dsp:nvSpPr>
        <dsp:cNvPr id="0" name=""/>
        <dsp:cNvSpPr/>
      </dsp:nvSpPr>
      <dsp:spPr>
        <a:xfrm>
          <a:off x="0" y="2771898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To get the future state of the troposphere, we use </a:t>
          </a:r>
          <a:r>
            <a:rPr lang="en-US" sz="2600" b="1" u="sng" kern="1200" dirty="0" smtClean="0">
              <a:latin typeface="Times New Roman" pitchFamily="18" charset="0"/>
              <a:cs typeface="Times New Roman" pitchFamily="18" charset="0"/>
            </a:rPr>
            <a:t>prognostic laws of physics   </a:t>
          </a:r>
          <a:endParaRPr lang="en-US" sz="2600" b="1" u="sng" kern="1200" dirty="0"/>
        </a:p>
      </dsp:txBody>
      <dsp:txXfrm>
        <a:off x="57572" y="2829470"/>
        <a:ext cx="8495455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E0F12-E1A8-46BB-9EF0-CB2AF938044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D8C08-64A0-418A-8DEB-E4ACB739C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54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9%85%D8%AA%D8%BA%D9%8A%D8%B1%D8%A7%D8%A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8C08-64A0-418A-8DEB-E4ACB739C6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9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Conceptual models:  </a:t>
            </a:r>
            <a:r>
              <a:rPr lang="ar-IQ" sz="1200" b="1" dirty="0" smtClean="0">
                <a:latin typeface="Times New Roman" pitchFamily="18" charset="0"/>
                <a:cs typeface="Times New Roman" pitchFamily="18" charset="0"/>
              </a:rPr>
              <a:t>نموذج مجرد</a:t>
            </a:r>
            <a:r>
              <a:rPr lang="ar-IQ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1200" b="1" dirty="0" smtClean="0">
                <a:latin typeface="Times New Roman" pitchFamily="18" charset="0"/>
                <a:cs typeface="Times New Roman" pitchFamily="18" charset="0"/>
              </a:rPr>
              <a:t>او نموذج تصوري وهو بناء نظري يمثّل شيء معين </a:t>
            </a:r>
            <a:r>
              <a:rPr lang="ar-IQ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بمجموعة من </a:t>
            </a:r>
            <a:r>
              <a:rPr lang="ar-IQ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المتغيرات"/>
              </a:rPr>
              <a:t>المتغيرات</a:t>
            </a:r>
            <a:r>
              <a:rPr lang="ar-IQ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ومجموعة من العلاقات المنطقيّة والكمّية بينهم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8C08-64A0-418A-8DEB-E4ACB739C6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7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27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60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6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8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37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1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97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77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35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77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1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38DD-FD75-41AA-B765-0205BA989503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5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ed.ucar.edu/index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47492" y="238780"/>
            <a:ext cx="580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Synoptic Meteorology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31640" y="457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 UNIVERSITY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 </a:t>
            </a:r>
            <a:endParaRPr lang="en-GB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hussain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abodi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  <a:p>
            <a:pPr marL="0" indent="0" algn="ctr">
              <a:buNone/>
            </a:pPr>
            <a:endParaRPr lang="en-GB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1" name="Picture 2" descr="GOS-full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165" y="1305120"/>
            <a:ext cx="5423750" cy="31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961985"/>
            <a:ext cx="5760640" cy="35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4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" y="836712"/>
            <a:ext cx="9129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tasks of a synoptic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meteorologist are: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5902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and interpretation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395799094"/>
              </p:ext>
            </p:extLst>
          </p:nvPr>
        </p:nvGraphicFramePr>
        <p:xfrm>
          <a:off x="-662880" y="2144688"/>
          <a:ext cx="820668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324600" y="1914942"/>
            <a:ext cx="2779204" cy="21236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Synoptic interpretation of the state of the troposphere, a four-dimensional concept of the state of the weather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9124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" y="274578"/>
            <a:ext cx="912983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consideration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observations and numerical prediction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fields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99165710"/>
              </p:ext>
            </p:extLst>
          </p:nvPr>
        </p:nvGraphicFramePr>
        <p:xfrm>
          <a:off x="228600" y="1828800"/>
          <a:ext cx="86105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569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Analysis of weather observations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Observations includes: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SYNOP observations, other observations(ex. automatic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flight and road weather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observations soundings), satellite images, radar images, and observations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airplanes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7" t="14135" r="10754" b="12457"/>
          <a:stretch/>
        </p:blipFill>
        <p:spPr bwMode="auto">
          <a:xfrm>
            <a:off x="7128330" y="1556792"/>
            <a:ext cx="17870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31654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lot of observational data goes straight into the initial conditions of models. In particular, information from satellites is used to patch up the sparse network of oceanic observations.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" y="3951744"/>
            <a:ext cx="9143482" cy="267765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SYNOP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observations are analyzed.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Analysis means: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visualizing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parameters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areas where a given phenomenon may occur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identifying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observational errors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achieving a clear interpretation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data 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will also suggest which numerical parameters are to be paid attention to!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0688" y="4308396"/>
            <a:ext cx="1241218" cy="1241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00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0" y="16892"/>
            <a:ext cx="9143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Example: analyzing surface SYNOP observations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isobars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tendency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isallobars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weather (areas with precipitation, fog/mist, thunder, showers, etc.)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convergence zones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Isotherms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things (as required); wildfires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sizable dust clouds, etc.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762"/>
            <a:ext cx="4176464" cy="35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325304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trough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ridge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Saddle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xmlns="" val="42049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1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analyzed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chart can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Working chart for oneself and colleagues such as Surface charts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customer such as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Weather charts for magazines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Briefing charts for aviation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charts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shipping</a:t>
            </a:r>
          </a:p>
        </p:txBody>
      </p:sp>
    </p:spTree>
    <p:extLst>
      <p:ext uri="{BB962C8B-B14F-4D97-AF65-F5344CB8AC3E}">
        <p14:creationId xmlns:p14="http://schemas.microsoft.com/office/powerpoint/2010/main" xmlns="" val="4181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91653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Conceptual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models: 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simplified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representations of the properties of weather systems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necessarily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clear;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weather systems are formed, die out, undergo change and are not always clear with regard to every parameter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according to surface, season and time of day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information about a system's development over time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manuals of conceptual models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SatManu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Lehkonen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käsitemallit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but interpreting the weather is subjective. </a:t>
            </a:r>
          </a:p>
        </p:txBody>
      </p:sp>
    </p:spTree>
    <p:extLst>
      <p:ext uri="{BB962C8B-B14F-4D97-AF65-F5344CB8AC3E}">
        <p14:creationId xmlns:p14="http://schemas.microsoft.com/office/powerpoint/2010/main" xmlns="" val="2878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87135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we need manual analysis and interpretation?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Conceptual models cannot be identified automatically with existing equipment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spot errors in the model and anticipate developments that differ from the model’s predictions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conditions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factors relevant on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be taken into account (surface, season, history, etc.)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infer observational errors and the effects of sub-synoptic scale weather and environmental phenomena better than programs.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lines and conceptual models on a map improves one’s understanding of the issue at hand more than simply looking at finished products.</a:t>
            </a:r>
          </a:p>
        </p:txBody>
      </p:sp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1889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54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82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same temperature, air at a higher pressure is more dense than air at a lower pressure.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0" y="3048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at a given atmospheric pressure, air that is cold is more dense than air that is warm.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542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takes a shorter column of cold, more dense air to exert the same surface pressure as a taller column of warm, less dense air.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686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Warm air aloft is normally associated with high atmospheric pressure, and cold air aloft is associated with low atmospheric pressure.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81335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We need to understand these facts 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0978" y="0"/>
            <a:ext cx="1773022" cy="182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5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708" y="1219200"/>
            <a:ext cx="648072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Welcome Students In The </a:t>
            </a:r>
            <a:r>
              <a:rPr lang="en-US" sz="2800" b="1" i="1" u="sng" dirty="0" smtClean="0">
                <a:latin typeface="Andalus" pitchFamily="18" charset="-78"/>
                <a:cs typeface="Andalus" pitchFamily="18" charset="-78"/>
              </a:rPr>
              <a:t>New Course </a:t>
            </a:r>
          </a:p>
          <a:p>
            <a:pPr algn="ctr">
              <a:lnSpc>
                <a:spcPct val="30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and In The </a:t>
            </a:r>
            <a:r>
              <a:rPr lang="en-US" sz="2800" b="1" i="1" u="sng" dirty="0" smtClean="0">
                <a:latin typeface="Andalus" pitchFamily="18" charset="-78"/>
                <a:cs typeface="Andalus" pitchFamily="18" charset="-78"/>
              </a:rPr>
              <a:t>First Lecture </a:t>
            </a:r>
            <a:r>
              <a:rPr lang="en-US" sz="2800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 </a:t>
            </a:r>
          </a:p>
          <a:p>
            <a:pPr algn="ctr">
              <a:lnSpc>
                <a:spcPct val="300000"/>
              </a:lnSpc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6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5383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Maps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air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in addition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air code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1694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Contouring Weather Maps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 lines and types, pressure analysis, Low and high pressure systems and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extensions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discontinuity, waves.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33" y="2897068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Masses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air masses, formation methods of air masses, prevailing air masses,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inversions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39391" y="15007"/>
            <a:ext cx="4488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333300"/>
                </a:solidFill>
                <a:latin typeface="Times New Roman" pitchFamily="18" charset="0"/>
              </a:rPr>
              <a:t>What are covered in this </a:t>
            </a:r>
            <a:r>
              <a:rPr lang="en-US" altLang="en-US" sz="2400" b="1" dirty="0" smtClean="0">
                <a:solidFill>
                  <a:srgbClr val="333300"/>
                </a:solidFill>
                <a:latin typeface="Times New Roman" pitchFamily="18" charset="0"/>
              </a:rPr>
              <a:t>course?</a:t>
            </a:r>
            <a:endParaRPr lang="en-US" altLang="en-US" sz="2400" b="1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5395863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Time of Frontal Low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model, Structure of open wave, subtropical and polar jet streams.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986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Introduction, warm front, warm front circulation, cold front, cold front circulation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horizontal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vertical structure of cold front, frontal theory, rule of locating fronts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weather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15943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Stream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its types (subtropical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polar jet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streams).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512" y="33265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Meteorology,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4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197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G., Lackmann,2011:MidlatitudeSynopticMeteorologyDynamics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Analysis &amp; Forecasting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American Meteorological Society, 345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C.D.,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Ahrens, 2008:Essentials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Meteorology.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Thomson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Brooks/Cole, 504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Lehkonen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2013: Synoptic Meteorology,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Eumetrain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190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www.meted.ucar.edu/index.php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IQ" sz="2400" dirty="0" smtClean="0">
                <a:cs typeface="+mj-cs"/>
              </a:rPr>
              <a:t>منعم الجبوري وسناء عبدالجبار، 2010 </a:t>
            </a:r>
            <a:r>
              <a:rPr lang="ar-IQ" sz="2400" dirty="0">
                <a:cs typeface="+mj-cs"/>
              </a:rPr>
              <a:t>:تجارب عملیة في الرصد والتحلیل والتنبؤ. مؤسسة مصر </a:t>
            </a:r>
            <a:r>
              <a:rPr lang="ar-IQ" sz="2400" dirty="0" smtClean="0">
                <a:cs typeface="+mj-cs"/>
              </a:rPr>
              <a:t>– مرتضى</a:t>
            </a:r>
            <a:r>
              <a:rPr lang="ar-IQ" sz="2400" dirty="0">
                <a:cs typeface="+mj-cs"/>
              </a:rPr>
              <a:t>، بغداد. </a:t>
            </a:r>
            <a:r>
              <a:rPr lang="ar-IQ" sz="2400" dirty="0" smtClean="0">
                <a:cs typeface="+mj-cs"/>
              </a:rPr>
              <a:t>284 ص.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8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43808" y="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26" y="685800"/>
            <a:ext cx="9147625" cy="600164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from “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Synoptikos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a Greek word, means “presenting a summary of the principal parts or a general view of the whole”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“view together</a:t>
            </a:r>
            <a:r>
              <a:rPr lang="en-US" sz="2400" dirty="0" smtClean="0"/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information concerning the state of the troposphere is taken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account: observations and the parameters produced by numerical models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you take everything you learned from physical meteorology, dynamic meteorology, remote sensing, and put them together.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help a meteorologist to understand the state of the troposphere; what is happening and why, and what might be taking place in the near future.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 meteorology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 involves the study of weather systems, such as high and low pressure systems, jet streams and associated waves, and fronts.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3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58" y="457200"/>
            <a:ext cx="91294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Atmosphere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mass of air surrounding the earth and bound to it more or less permanently by the earth's gravitational attraction, and is the most unstable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climate system, and its processes contribute to the variability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climate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 on a wide range of spatial and temporal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Meteorologists arrange circulations according to their size, start from tiny gusts to giant storms which is called 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motion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344168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rising into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from a chimney in the industrial section of a large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city. Within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smoke, small chaotic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(tiny eddies) cause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to tumble and turn.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eddies constitute the smallest scale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motion ”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in which eddies have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diameters of a few meters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and they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by convection or by the wind blowing past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usually short-lived, lasting only a few minutes at best.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" t="4910" r="66653"/>
          <a:stretch/>
        </p:blipFill>
        <p:spPr bwMode="auto">
          <a:xfrm>
            <a:off x="6950178" y="3115325"/>
            <a:ext cx="2117622" cy="368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64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65" y="0"/>
            <a:ext cx="66988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 rises, it drifts toward 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town. Here the smoke rises even higher and is carried back toward the industrial section. This circulation of city air constitutes the next larger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“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(meaning middle scale).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winds range from a few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about a hundred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diameter. Generally, they last longer than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motions, often many minutes, hours, or in some cases as long as a day.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circulations include local winds (which form along shorelines and mountains), as well as thunderstorms, tornadoes, and small tropical storms.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1" r="33335"/>
          <a:stretch/>
        </p:blipFill>
        <p:spPr bwMode="auto">
          <a:xfrm>
            <a:off x="6696365" y="0"/>
            <a:ext cx="2412139" cy="367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62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902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-58738"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look for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chimney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surface weather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map, neither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chimney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 the circulation of city air shows up. All that we see are the circulations around high and low pressure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areas. We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now looking at the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scale, 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map 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cyclonic 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scale at which atmospheric phenomena at horizontal dimensions that are much larger than their vertical dimensions. It is the typical weather map scale that shows features such as high- and low pressure areas and fronts over a distance spanning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continent). Circulations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magnitude dominate regions of hundreds to even thousands of square kilometres and, although the life spans of these features vary,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typically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for days and sometimes weeks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16" r="3329"/>
          <a:stretch/>
        </p:blipFill>
        <p:spPr bwMode="auto">
          <a:xfrm>
            <a:off x="6830238" y="474345"/>
            <a:ext cx="2278266" cy="3026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wind patterns are seen at the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planetary </a:t>
            </a:r>
            <a:r>
              <a:rPr lang="en-GB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(global)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Here, we have wind patterns ranging over the entire earth.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3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3488"/>
            <a:ext cx="7991468" cy="49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404664"/>
            <a:ext cx="4107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Motion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093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(Table 1.1 summarizes the various scales of motion and their average life span.)</a:t>
            </a:r>
          </a:p>
        </p:txBody>
      </p:sp>
    </p:spTree>
    <p:extLst>
      <p:ext uri="{BB962C8B-B14F-4D97-AF65-F5344CB8AC3E}">
        <p14:creationId xmlns:p14="http://schemas.microsoft.com/office/powerpoint/2010/main" xmlns="" val="20127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>
              <a:lumMod val="65000"/>
              <a:lumOff val="35000"/>
            </a:schemeClr>
          </a:solidFill>
        </a:ln>
      </a:spPr>
      <a:bodyPr wrap="square">
        <a:spAutoFit/>
      </a:bodyPr>
      <a:lstStyle>
        <a:defPPr algn="just">
          <a:defRPr sz="22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1461</Words>
  <Application>Microsoft Office PowerPoint</Application>
  <PresentationFormat>On-screen Show (4:3)</PresentationFormat>
  <Paragraphs>122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</dc:creator>
  <cp:lastModifiedBy>husain</cp:lastModifiedBy>
  <cp:revision>14</cp:revision>
  <dcterms:created xsi:type="dcterms:W3CDTF">2019-02-25T14:31:32Z</dcterms:created>
  <dcterms:modified xsi:type="dcterms:W3CDTF">2023-03-03T22:17:12Z</dcterms:modified>
</cp:coreProperties>
</file>