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59" r:id="rId4"/>
    <p:sldId id="260" r:id="rId5"/>
    <p:sldId id="261" r:id="rId6"/>
    <p:sldId id="262" r:id="rId7"/>
    <p:sldId id="266" r:id="rId8"/>
    <p:sldId id="264" r:id="rId9"/>
    <p:sldId id="265" r:id="rId10"/>
    <p:sldId id="267" r:id="rId11"/>
    <p:sldId id="271" r:id="rId12"/>
    <p:sldId id="269" r:id="rId13"/>
    <p:sldId id="272" r:id="rId14"/>
    <p:sldId id="273" r:id="rId15"/>
    <p:sldId id="274" r:id="rId16"/>
    <p:sldId id="275" r:id="rId17"/>
    <p:sldId id="276" r:id="rId18"/>
    <p:sldId id="277" r:id="rId19"/>
    <p:sldId id="278" r:id="rId20"/>
    <p:sldId id="279" r:id="rId21"/>
    <p:sldId id="280" r:id="rId22"/>
    <p:sldId id="281" r:id="rId23"/>
    <p:sldId id="282" r:id="rId24"/>
    <p:sldId id="290" r:id="rId25"/>
    <p:sldId id="284" r:id="rId26"/>
    <p:sldId id="286" r:id="rId27"/>
    <p:sldId id="287" r:id="rId28"/>
    <p:sldId id="288" r:id="rId29"/>
    <p:sldId id="28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54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0B2BFB6-7F68-4F75-9B6E-A7F8567056EE}" type="datetimeFigureOut">
              <a:rPr lang="ar-IQ" smtClean="0"/>
              <a:t>23/02/1443</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15BD37-30A1-4197-8E4C-FC25EAFB6F58}" type="slidenum">
              <a:rPr lang="ar-IQ" smtClean="0"/>
              <a:t>‹#›</a:t>
            </a:fld>
            <a:endParaRPr lang="ar-IQ"/>
          </a:p>
        </p:txBody>
      </p:sp>
    </p:spTree>
    <p:extLst>
      <p:ext uri="{BB962C8B-B14F-4D97-AF65-F5344CB8AC3E}">
        <p14:creationId xmlns:p14="http://schemas.microsoft.com/office/powerpoint/2010/main" val="25398007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615BD37-30A1-4197-8E4C-FC25EAFB6F58}" type="slidenum">
              <a:rPr lang="ar-IQ" smtClean="0"/>
              <a:t>28</a:t>
            </a:fld>
            <a:endParaRPr lang="ar-IQ"/>
          </a:p>
        </p:txBody>
      </p:sp>
    </p:spTree>
    <p:extLst>
      <p:ext uri="{BB962C8B-B14F-4D97-AF65-F5344CB8AC3E}">
        <p14:creationId xmlns:p14="http://schemas.microsoft.com/office/powerpoint/2010/main" val="2459226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Cytokines</a:t>
            </a:r>
          </a:p>
        </p:txBody>
      </p:sp>
    </p:spTree>
    <p:extLst>
      <p:ext uri="{BB962C8B-B14F-4D97-AF65-F5344CB8AC3E}">
        <p14:creationId xmlns:p14="http://schemas.microsoft.com/office/powerpoint/2010/main" val="1051563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14232096"/>
              </p:ext>
            </p:extLst>
          </p:nvPr>
        </p:nvGraphicFramePr>
        <p:xfrm>
          <a:off x="381000" y="533400"/>
          <a:ext cx="8229600" cy="3383280"/>
        </p:xfrm>
        <a:graphic>
          <a:graphicData uri="http://schemas.openxmlformats.org/drawingml/2006/table">
            <a:tbl>
              <a:tblPr/>
              <a:tblGrid>
                <a:gridCol w="472966"/>
                <a:gridCol w="3878317"/>
                <a:gridCol w="3878317"/>
              </a:tblGrid>
              <a:tr h="0">
                <a:tc>
                  <a:txBody>
                    <a:bodyPr/>
                    <a:lstStyle/>
                    <a:p>
                      <a:endParaRPr lang="ar-IQ" dirty="0"/>
                    </a:p>
                  </a:txBody>
                  <a:tcPr marL="0" marR="0" marT="0" marB="0">
                    <a:lnL>
                      <a:noFill/>
                    </a:lnL>
                    <a:lnR>
                      <a:noFill/>
                    </a:lnR>
                    <a:lnT>
                      <a:noFill/>
                    </a:lnT>
                    <a:lnB>
                      <a:noFill/>
                    </a:lnB>
                  </a:tcPr>
                </a:tc>
                <a:tc>
                  <a:txBody>
                    <a:bodyPr/>
                    <a:lstStyle/>
                    <a:p>
                      <a:pPr rtl="1"/>
                      <a:endParaRPr lang="ar-IQ"/>
                    </a:p>
                  </a:txBody>
                  <a:tcPr>
                    <a:lnL>
                      <a:noFill/>
                    </a:lnL>
                  </a:tcPr>
                </a:tc>
                <a:tc>
                  <a:txBody>
                    <a:bodyPr/>
                    <a:lstStyle/>
                    <a:p>
                      <a:pPr rtl="1"/>
                      <a:endParaRPr lang="ar-IQ"/>
                    </a:p>
                  </a:txBody>
                  <a:tcPr/>
                </a:tc>
              </a:tr>
              <a:tr h="0">
                <a:tc>
                  <a:txBody>
                    <a:bodyPr/>
                    <a:lstStyle/>
                    <a:p>
                      <a:r>
                        <a:rPr lang="en-US"/>
                        <a:t>IL-13</a:t>
                      </a:r>
                    </a:p>
                  </a:txBody>
                  <a:tcPr marL="0" marR="0" marT="0" marB="0">
                    <a:lnL>
                      <a:noFill/>
                    </a:lnL>
                    <a:lnR>
                      <a:noFill/>
                    </a:lnR>
                    <a:lnT>
                      <a:noFill/>
                    </a:lnT>
                    <a:lnB>
                      <a:noFill/>
                    </a:lnB>
                  </a:tcPr>
                </a:tc>
                <a:tc>
                  <a:txBody>
                    <a:bodyPr/>
                    <a:lstStyle/>
                    <a:p>
                      <a:pPr algn="ctr"/>
                      <a:r>
                        <a:rPr lang="en-US"/>
                        <a:t>T</a:t>
                      </a:r>
                      <a:r>
                        <a:rPr lang="en-US" baseline="-25000"/>
                        <a:t>H</a:t>
                      </a:r>
                      <a:r>
                        <a:rPr lang="en-US"/>
                        <a:t>2 cells</a:t>
                      </a:r>
                    </a:p>
                  </a:txBody>
                  <a:tcPr marL="0" marR="0" marT="0" marB="0">
                    <a:lnL>
                      <a:noFill/>
                    </a:lnL>
                    <a:lnR>
                      <a:noFill/>
                    </a:lnR>
                    <a:lnB>
                      <a:noFill/>
                    </a:lnB>
                  </a:tcPr>
                </a:tc>
                <a:tc>
                  <a:txBody>
                    <a:bodyPr/>
                    <a:lstStyle/>
                    <a:p>
                      <a:r>
                        <a:rPr lang="en-US"/>
                        <a:t>Similar, but additive, to IL-4 effects</a:t>
                      </a:r>
                    </a:p>
                  </a:txBody>
                  <a:tcPr marL="0" marR="0" marT="0" marB="0">
                    <a:lnL>
                      <a:noFill/>
                    </a:lnL>
                    <a:lnR>
                      <a:noFill/>
                    </a:lnR>
                    <a:lnB>
                      <a:noFill/>
                    </a:lnB>
                  </a:tcPr>
                </a:tc>
              </a:tr>
              <a:tr h="0">
                <a:tc>
                  <a:txBody>
                    <a:bodyPr/>
                    <a:lstStyle/>
                    <a:p>
                      <a:r>
                        <a:rPr lang="en-US"/>
                        <a:t>IL-15</a:t>
                      </a:r>
                    </a:p>
                  </a:txBody>
                  <a:tcPr marL="0" marR="0" marT="0" marB="0">
                    <a:lnL>
                      <a:noFill/>
                    </a:lnL>
                    <a:lnR>
                      <a:noFill/>
                    </a:lnR>
                    <a:lnT>
                      <a:noFill/>
                    </a:lnT>
                    <a:lnB>
                      <a:noFill/>
                    </a:lnB>
                  </a:tcPr>
                </a:tc>
                <a:tc>
                  <a:txBody>
                    <a:bodyPr/>
                    <a:lstStyle/>
                    <a:p>
                      <a:pPr algn="ctr"/>
                      <a:r>
                        <a:rPr lang="en-US" dirty="0"/>
                        <a:t>Epithelial cells and monocytes, </a:t>
                      </a:r>
                      <a:r>
                        <a:rPr lang="en-US" dirty="0" err="1"/>
                        <a:t>nonlymphocytic</a:t>
                      </a:r>
                      <a:r>
                        <a:rPr lang="en-US" dirty="0"/>
                        <a:t> cells</a:t>
                      </a:r>
                    </a:p>
                  </a:txBody>
                  <a:tcPr marL="0" marR="0" marT="0" marB="0">
                    <a:lnL>
                      <a:noFill/>
                    </a:lnL>
                    <a:lnR>
                      <a:noFill/>
                    </a:lnR>
                    <a:lnT>
                      <a:noFill/>
                    </a:lnT>
                    <a:lnB>
                      <a:noFill/>
                    </a:lnB>
                  </a:tcPr>
                </a:tc>
                <a:tc>
                  <a:txBody>
                    <a:bodyPr/>
                    <a:lstStyle/>
                    <a:p>
                      <a:r>
                        <a:rPr lang="en-US"/>
                        <a:t>Mimics IL-2 T-cell effects</a:t>
                      </a:r>
                      <a:br>
                        <a:rPr lang="en-US"/>
                      </a:br>
                      <a:r>
                        <a:rPr lang="en-US"/>
                        <a:t>Mast-cell and NK activation</a:t>
                      </a:r>
                    </a:p>
                  </a:txBody>
                  <a:tcPr marL="0" marR="0" marT="0" marB="0">
                    <a:lnL>
                      <a:noFill/>
                    </a:lnL>
                    <a:lnR>
                      <a:noFill/>
                    </a:lnR>
                    <a:lnT>
                      <a:noFill/>
                    </a:lnT>
                    <a:lnB>
                      <a:noFill/>
                    </a:lnB>
                  </a:tcPr>
                </a:tc>
              </a:tr>
              <a:tr h="0">
                <a:tc>
                  <a:txBody>
                    <a:bodyPr/>
                    <a:lstStyle/>
                    <a:p>
                      <a:r>
                        <a:rPr lang="en-US"/>
                        <a:t>IL-16</a:t>
                      </a:r>
                    </a:p>
                  </a:txBody>
                  <a:tcPr marL="0" marR="0" marT="0" marB="0">
                    <a:lnL>
                      <a:noFill/>
                    </a:lnL>
                    <a:lnR>
                      <a:noFill/>
                    </a:lnR>
                    <a:lnT>
                      <a:noFill/>
                    </a:lnT>
                    <a:lnB>
                      <a:noFill/>
                    </a:lnB>
                  </a:tcPr>
                </a:tc>
                <a:tc>
                  <a:txBody>
                    <a:bodyPr/>
                    <a:lstStyle/>
                    <a:p>
                      <a:pPr algn="ctr"/>
                      <a:r>
                        <a:rPr lang="en-US"/>
                        <a:t>CD8 and some CD4 T lymphocytes</a:t>
                      </a:r>
                    </a:p>
                  </a:txBody>
                  <a:tcPr marL="0" marR="0" marT="0" marB="0">
                    <a:lnL>
                      <a:noFill/>
                    </a:lnL>
                    <a:lnR>
                      <a:noFill/>
                    </a:lnR>
                    <a:lnT>
                      <a:noFill/>
                    </a:lnT>
                    <a:lnB>
                      <a:noFill/>
                    </a:lnB>
                  </a:tcPr>
                </a:tc>
                <a:tc>
                  <a:txBody>
                    <a:bodyPr/>
                    <a:lstStyle/>
                    <a:p>
                      <a:r>
                        <a:rPr lang="en-US"/>
                        <a:t>Chemoattracts CD4 T cells, eosinophils, and monocytes</a:t>
                      </a:r>
                      <a:br>
                        <a:rPr lang="en-US"/>
                      </a:br>
                      <a:r>
                        <a:rPr lang="en-US"/>
                        <a:t>Comitogenic for CD4 T cells</a:t>
                      </a:r>
                    </a:p>
                  </a:txBody>
                  <a:tcPr marL="0" marR="0" marT="0" marB="0">
                    <a:lnL>
                      <a:noFill/>
                    </a:lnL>
                    <a:lnR>
                      <a:noFill/>
                    </a:lnR>
                    <a:lnT>
                      <a:noFill/>
                    </a:lnT>
                    <a:lnB>
                      <a:noFill/>
                    </a:lnB>
                  </a:tcPr>
                </a:tc>
              </a:tr>
              <a:tr h="0">
                <a:tc>
                  <a:txBody>
                    <a:bodyPr/>
                    <a:lstStyle/>
                    <a:p>
                      <a:r>
                        <a:rPr lang="en-US"/>
                        <a:t>IL-17</a:t>
                      </a:r>
                    </a:p>
                  </a:txBody>
                  <a:tcPr marL="0" marR="0" marT="0" marB="0">
                    <a:lnL>
                      <a:noFill/>
                    </a:lnL>
                    <a:lnR>
                      <a:noFill/>
                    </a:lnR>
                    <a:lnT>
                      <a:noFill/>
                    </a:lnT>
                    <a:lnB>
                      <a:noFill/>
                    </a:lnB>
                  </a:tcPr>
                </a:tc>
                <a:tc>
                  <a:txBody>
                    <a:bodyPr/>
                    <a:lstStyle/>
                    <a:p>
                      <a:pPr algn="ctr"/>
                      <a:r>
                        <a:rPr lang="en-US"/>
                        <a:t>Activated memory T cells</a:t>
                      </a:r>
                    </a:p>
                  </a:txBody>
                  <a:tcPr marL="0" marR="0" marT="0" marB="0">
                    <a:lnL>
                      <a:noFill/>
                    </a:lnL>
                    <a:lnR>
                      <a:noFill/>
                    </a:lnR>
                    <a:lnT>
                      <a:noFill/>
                    </a:lnT>
                    <a:lnB>
                      <a:noFill/>
                    </a:lnB>
                  </a:tcPr>
                </a:tc>
                <a:tc>
                  <a:txBody>
                    <a:bodyPr/>
                    <a:lstStyle/>
                    <a:p>
                      <a:r>
                        <a:rPr lang="en-US"/>
                        <a:t>Promotes T-cell proliferation, neutrophil development</a:t>
                      </a:r>
                    </a:p>
                  </a:txBody>
                  <a:tcPr marL="0" marR="0" marT="0" marB="0">
                    <a:lnL>
                      <a:noFill/>
                    </a:lnL>
                    <a:lnR>
                      <a:noFill/>
                    </a:lnR>
                    <a:lnT>
                      <a:noFill/>
                    </a:lnT>
                    <a:lnB>
                      <a:noFill/>
                    </a:lnB>
                  </a:tcPr>
                </a:tc>
              </a:tr>
              <a:tr h="0">
                <a:tc>
                  <a:txBody>
                    <a:bodyPr/>
                    <a:lstStyle/>
                    <a:p>
                      <a:r>
                        <a:rPr lang="en-US"/>
                        <a:t>IL-18</a:t>
                      </a:r>
                    </a:p>
                  </a:txBody>
                  <a:tcPr marL="0" marR="0" marT="0" marB="0">
                    <a:lnL>
                      <a:noFill/>
                    </a:lnL>
                    <a:lnR>
                      <a:noFill/>
                    </a:lnR>
                    <a:lnT>
                      <a:noFill/>
                    </a:lnT>
                    <a:lnB>
                      <a:noFill/>
                    </a:lnB>
                  </a:tcPr>
                </a:tc>
                <a:tc>
                  <a:txBody>
                    <a:bodyPr/>
                    <a:lstStyle/>
                    <a:p>
                      <a:pPr algn="ctr"/>
                      <a:r>
                        <a:rPr lang="en-US"/>
                        <a:t>Macrophages, keratinocytes</a:t>
                      </a:r>
                    </a:p>
                  </a:txBody>
                  <a:tcPr marL="0" marR="0" marT="0" marB="0">
                    <a:lnL>
                      <a:noFill/>
                    </a:lnL>
                    <a:lnR>
                      <a:noFill/>
                    </a:lnR>
                    <a:lnT>
                      <a:noFill/>
                    </a:lnT>
                    <a:lnB>
                      <a:noFill/>
                    </a:lnB>
                  </a:tcPr>
                </a:tc>
                <a:tc>
                  <a:txBody>
                    <a:bodyPr/>
                    <a:lstStyle/>
                    <a:p>
                      <a:r>
                        <a:rPr lang="en-US" dirty="0" err="1"/>
                        <a:t>Coinduces</a:t>
                      </a:r>
                      <a:r>
                        <a:rPr lang="en-US" dirty="0"/>
                        <a:t> IFN</a:t>
                      </a:r>
                      <a:r>
                        <a:rPr lang="ar-IQ" dirty="0"/>
                        <a:t>خ³ </a:t>
                      </a:r>
                      <a:r>
                        <a:rPr lang="en-US" dirty="0"/>
                        <a:t>production</a:t>
                      </a:r>
                      <a:br>
                        <a:rPr lang="en-US" dirty="0"/>
                      </a:br>
                      <a:r>
                        <a:rPr lang="en-US" dirty="0" err="1"/>
                        <a:t>Coactivates</a:t>
                      </a:r>
                      <a:r>
                        <a:rPr lang="en-US" dirty="0"/>
                        <a:t> T</a:t>
                      </a:r>
                      <a:r>
                        <a:rPr lang="en-US" baseline="-25000" dirty="0"/>
                        <a:t>H</a:t>
                      </a:r>
                      <a:r>
                        <a:rPr lang="en-US" dirty="0"/>
                        <a:t>1- and NK-cell development</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1745986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885008919"/>
              </p:ext>
            </p:extLst>
          </p:nvPr>
        </p:nvGraphicFramePr>
        <p:xfrm>
          <a:off x="457200" y="2034381"/>
          <a:ext cx="8229600" cy="4754880"/>
        </p:xfrm>
        <a:graphic>
          <a:graphicData uri="http://schemas.openxmlformats.org/drawingml/2006/table">
            <a:tbl>
              <a:tblPr/>
              <a:tblGrid>
                <a:gridCol w="472966"/>
                <a:gridCol w="3878317"/>
                <a:gridCol w="3878317"/>
              </a:tblGrid>
              <a:tr h="0">
                <a:tc>
                  <a:txBody>
                    <a:bodyPr/>
                    <a:lstStyle/>
                    <a:p>
                      <a:endParaRPr lang="ar-IQ" dirty="0"/>
                    </a:p>
                  </a:txBody>
                  <a:tcPr marL="0" marR="0" marT="0" marB="0">
                    <a:lnL>
                      <a:noFill/>
                    </a:lnL>
                    <a:lnR>
                      <a:noFill/>
                    </a:lnR>
                    <a:lnT>
                      <a:noFill/>
                    </a:lnT>
                    <a:lnB>
                      <a:noFill/>
                    </a:lnB>
                  </a:tcPr>
                </a:tc>
                <a:tc>
                  <a:txBody>
                    <a:bodyPr/>
                    <a:lstStyle/>
                    <a:p>
                      <a:pPr rtl="1"/>
                      <a:endParaRPr lang="ar-IQ" dirty="0"/>
                    </a:p>
                  </a:txBody>
                  <a:tcPr>
                    <a:lnL>
                      <a:noFill/>
                    </a:lnL>
                  </a:tcPr>
                </a:tc>
                <a:tc>
                  <a:txBody>
                    <a:bodyPr/>
                    <a:lstStyle/>
                    <a:p>
                      <a:pPr rtl="1"/>
                      <a:endParaRPr lang="ar-IQ"/>
                    </a:p>
                  </a:txBody>
                  <a:tcPr/>
                </a:tc>
              </a:tr>
              <a:tr h="0">
                <a:tc>
                  <a:txBody>
                    <a:bodyPr/>
                    <a:lstStyle/>
                    <a:p>
                      <a:r>
                        <a:rPr lang="en-US" dirty="0" smtClean="0"/>
                        <a:t>TNF</a:t>
                      </a:r>
                      <a:r>
                        <a:rPr lang="en-US" baseline="0" dirty="0" smtClean="0"/>
                        <a:t> alpha and beta</a:t>
                      </a:r>
                      <a:endParaRPr lang="ar-IQ" dirty="0"/>
                    </a:p>
                  </a:txBody>
                  <a:tcPr marL="0" marR="0" marT="0" marB="0">
                    <a:lnL>
                      <a:noFill/>
                    </a:lnL>
                    <a:lnR>
                      <a:noFill/>
                    </a:lnR>
                    <a:lnT>
                      <a:noFill/>
                    </a:lnT>
                    <a:lnB>
                      <a:noFill/>
                    </a:lnB>
                  </a:tcPr>
                </a:tc>
                <a:tc>
                  <a:txBody>
                    <a:bodyPr/>
                    <a:lstStyle/>
                    <a:p>
                      <a:r>
                        <a:rPr lang="en-US" dirty="0"/>
                        <a:t>Activated macrophages, other somatic cells</a:t>
                      </a:r>
                    </a:p>
                  </a:txBody>
                  <a:tcPr marL="0" marR="0" marT="0" marB="0">
                    <a:lnL>
                      <a:noFill/>
                    </a:lnL>
                    <a:lnR>
                      <a:noFill/>
                    </a:lnR>
                    <a:lnB>
                      <a:noFill/>
                    </a:lnB>
                  </a:tcPr>
                </a:tc>
                <a:tc>
                  <a:txBody>
                    <a:bodyPr/>
                    <a:lstStyle/>
                    <a:p>
                      <a:r>
                        <a:rPr lang="en-US"/>
                        <a:t>IL-1-like effects</a:t>
                      </a:r>
                      <a:br>
                        <a:rPr lang="en-US"/>
                      </a:br>
                      <a:r>
                        <a:rPr lang="en-US"/>
                        <a:t>Vascular thrombosis and tumor necrosis</a:t>
                      </a:r>
                    </a:p>
                  </a:txBody>
                  <a:tcPr marL="0" marR="0" marT="0" marB="0">
                    <a:lnL>
                      <a:noFill/>
                    </a:lnL>
                    <a:lnR>
                      <a:noFill/>
                    </a:lnR>
                    <a:lnB>
                      <a:noFill/>
                    </a:lnB>
                  </a:tcPr>
                </a:tc>
              </a:tr>
              <a:tr h="0">
                <a:tc>
                  <a:txBody>
                    <a:bodyPr/>
                    <a:lstStyle/>
                    <a:p>
                      <a:r>
                        <a:rPr lang="en-US"/>
                        <a:t>LT</a:t>
                      </a:r>
                      <a:r>
                        <a:rPr lang="ar-IQ"/>
                        <a:t>خ±</a:t>
                      </a:r>
                    </a:p>
                  </a:txBody>
                  <a:tcPr marL="0" marR="0" marT="0" marB="0">
                    <a:lnL>
                      <a:noFill/>
                    </a:lnL>
                    <a:lnR>
                      <a:noFill/>
                    </a:lnR>
                    <a:lnT>
                      <a:noFill/>
                    </a:lnT>
                    <a:lnB>
                      <a:noFill/>
                    </a:lnB>
                  </a:tcPr>
                </a:tc>
                <a:tc>
                  <a:txBody>
                    <a:bodyPr/>
                    <a:lstStyle/>
                    <a:p>
                      <a:r>
                        <a:rPr lang="en-US" dirty="0" smtClean="0"/>
                        <a:t>Activated </a:t>
                      </a:r>
                      <a:r>
                        <a:rPr lang="en-US" dirty="0"/>
                        <a:t>T</a:t>
                      </a:r>
                      <a:r>
                        <a:rPr lang="en-US" baseline="-25000" dirty="0"/>
                        <a:t>H</a:t>
                      </a:r>
                      <a:r>
                        <a:rPr lang="en-US" dirty="0"/>
                        <a:t>1 cells</a:t>
                      </a:r>
                    </a:p>
                  </a:txBody>
                  <a:tcPr marL="0" marR="0" marT="0" marB="0">
                    <a:lnL>
                      <a:noFill/>
                    </a:lnL>
                    <a:lnR>
                      <a:noFill/>
                    </a:lnR>
                    <a:lnT>
                      <a:noFill/>
                    </a:lnT>
                    <a:lnB>
                      <a:noFill/>
                    </a:lnB>
                  </a:tcPr>
                </a:tc>
                <a:tc>
                  <a:txBody>
                    <a:bodyPr/>
                    <a:lstStyle/>
                    <a:p>
                      <a:r>
                        <a:rPr lang="en-US"/>
                        <a:t>IL-1-like and TNF</a:t>
                      </a:r>
                      <a:r>
                        <a:rPr lang="ar-IQ"/>
                        <a:t>خ±-</a:t>
                      </a:r>
                      <a:r>
                        <a:rPr lang="en-US"/>
                        <a:t>like effects</a:t>
                      </a:r>
                    </a:p>
                  </a:txBody>
                  <a:tcPr marL="0" marR="0" marT="0" marB="0">
                    <a:lnL>
                      <a:noFill/>
                    </a:lnL>
                    <a:lnR>
                      <a:noFill/>
                    </a:lnR>
                    <a:lnT>
                      <a:noFill/>
                    </a:lnT>
                    <a:lnB>
                      <a:noFill/>
                    </a:lnB>
                  </a:tcPr>
                </a:tc>
              </a:tr>
              <a:tr h="0">
                <a:tc>
                  <a:txBody>
                    <a:bodyPr/>
                    <a:lstStyle/>
                    <a:p>
                      <a:r>
                        <a:rPr lang="en-US"/>
                        <a:t>LT</a:t>
                      </a:r>
                      <a:r>
                        <a:rPr lang="ar-IQ"/>
                        <a:t>خ±-</a:t>
                      </a:r>
                      <a:r>
                        <a:rPr lang="en-US"/>
                        <a:t>LT</a:t>
                      </a:r>
                      <a:r>
                        <a:rPr lang="ar-IQ"/>
                        <a:t>خ² </a:t>
                      </a:r>
                      <a:r>
                        <a:rPr lang="en-US"/>
                        <a:t>complex</a:t>
                      </a:r>
                    </a:p>
                  </a:txBody>
                  <a:tcPr marL="0" marR="0" marT="0" marB="0">
                    <a:lnL>
                      <a:noFill/>
                    </a:lnL>
                    <a:lnR>
                      <a:noFill/>
                    </a:lnR>
                    <a:lnT>
                      <a:noFill/>
                    </a:lnT>
                    <a:lnB>
                      <a:noFill/>
                    </a:lnB>
                  </a:tcPr>
                </a:tc>
                <a:tc>
                  <a:txBody>
                    <a:bodyPr/>
                    <a:lstStyle/>
                    <a:p>
                      <a:r>
                        <a:rPr lang="en-US" dirty="0"/>
                        <a:t>Activated T</a:t>
                      </a:r>
                      <a:r>
                        <a:rPr lang="en-US" baseline="-25000" dirty="0"/>
                        <a:t>H</a:t>
                      </a:r>
                      <a:r>
                        <a:rPr lang="en-US" dirty="0"/>
                        <a:t>1 cells</a:t>
                      </a:r>
                    </a:p>
                  </a:txBody>
                  <a:tcPr marL="0" marR="0" marT="0" marB="0">
                    <a:lnL>
                      <a:noFill/>
                    </a:lnL>
                    <a:lnR>
                      <a:noFill/>
                    </a:lnR>
                    <a:lnT>
                      <a:noFill/>
                    </a:lnT>
                    <a:lnB>
                      <a:noFill/>
                    </a:lnB>
                  </a:tcPr>
                </a:tc>
                <a:tc>
                  <a:txBody>
                    <a:bodyPr/>
                    <a:lstStyle/>
                    <a:p>
                      <a:r>
                        <a:rPr lang="en-US"/>
                        <a:t>Development of peripheral (secondary) lymphoid organs</a:t>
                      </a:r>
                    </a:p>
                  </a:txBody>
                  <a:tcPr marL="0" marR="0" marT="0" marB="0">
                    <a:lnL>
                      <a:noFill/>
                    </a:lnL>
                    <a:lnR>
                      <a:noFill/>
                    </a:lnR>
                    <a:lnT>
                      <a:noFill/>
                    </a:lnT>
                    <a:lnB>
                      <a:noFill/>
                    </a:lnB>
                  </a:tcPr>
                </a:tc>
              </a:tr>
              <a:tr h="0">
                <a:tc>
                  <a:txBody>
                    <a:bodyPr/>
                    <a:lstStyle/>
                    <a:p>
                      <a:r>
                        <a:rPr lang="en-US" dirty="0" smtClean="0"/>
                        <a:t>IFN</a:t>
                      </a:r>
                      <a:r>
                        <a:rPr lang="ar-IQ" dirty="0" smtClean="0"/>
                        <a:t>  </a:t>
                      </a:r>
                      <a:r>
                        <a:rPr lang="en-US" dirty="0" smtClean="0"/>
                        <a:t> </a:t>
                      </a:r>
                      <a:r>
                        <a:rPr lang="ar-IQ" dirty="0" smtClean="0"/>
                        <a:t>  خ</a:t>
                      </a:r>
                      <a:r>
                        <a:rPr lang="ar-IQ" dirty="0"/>
                        <a:t>± </a:t>
                      </a:r>
                      <a:r>
                        <a:rPr lang="en-US" dirty="0"/>
                        <a:t>and </a:t>
                      </a:r>
                      <a:r>
                        <a:rPr lang="ar-IQ" dirty="0"/>
                        <a:t>خ²</a:t>
                      </a:r>
                    </a:p>
                  </a:txBody>
                  <a:tcPr marL="0" marR="0" marT="0" marB="0">
                    <a:lnL>
                      <a:noFill/>
                    </a:lnL>
                    <a:lnR>
                      <a:noFill/>
                    </a:lnR>
                    <a:lnT>
                      <a:noFill/>
                    </a:lnT>
                    <a:lnB>
                      <a:noFill/>
                    </a:lnB>
                  </a:tcPr>
                </a:tc>
                <a:tc>
                  <a:txBody>
                    <a:bodyPr/>
                    <a:lstStyle/>
                    <a:p>
                      <a:r>
                        <a:rPr lang="en-US" dirty="0"/>
                        <a:t>Macrophages, neutrophils, other somatic cells</a:t>
                      </a:r>
                    </a:p>
                  </a:txBody>
                  <a:tcPr marL="0" marR="0" marT="0" marB="0">
                    <a:lnL>
                      <a:noFill/>
                    </a:lnL>
                    <a:lnR>
                      <a:noFill/>
                    </a:lnR>
                    <a:lnT>
                      <a:noFill/>
                    </a:lnT>
                    <a:lnB>
                      <a:noFill/>
                    </a:lnB>
                  </a:tcPr>
                </a:tc>
                <a:tc>
                  <a:txBody>
                    <a:bodyPr/>
                    <a:lstStyle/>
                    <a:p>
                      <a:r>
                        <a:rPr lang="en-US" dirty="0"/>
                        <a:t>Antiviral effects</a:t>
                      </a:r>
                      <a:br>
                        <a:rPr lang="en-US" dirty="0"/>
                      </a:br>
                      <a:r>
                        <a:rPr lang="en-US" dirty="0"/>
                        <a:t>Induction of class I MHC on all somatic cells</a:t>
                      </a:r>
                      <a:br>
                        <a:rPr lang="en-US" dirty="0"/>
                      </a:br>
                      <a:r>
                        <a:rPr lang="en-US" dirty="0"/>
                        <a:t>Activation of macrophages and NK cells</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4015644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graphicFrame>
        <p:nvGraphicFramePr>
          <p:cNvPr id="4" name="Content Placeholder 3"/>
          <p:cNvGraphicFramePr>
            <a:graphicFrameLocks noGrp="1"/>
          </p:cNvGraphicFramePr>
          <p:nvPr>
            <p:ph idx="1"/>
          </p:nvPr>
        </p:nvGraphicFramePr>
        <p:xfrm>
          <a:off x="1389682" y="1587543"/>
          <a:ext cx="6364636" cy="4551278"/>
        </p:xfrm>
        <a:graphic>
          <a:graphicData uri="http://schemas.openxmlformats.org/drawingml/2006/table">
            <a:tbl>
              <a:tblPr/>
              <a:tblGrid>
                <a:gridCol w="365784"/>
                <a:gridCol w="2999426"/>
                <a:gridCol w="2999426"/>
              </a:tblGrid>
              <a:tr h="282873">
                <a:tc>
                  <a:txBody>
                    <a:bodyPr/>
                    <a:lstStyle/>
                    <a:p>
                      <a:endParaRPr lang="ar-IQ" sz="1400"/>
                    </a:p>
                  </a:txBody>
                  <a:tcPr marL="0" marR="0" marT="0" marB="0">
                    <a:lnL>
                      <a:noFill/>
                    </a:lnL>
                    <a:lnR>
                      <a:noFill/>
                    </a:lnR>
                    <a:lnT>
                      <a:noFill/>
                    </a:lnT>
                    <a:lnB>
                      <a:noFill/>
                    </a:lnB>
                  </a:tcPr>
                </a:tc>
                <a:tc>
                  <a:txBody>
                    <a:bodyPr/>
                    <a:lstStyle/>
                    <a:p>
                      <a:pPr rtl="1"/>
                      <a:endParaRPr lang="ar-IQ" sz="1400"/>
                    </a:p>
                  </a:txBody>
                  <a:tcPr marL="70718" marR="70718" marT="35359" marB="35359">
                    <a:lnL>
                      <a:noFill/>
                    </a:lnL>
                  </a:tcPr>
                </a:tc>
                <a:tc>
                  <a:txBody>
                    <a:bodyPr/>
                    <a:lstStyle/>
                    <a:p>
                      <a:pPr rtl="1"/>
                      <a:endParaRPr lang="ar-IQ" sz="1400"/>
                    </a:p>
                  </a:txBody>
                  <a:tcPr marL="70718" marR="70718" marT="35359" marB="35359"/>
                </a:tc>
              </a:tr>
              <a:tr h="1909391">
                <a:tc>
                  <a:txBody>
                    <a:bodyPr/>
                    <a:lstStyle/>
                    <a:p>
                      <a:r>
                        <a:rPr lang="en-US" sz="1400"/>
                        <a:t>IFN</a:t>
                      </a:r>
                      <a:r>
                        <a:rPr lang="ar-IQ" sz="1400"/>
                        <a:t>خ³</a:t>
                      </a:r>
                    </a:p>
                  </a:txBody>
                  <a:tcPr marL="0" marR="0" marT="0" marB="0">
                    <a:lnL>
                      <a:noFill/>
                    </a:lnL>
                    <a:lnR>
                      <a:noFill/>
                    </a:lnR>
                    <a:lnT>
                      <a:noFill/>
                    </a:lnT>
                    <a:lnB>
                      <a:noFill/>
                    </a:lnB>
                  </a:tcPr>
                </a:tc>
                <a:tc>
                  <a:txBody>
                    <a:bodyPr/>
                    <a:lstStyle/>
                    <a:p>
                      <a:r>
                        <a:rPr lang="en-US" sz="1400"/>
                        <a:t>Activated T</a:t>
                      </a:r>
                      <a:r>
                        <a:rPr lang="en-US" sz="1400" baseline="-25000"/>
                        <a:t>H</a:t>
                      </a:r>
                      <a:r>
                        <a:rPr lang="en-US" sz="1400"/>
                        <a:t>1 and NK cells</a:t>
                      </a:r>
                    </a:p>
                  </a:txBody>
                  <a:tcPr marL="0" marR="0" marT="0" marB="0">
                    <a:lnL>
                      <a:noFill/>
                    </a:lnL>
                    <a:lnR>
                      <a:noFill/>
                    </a:lnR>
                    <a:lnB>
                      <a:noFill/>
                    </a:lnB>
                  </a:tcPr>
                </a:tc>
                <a:tc>
                  <a:txBody>
                    <a:bodyPr/>
                    <a:lstStyle/>
                    <a:p>
                      <a:r>
                        <a:rPr lang="en-US" sz="1400"/>
                        <a:t>Induction of class I MHC on all somatic cells</a:t>
                      </a:r>
                      <a:br>
                        <a:rPr lang="en-US" sz="1400"/>
                      </a:br>
                      <a:r>
                        <a:rPr lang="en-US" sz="1400"/>
                        <a:t>Induction of class II MHC on APCs and somatic cells</a:t>
                      </a:r>
                      <a:br>
                        <a:rPr lang="en-US" sz="1400"/>
                      </a:br>
                      <a:r>
                        <a:rPr lang="en-US" sz="1400"/>
                        <a:t>Activation of macrophages, neutrophils, and NK cells</a:t>
                      </a:r>
                      <a:br>
                        <a:rPr lang="en-US" sz="1400"/>
                      </a:br>
                      <a:r>
                        <a:rPr lang="en-US" sz="1400"/>
                        <a:t>Promotion of cell-mediated immunity (inhibits T</a:t>
                      </a:r>
                      <a:r>
                        <a:rPr lang="en-US" sz="1400" baseline="-25000"/>
                        <a:t>H</a:t>
                      </a:r>
                      <a:r>
                        <a:rPr lang="en-US" sz="1400"/>
                        <a:t>2 cells)</a:t>
                      </a:r>
                      <a:br>
                        <a:rPr lang="en-US" sz="1400"/>
                      </a:br>
                      <a:r>
                        <a:rPr lang="en-US" sz="1400"/>
                        <a:t>Antiviral effects</a:t>
                      </a:r>
                    </a:p>
                  </a:txBody>
                  <a:tcPr marL="0" marR="0" marT="0" marB="0">
                    <a:lnL>
                      <a:noFill/>
                    </a:lnL>
                    <a:lnR>
                      <a:noFill/>
                    </a:lnR>
                    <a:lnB>
                      <a:noFill/>
                    </a:lnB>
                  </a:tcPr>
                </a:tc>
              </a:tr>
              <a:tr h="1485082">
                <a:tc>
                  <a:txBody>
                    <a:bodyPr/>
                    <a:lstStyle/>
                    <a:p>
                      <a:r>
                        <a:rPr lang="en-US" sz="1400"/>
                        <a:t>TGF</a:t>
                      </a:r>
                      <a:r>
                        <a:rPr lang="ar-IQ" sz="1400"/>
                        <a:t>خ²</a:t>
                      </a:r>
                    </a:p>
                  </a:txBody>
                  <a:tcPr marL="0" marR="0" marT="0" marB="0">
                    <a:lnL>
                      <a:noFill/>
                    </a:lnL>
                    <a:lnR>
                      <a:noFill/>
                    </a:lnR>
                    <a:lnT>
                      <a:noFill/>
                    </a:lnT>
                    <a:lnB>
                      <a:noFill/>
                    </a:lnB>
                  </a:tcPr>
                </a:tc>
                <a:tc>
                  <a:txBody>
                    <a:bodyPr/>
                    <a:lstStyle/>
                    <a:p>
                      <a:r>
                        <a:rPr lang="en-US" sz="1400"/>
                        <a:t>Activated T lymphocytes, platelets, macrophages, other somatic cells</a:t>
                      </a:r>
                    </a:p>
                  </a:txBody>
                  <a:tcPr marL="0" marR="0" marT="0" marB="0">
                    <a:lnL>
                      <a:noFill/>
                    </a:lnL>
                    <a:lnR>
                      <a:noFill/>
                    </a:lnR>
                    <a:lnT>
                      <a:noFill/>
                    </a:lnT>
                    <a:lnB>
                      <a:noFill/>
                    </a:lnB>
                  </a:tcPr>
                </a:tc>
                <a:tc>
                  <a:txBody>
                    <a:bodyPr/>
                    <a:lstStyle/>
                    <a:p>
                      <a:r>
                        <a:rPr lang="en-US" sz="1400"/>
                        <a:t>Antiinflammatory (suppression of cytokine production and class II MHC expression)</a:t>
                      </a:r>
                      <a:br>
                        <a:rPr lang="en-US" sz="1400"/>
                      </a:br>
                      <a:r>
                        <a:rPr lang="en-US" sz="1400"/>
                        <a:t>Antiproliferative for stem cells, monomyelocytic cells and lymphocytes</a:t>
                      </a:r>
                      <a:br>
                        <a:rPr lang="en-US" sz="1400"/>
                      </a:br>
                      <a:r>
                        <a:rPr lang="en-US" sz="1400"/>
                        <a:t>Promotion of fibroblast proliferation and wound healing</a:t>
                      </a:r>
                    </a:p>
                  </a:txBody>
                  <a:tcPr marL="0" marR="0" marT="0" marB="0">
                    <a:lnL>
                      <a:noFill/>
                    </a:lnL>
                    <a:lnR>
                      <a:noFill/>
                    </a:lnR>
                    <a:lnT>
                      <a:noFill/>
                    </a:lnT>
                    <a:lnB>
                      <a:noFill/>
                    </a:lnB>
                  </a:tcPr>
                </a:tc>
              </a:tr>
              <a:tr h="848618">
                <a:tc gridSpan="3">
                  <a:txBody>
                    <a:bodyPr/>
                    <a:lstStyle/>
                    <a:p>
                      <a:r>
                        <a:rPr lang="en-US" sz="1400" i="1" dirty="0"/>
                        <a:t>Abbreviations:</a:t>
                      </a:r>
                      <a:r>
                        <a:rPr lang="en-US" sz="1400" dirty="0"/>
                        <a:t> TNF = tumor necrosis factor; LT = </a:t>
                      </a:r>
                      <a:r>
                        <a:rPr lang="en-US" sz="1400" dirty="0" err="1"/>
                        <a:t>lymphotoxin</a:t>
                      </a:r>
                      <a:r>
                        <a:rPr lang="en-US" sz="1400" dirty="0"/>
                        <a:t>; IFN = interferon; TGF = transforming growth factor; NK = natural killer; IL = interleukin; MHC = major histocompatibility complex.</a:t>
                      </a:r>
                      <a:br>
                        <a:rPr lang="en-US" sz="1400" dirty="0"/>
                      </a:br>
                      <a:r>
                        <a:rPr lang="en-US" sz="1400" baseline="30000" dirty="0" err="1"/>
                        <a:t>a</a:t>
                      </a:r>
                      <a:r>
                        <a:rPr lang="en-US" sz="1400" dirty="0" err="1"/>
                        <a:t>All</a:t>
                      </a:r>
                      <a:r>
                        <a:rPr lang="en-US" sz="1400" dirty="0"/>
                        <a:t> of the listed processes are enhanced unless otherwise indicated.</a:t>
                      </a:r>
                    </a:p>
                  </a:txBody>
                  <a:tcPr marL="0" marR="0" marT="0" marB="0">
                    <a:lnL>
                      <a:noFill/>
                    </a:lnL>
                    <a:lnR>
                      <a:noFill/>
                    </a:lnR>
                    <a:lnT>
                      <a:noFill/>
                    </a:lnT>
                    <a:lnB>
                      <a:noFill/>
                    </a:lnB>
                  </a:tcPr>
                </a:tc>
                <a:tc hMerge="1">
                  <a:txBody>
                    <a:bodyPr/>
                    <a:lstStyle/>
                    <a:p>
                      <a:pPr rtl="1"/>
                      <a:endParaRPr lang="ar-IQ"/>
                    </a:p>
                  </a:txBody>
                  <a:tcPr/>
                </a:tc>
                <a:tc hMerge="1">
                  <a:txBody>
                    <a:bodyPr/>
                    <a:lstStyle/>
                    <a:p>
                      <a:pPr rtl="1"/>
                      <a:endParaRPr lang="ar-IQ"/>
                    </a:p>
                  </a:txBody>
                  <a:tcPr/>
                </a:tc>
              </a:tr>
            </a:tbl>
          </a:graphicData>
        </a:graphic>
      </p:graphicFrame>
    </p:spTree>
    <p:extLst>
      <p:ext uri="{BB962C8B-B14F-4D97-AF65-F5344CB8AC3E}">
        <p14:creationId xmlns:p14="http://schemas.microsoft.com/office/powerpoint/2010/main" val="2912169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TNF</a:t>
            </a:r>
            <a:r>
              <a:rPr lang="ar-IQ" dirty="0"/>
              <a:t>خ± </a:t>
            </a:r>
            <a:r>
              <a:rPr lang="en-US" dirty="0" smtClean="0"/>
              <a:t>Its </a:t>
            </a:r>
            <a:r>
              <a:rPr lang="en-US" dirty="0"/>
              <a:t>Receptors</a:t>
            </a:r>
            <a:endParaRPr lang="ar-IQ" dirty="0"/>
          </a:p>
        </p:txBody>
      </p:sp>
      <p:sp>
        <p:nvSpPr>
          <p:cNvPr id="3" name="Content Placeholder 2"/>
          <p:cNvSpPr>
            <a:spLocks noGrp="1"/>
          </p:cNvSpPr>
          <p:nvPr>
            <p:ph idx="1"/>
          </p:nvPr>
        </p:nvSpPr>
        <p:spPr/>
        <p:txBody>
          <a:bodyPr>
            <a:normAutofit fontScale="70000" lnSpcReduction="20000"/>
          </a:bodyPr>
          <a:lstStyle/>
          <a:p>
            <a:r>
              <a:rPr lang="en-US" dirty="0"/>
              <a:t>TNFRI is the principal mediator of TNF</a:t>
            </a:r>
            <a:r>
              <a:rPr lang="ar-IQ" dirty="0"/>
              <a:t>خ± </a:t>
            </a:r>
            <a:r>
              <a:rPr lang="en-US" dirty="0"/>
              <a:t>activity, with TNFRII serving an auxiliary role. Moreover, unlike TNFRII, the cytoplasmic portion of TNFRI includes an 80-amino-acid sequence known as the death domain, which is also found in the Fas protein (the receptor for </a:t>
            </a:r>
            <a:r>
              <a:rPr lang="en-US" dirty="0" err="1"/>
              <a:t>FasL</a:t>
            </a:r>
            <a:r>
              <a:rPr lang="en-US" dirty="0"/>
              <a:t>). The death domains of TNFRI and Fas allow these proteins to trigger apoptosis when they bind their respective ligands; they do so by activating caspase-8, which in turn activates the downstream </a:t>
            </a:r>
            <a:r>
              <a:rPr lang="en-US" dirty="0" err="1"/>
              <a:t>caspase</a:t>
            </a:r>
            <a:r>
              <a:rPr lang="en-US" dirty="0"/>
              <a:t> cascade. Like the IL-1 receptors, TNF</a:t>
            </a:r>
            <a:r>
              <a:rPr lang="ar-IQ" dirty="0"/>
              <a:t>خ± </a:t>
            </a:r>
            <a:r>
              <a:rPr lang="en-US" dirty="0"/>
              <a:t>receptors are internalized (</a:t>
            </a:r>
            <a:r>
              <a:rPr lang="en-US" dirty="0" err="1"/>
              <a:t>endocytosed</a:t>
            </a:r>
            <a:r>
              <a:rPr lang="en-US" dirty="0"/>
              <a:t>) after ligand binding. IL-2 increases expression of both types of TNF</a:t>
            </a:r>
            <a:r>
              <a:rPr lang="ar-IQ" dirty="0"/>
              <a:t>خ± </a:t>
            </a:r>
            <a:r>
              <a:rPr lang="en-US" dirty="0"/>
              <a:t>receptors, whereas IFN</a:t>
            </a:r>
            <a:r>
              <a:rPr lang="ar-IQ" dirty="0"/>
              <a:t>خ³ </a:t>
            </a:r>
            <a:r>
              <a:rPr lang="en-US" dirty="0"/>
              <a:t>selectively induces TNFRII. Activated cells shed their TNF</a:t>
            </a:r>
            <a:r>
              <a:rPr lang="ar-IQ" dirty="0"/>
              <a:t>خ± </a:t>
            </a:r>
            <a:r>
              <a:rPr lang="en-US" dirty="0"/>
              <a:t>receptors, which can bind TNF</a:t>
            </a:r>
            <a:r>
              <a:rPr lang="ar-IQ" dirty="0"/>
              <a:t>خ± </a:t>
            </a:r>
            <a:r>
              <a:rPr lang="en-US" dirty="0"/>
              <a:t>and may antagonize its activity during inflammatory responses. An inherited inability to shed TNFRI results in a syndrome of recurrent localized inflammatory episodes and fevers.</a:t>
            </a:r>
            <a:endParaRPr lang="ar-IQ" dirty="0"/>
          </a:p>
        </p:txBody>
      </p:sp>
    </p:spTree>
    <p:extLst>
      <p:ext uri="{BB962C8B-B14F-4D97-AF65-F5344CB8AC3E}">
        <p14:creationId xmlns:p14="http://schemas.microsoft.com/office/powerpoint/2010/main" val="3997919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INTERLEUKIN-2</a:t>
            </a:r>
          </a:p>
        </p:txBody>
      </p:sp>
      <p:sp>
        <p:nvSpPr>
          <p:cNvPr id="3" name="Content Placeholder 2"/>
          <p:cNvSpPr>
            <a:spLocks noGrp="1"/>
          </p:cNvSpPr>
          <p:nvPr>
            <p:ph idx="1"/>
          </p:nvPr>
        </p:nvSpPr>
        <p:spPr/>
        <p:txBody>
          <a:bodyPr>
            <a:normAutofit fontScale="62500" lnSpcReduction="20000"/>
          </a:bodyPr>
          <a:lstStyle/>
          <a:p>
            <a:r>
              <a:rPr lang="en-US" dirty="0" smtClean="0"/>
              <a:t>IL-2 </a:t>
            </a:r>
            <a:r>
              <a:rPr lang="en-US" dirty="0"/>
              <a:t>is an </a:t>
            </a:r>
            <a:r>
              <a:rPr lang="en-US" dirty="0" err="1"/>
              <a:t>autocrine</a:t>
            </a:r>
            <a:r>
              <a:rPr lang="en-US" dirty="0"/>
              <a:t> and paracrine growth factor secreted by activated T lymphocytes and is essential for clonal T-cell proliferation. The discovery of IL-2 (then called T-cell growth factor) represented a major advance in immunology, because it made it possible to propagate and study individual clones of normal T cells that maintained their immunologic properties in cell culture. Its role in promoting T-cell proliferation, cytokine production, and the functional properties of B cells, macrophages, and NK cells, make IL-2 critical for activating all types of acquired immune responses. Paradoxically, however, this cytokine appears equally important in limiting such responses and eliminating </a:t>
            </a:r>
            <a:r>
              <a:rPr lang="en-US" dirty="0" err="1"/>
              <a:t>autoreactive</a:t>
            </a:r>
            <a:r>
              <a:rPr lang="en-US" dirty="0"/>
              <a:t> T cells: prolonged or repeated activation in the presence of IL-2 causes T-cell apoptosis, and mutations that inactivate IL-2 or its receptor lead to excessive T-cell proliferation and autoimmunity in both humans and animal models (Table 10-6). IL-2 is thus a two-edged sword that initiates immune responses but also limits their intensity and duration</a:t>
            </a:r>
          </a:p>
        </p:txBody>
      </p:sp>
    </p:spTree>
    <p:extLst>
      <p:ext uri="{BB962C8B-B14F-4D97-AF65-F5344CB8AC3E}">
        <p14:creationId xmlns:p14="http://schemas.microsoft.com/office/powerpoint/2010/main" val="681851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INTERLEUKIN-10</a:t>
            </a:r>
            <a:br>
              <a:rPr lang="en-US" dirty="0"/>
            </a:br>
            <a:endParaRPr lang="ar-IQ" dirty="0"/>
          </a:p>
        </p:txBody>
      </p:sp>
      <p:sp>
        <p:nvSpPr>
          <p:cNvPr id="3" name="Content Placeholder 2"/>
          <p:cNvSpPr>
            <a:spLocks noGrp="1"/>
          </p:cNvSpPr>
          <p:nvPr>
            <p:ph idx="1"/>
          </p:nvPr>
        </p:nvSpPr>
        <p:spPr/>
        <p:txBody>
          <a:bodyPr>
            <a:normAutofit fontScale="62500" lnSpcReduction="20000"/>
          </a:bodyPr>
          <a:lstStyle/>
          <a:p>
            <a:r>
              <a:rPr lang="en-US" dirty="0" smtClean="0"/>
              <a:t>IL-10 </a:t>
            </a:r>
            <a:r>
              <a:rPr lang="en-US" dirty="0"/>
              <a:t>is a potent inhibitor of inflammatory and immune responses, in part because it inhibits APC function by suppressing class II MHC expression on dendritic cells and macrophages. It is a product of activated T</a:t>
            </a:r>
            <a:r>
              <a:rPr lang="en-US" baseline="-25000" dirty="0"/>
              <a:t>H</a:t>
            </a:r>
            <a:r>
              <a:rPr lang="en-US" dirty="0"/>
              <a:t>2 and CD8 T cells, B cells, monocytes, and keratinocytes and was originally identified because of its ability to inhibit cytokine production by activated T cells, often acting synergistically with </a:t>
            </a:r>
            <a:r>
              <a:rPr lang="en-US" dirty="0" smtClean="0"/>
              <a:t>TGF</a:t>
            </a:r>
            <a:endParaRPr lang="ar-IQ" dirty="0" smtClean="0"/>
          </a:p>
          <a:p>
            <a:r>
              <a:rPr lang="ar-IQ" dirty="0" smtClean="0"/>
              <a:t>خ²</a:t>
            </a:r>
            <a:r>
              <a:rPr lang="ar-IQ" dirty="0"/>
              <a:t>. </a:t>
            </a:r>
            <a:r>
              <a:rPr lang="en-US" dirty="0"/>
              <a:t>For example, IL-10 inhibits the production of IL-2 and IFN</a:t>
            </a:r>
            <a:r>
              <a:rPr lang="ar-IQ" dirty="0"/>
              <a:t>خ³ </a:t>
            </a:r>
            <a:r>
              <a:rPr lang="en-US" dirty="0"/>
              <a:t>by T</a:t>
            </a:r>
            <a:r>
              <a:rPr lang="en-US" baseline="-25000" dirty="0"/>
              <a:t>H</a:t>
            </a:r>
            <a:r>
              <a:rPr lang="en-US" dirty="0"/>
              <a:t>1 cells, thereby favoring T</a:t>
            </a:r>
            <a:r>
              <a:rPr lang="en-US" baseline="-25000" dirty="0"/>
              <a:t>H</a:t>
            </a:r>
            <a:r>
              <a:rPr lang="en-US" dirty="0"/>
              <a:t>2- dependent responses. It inhibits production of cytokines by NK cells, and of cytokines, reactive oxygen species, nitric oxide, and adhesion proteins by macrophages. It is also thought to promote immune tolerance to ingested antigens in the gut (Chapter 14) and may have a more general role in </a:t>
            </a:r>
            <a:r>
              <a:rPr lang="en-US" dirty="0" err="1"/>
              <a:t>anergy</a:t>
            </a:r>
            <a:r>
              <a:rPr lang="en-US" dirty="0"/>
              <a:t>. Mice lacking IL-10R develop severe gastrointestinal inflammatory disease due to overexpression of </a:t>
            </a:r>
            <a:r>
              <a:rPr lang="en-US" dirty="0" err="1"/>
              <a:t>proinflammatory</a:t>
            </a:r>
            <a:r>
              <a:rPr lang="en-US" dirty="0"/>
              <a:t> cytokines. High-level endogenous expression of IL-10 correlates with graft survival in skin, cardiac, and islet-cell transplantation. On the other hand, IL-10 is not entirely immunosuppressive </a:t>
            </a:r>
          </a:p>
          <a:p>
            <a:endParaRPr lang="ar-IQ" dirty="0"/>
          </a:p>
        </p:txBody>
      </p:sp>
    </p:spTree>
    <p:extLst>
      <p:ext uri="{BB962C8B-B14F-4D97-AF65-F5344CB8AC3E}">
        <p14:creationId xmlns:p14="http://schemas.microsoft.com/office/powerpoint/2010/main" val="34250726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INTERFERONS</a:t>
            </a:r>
            <a:br>
              <a:rPr lang="en-US" dirty="0"/>
            </a:br>
            <a:endParaRPr lang="ar-IQ" dirty="0"/>
          </a:p>
        </p:txBody>
      </p:sp>
      <p:sp>
        <p:nvSpPr>
          <p:cNvPr id="3" name="Content Placeholder 2"/>
          <p:cNvSpPr>
            <a:spLocks noGrp="1"/>
          </p:cNvSpPr>
          <p:nvPr>
            <p:ph idx="1"/>
          </p:nvPr>
        </p:nvSpPr>
        <p:spPr/>
        <p:txBody>
          <a:bodyPr>
            <a:normAutofit fontScale="92500" lnSpcReduction="20000"/>
          </a:bodyPr>
          <a:lstStyle/>
          <a:p>
            <a:r>
              <a:rPr lang="en-US" dirty="0" smtClean="0"/>
              <a:t>In </a:t>
            </a:r>
            <a:r>
              <a:rPr lang="en-US" dirty="0"/>
              <a:t>1957, it was discovered that cells exposed to inactivated viruses produce at least one soluble factor that can </a:t>
            </a:r>
            <a:r>
              <a:rPr lang="en-US" dirty="0" err="1"/>
              <a:t>â€œinterfereâ</a:t>
            </a:r>
            <a:r>
              <a:rPr lang="en-US" dirty="0"/>
              <a:t>€‌ with viral replication when applied to newly infected cells. The factor was named interferon (IFN). It has since been shown that the </a:t>
            </a:r>
            <a:r>
              <a:rPr lang="en-US" dirty="0" err="1"/>
              <a:t>interferons</a:t>
            </a:r>
            <a:r>
              <a:rPr lang="en-US" dirty="0"/>
              <a:t> consist of a large family of secretory proteins that not only share antiviral activity, but also have the ability to inhibit proliferation of vertebrate cells and to modulate immune responses. </a:t>
            </a:r>
            <a:r>
              <a:rPr lang="en-US" dirty="0" err="1"/>
              <a:t>Interferons</a:t>
            </a:r>
            <a:r>
              <a:rPr lang="en-US" dirty="0"/>
              <a:t> do not exert their antiviral effects by acting on viral particles, but rather by inducing an antiviral state </a:t>
            </a:r>
          </a:p>
          <a:p>
            <a:endParaRPr lang="ar-IQ" dirty="0"/>
          </a:p>
        </p:txBody>
      </p:sp>
    </p:spTree>
    <p:extLst>
      <p:ext uri="{BB962C8B-B14F-4D97-AF65-F5344CB8AC3E}">
        <p14:creationId xmlns:p14="http://schemas.microsoft.com/office/powerpoint/2010/main" val="3053915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Antiviral IFNs</a:t>
            </a:r>
            <a:br>
              <a:rPr lang="en-US" dirty="0"/>
            </a:br>
            <a:endParaRPr lang="ar-IQ" dirty="0"/>
          </a:p>
        </p:txBody>
      </p:sp>
      <p:sp>
        <p:nvSpPr>
          <p:cNvPr id="3" name="Content Placeholder 2"/>
          <p:cNvSpPr>
            <a:spLocks noGrp="1"/>
          </p:cNvSpPr>
          <p:nvPr>
            <p:ph idx="1"/>
          </p:nvPr>
        </p:nvSpPr>
        <p:spPr/>
        <p:txBody>
          <a:bodyPr>
            <a:normAutofit fontScale="85000" lnSpcReduction="20000"/>
          </a:bodyPr>
          <a:lstStyle/>
          <a:p>
            <a:r>
              <a:rPr lang="en-US" dirty="0" smtClean="0"/>
              <a:t>IFNs </a:t>
            </a:r>
            <a:r>
              <a:rPr lang="en-US" dirty="0"/>
              <a:t>with relatively high antiviral potency are called antiviral, or type I, IFNs. They are not normally found in tissues or serum, but can be synthesized and released rapidly by most cell types in response to infection by viruses, bacteria, or protozoa, or on exposure to certain cytokines (Figure 10-2). </a:t>
            </a:r>
            <a:endParaRPr lang="en-US" dirty="0" smtClean="0"/>
          </a:p>
          <a:p>
            <a:r>
              <a:rPr lang="en-US" dirty="0" smtClean="0"/>
              <a:t>These </a:t>
            </a:r>
            <a:r>
              <a:rPr lang="en-US" dirty="0"/>
              <a:t>IFNs can also be induced artificially by treating cells with double-stranded RNA molecules, which presumably mimic the genomes of certain RNA viruses. One commonly used inducer of type I IFN is poly(I:C)</a:t>
            </a:r>
            <a:r>
              <a:rPr lang="en-US" dirty="0" err="1"/>
              <a:t>â€”a</a:t>
            </a:r>
            <a:r>
              <a:rPr lang="en-US" dirty="0"/>
              <a:t> </a:t>
            </a:r>
            <a:r>
              <a:rPr lang="en-US" dirty="0" err="1"/>
              <a:t>heteroduplex</a:t>
            </a:r>
            <a:r>
              <a:rPr lang="en-US" dirty="0"/>
              <a:t> of </a:t>
            </a:r>
            <a:r>
              <a:rPr lang="en-US" dirty="0" err="1"/>
              <a:t>polyinosine</a:t>
            </a:r>
            <a:r>
              <a:rPr lang="en-US" dirty="0"/>
              <a:t> and </a:t>
            </a:r>
            <a:r>
              <a:rPr lang="en-US" dirty="0" err="1"/>
              <a:t>polycytidine</a:t>
            </a:r>
            <a:r>
              <a:rPr lang="en-US" dirty="0"/>
              <a:t> RNA chains.</a:t>
            </a:r>
          </a:p>
        </p:txBody>
      </p:sp>
    </p:spTree>
    <p:extLst>
      <p:ext uri="{BB962C8B-B14F-4D97-AF65-F5344CB8AC3E}">
        <p14:creationId xmlns:p14="http://schemas.microsoft.com/office/powerpoint/2010/main" val="2031507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en-US" dirty="0"/>
              <a:t>There are three major forms of type I IFN: IFN</a:t>
            </a:r>
            <a:r>
              <a:rPr lang="ar-IQ" dirty="0"/>
              <a:t>خ±, </a:t>
            </a:r>
            <a:r>
              <a:rPr lang="en-US" dirty="0"/>
              <a:t>IFN</a:t>
            </a:r>
            <a:r>
              <a:rPr lang="ar-IQ" dirty="0"/>
              <a:t>خ², </a:t>
            </a:r>
            <a:r>
              <a:rPr lang="en-US" dirty="0"/>
              <a:t>and IFN</a:t>
            </a:r>
            <a:r>
              <a:rPr lang="ar-IQ" dirty="0"/>
              <a:t>د‰. </a:t>
            </a:r>
            <a:r>
              <a:rPr lang="en-US" dirty="0"/>
              <a:t>IFN</a:t>
            </a:r>
            <a:r>
              <a:rPr lang="ar-IQ" dirty="0"/>
              <a:t>خ± </a:t>
            </a:r>
            <a:r>
              <a:rPr lang="en-US" dirty="0"/>
              <a:t>is the primary IFN produced by leukocytes and consists of at least 14 glycoproteins encoded by a closely related family of genes. The amino acid sequences of these various IFN</a:t>
            </a:r>
            <a:r>
              <a:rPr lang="ar-IQ" dirty="0"/>
              <a:t>خ± </a:t>
            </a:r>
            <a:r>
              <a:rPr lang="en-US" dirty="0"/>
              <a:t>proteins are approximately 73% identical to one another. Fibroblasts and most other </a:t>
            </a:r>
            <a:r>
              <a:rPr lang="en-US" dirty="0" err="1"/>
              <a:t>nonleukocytes</a:t>
            </a:r>
            <a:r>
              <a:rPr lang="en-US" dirty="0"/>
              <a:t> primarily express IFN</a:t>
            </a:r>
            <a:r>
              <a:rPr lang="ar-IQ" dirty="0"/>
              <a:t>خ², </a:t>
            </a:r>
            <a:r>
              <a:rPr lang="en-US" dirty="0"/>
              <a:t>a protein that is only about 30% identical to IFN</a:t>
            </a:r>
            <a:r>
              <a:rPr lang="ar-IQ" dirty="0"/>
              <a:t>خ±. </a:t>
            </a:r>
            <a:r>
              <a:rPr lang="en-US" dirty="0"/>
              <a:t>Small amounts of IFN</a:t>
            </a:r>
            <a:r>
              <a:rPr lang="ar-IQ" dirty="0"/>
              <a:t>خ² </a:t>
            </a:r>
            <a:r>
              <a:rPr lang="en-US" dirty="0"/>
              <a:t>are also expressed by leukocytes</a:t>
            </a:r>
            <a:endParaRPr lang="ar-IQ" dirty="0"/>
          </a:p>
        </p:txBody>
      </p:sp>
    </p:spTree>
    <p:extLst>
      <p:ext uri="{BB962C8B-B14F-4D97-AF65-F5344CB8AC3E}">
        <p14:creationId xmlns:p14="http://schemas.microsoft.com/office/powerpoint/2010/main" val="1259580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1719263"/>
            <a:ext cx="6429375" cy="341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5610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Cytokines</a:t>
            </a:r>
            <a:br>
              <a:rPr lang="en-US" dirty="0"/>
            </a:br>
            <a:endParaRPr lang="ar-IQ" dirty="0"/>
          </a:p>
        </p:txBody>
      </p:sp>
      <p:sp>
        <p:nvSpPr>
          <p:cNvPr id="3" name="Content Placeholder 2"/>
          <p:cNvSpPr>
            <a:spLocks noGrp="1"/>
          </p:cNvSpPr>
          <p:nvPr>
            <p:ph idx="1"/>
          </p:nvPr>
        </p:nvSpPr>
        <p:spPr/>
        <p:txBody>
          <a:bodyPr>
            <a:normAutofit fontScale="92500" lnSpcReduction="10000"/>
          </a:bodyPr>
          <a:lstStyle/>
          <a:p>
            <a:r>
              <a:rPr lang="en-US" dirty="0"/>
              <a:t>cytokines are a diverse group of intercellular signaling peptides and glycoproteins </a:t>
            </a:r>
            <a:r>
              <a:rPr lang="en-US" dirty="0" smtClean="0"/>
              <a:t>.</a:t>
            </a:r>
          </a:p>
          <a:p>
            <a:r>
              <a:rPr lang="en-US" dirty="0"/>
              <a:t>molecular weights (MW) between 6000 and 60,000, and most of them are genetically and structurally unrelated to one another. </a:t>
            </a:r>
            <a:endParaRPr lang="en-US" dirty="0" smtClean="0"/>
          </a:p>
          <a:p>
            <a:r>
              <a:rPr lang="en-US" dirty="0" smtClean="0"/>
              <a:t>Several </a:t>
            </a:r>
            <a:r>
              <a:rPr lang="en-US" dirty="0"/>
              <a:t>hundred have been identified to date. Each is secreted by particular cell types in response to a variety of stimuli and produces characteristic effects on the growth, mobility, differentiation, or function of target cells.</a:t>
            </a:r>
            <a:endParaRPr lang="ar-IQ" dirty="0"/>
          </a:p>
        </p:txBody>
      </p:sp>
    </p:spTree>
    <p:extLst>
      <p:ext uri="{BB962C8B-B14F-4D97-AF65-F5344CB8AC3E}">
        <p14:creationId xmlns:p14="http://schemas.microsoft.com/office/powerpoint/2010/main" val="168483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4676719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en-US" dirty="0"/>
              <a:t>All type I IFNs bind to a single </a:t>
            </a:r>
            <a:r>
              <a:rPr lang="en-US" dirty="0" err="1"/>
              <a:t>multichain</a:t>
            </a:r>
            <a:r>
              <a:rPr lang="en-US" dirty="0"/>
              <a:t> receptor, which is expressed on nearly all cell types and is structurally related to the IL-10 receptor. Binding of type I IFN to this receptor leads to increased expression of at least 30 different proteins in the target cell. Among these are the class I MHC proteins, which enable an infected cell to present viral antigens and so to be killed by CTLs. The type I IFNs also stimulate IL-12-independent production of IFN</a:t>
            </a:r>
            <a:r>
              <a:rPr lang="ar-IQ" dirty="0"/>
              <a:t>خ³, </a:t>
            </a:r>
            <a:r>
              <a:rPr lang="en-US" dirty="0"/>
              <a:t>which promotes T-cell and macrophage function. Other IFN-inducible proteins include an RNA-dependent protein kinase (PKR) and 2â€²-5â€² </a:t>
            </a:r>
            <a:r>
              <a:rPr lang="en-US" dirty="0" err="1"/>
              <a:t>oligoadenylate</a:t>
            </a:r>
            <a:r>
              <a:rPr lang="en-US" dirty="0"/>
              <a:t> (2-5A) </a:t>
            </a:r>
            <a:r>
              <a:rPr lang="en-US" dirty="0" err="1"/>
              <a:t>synthetase</a:t>
            </a:r>
            <a:r>
              <a:rPr lang="en-US" dirty="0"/>
              <a:t>, each of which requires the presence of double-stranded RNA for activity. When activated, PKR phosphorylates a component of the cellular translational machinery (called eukaryotic initiation factor 2, or eIF2</a:t>
            </a:r>
            <a:endParaRPr lang="ar-IQ" dirty="0"/>
          </a:p>
        </p:txBody>
      </p:sp>
    </p:spTree>
    <p:extLst>
      <p:ext uri="{BB962C8B-B14F-4D97-AF65-F5344CB8AC3E}">
        <p14:creationId xmlns:p14="http://schemas.microsoft.com/office/powerpoint/2010/main" val="1248717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en-US" dirty="0"/>
              <a:t>thereby inhibiting protein synthesis. The 2-5A </a:t>
            </a:r>
            <a:r>
              <a:rPr lang="en-US" dirty="0" err="1"/>
              <a:t>synthetase</a:t>
            </a:r>
            <a:r>
              <a:rPr lang="en-US" dirty="0"/>
              <a:t> produces short chains of </a:t>
            </a:r>
            <a:r>
              <a:rPr lang="en-US" dirty="0" err="1"/>
              <a:t>adenylate</a:t>
            </a:r>
            <a:r>
              <a:rPr lang="en-US" dirty="0"/>
              <a:t> residues joined by 2â€²-5â€² </a:t>
            </a:r>
            <a:r>
              <a:rPr lang="en-US" dirty="0" err="1"/>
              <a:t>phosphodiester</a:t>
            </a:r>
            <a:r>
              <a:rPr lang="en-US" dirty="0"/>
              <a:t> bonds; these bind and activate a cellular </a:t>
            </a:r>
            <a:r>
              <a:rPr lang="en-US" dirty="0" err="1"/>
              <a:t>endoribonuclease</a:t>
            </a:r>
            <a:r>
              <a:rPr lang="en-US" dirty="0"/>
              <a:t> that specifically degrades single-stranded RNA. These enzymes, together with other IFN-inducible proteins, combine to confer a relatively nonspecific but potent intracellular defense against viruses.</a:t>
            </a:r>
          </a:p>
          <a:p>
            <a:r>
              <a:rPr lang="en-US" dirty="0"/>
              <a:t>In addition to inhibiting viral replication, type I IFNs can modulate specific cellular functions. </a:t>
            </a:r>
            <a:r>
              <a:rPr lang="en-US" dirty="0" smtClean="0"/>
              <a:t>They</a:t>
            </a:r>
            <a:r>
              <a:rPr lang="en-US" dirty="0"/>
              <a:t/>
            </a:r>
            <a:br>
              <a:rPr lang="en-US" dirty="0"/>
            </a:br>
            <a:r>
              <a:rPr lang="en-US" dirty="0"/>
              <a:t>arrest the growth of (but generally do not kill) many types of cells in culture, including transformed cell lines. They also may either inhibit or promote cellular differentiation, depending on the cell type, timing, and dosage of treatment</a:t>
            </a:r>
          </a:p>
        </p:txBody>
      </p:sp>
    </p:spTree>
    <p:extLst>
      <p:ext uri="{BB962C8B-B14F-4D97-AF65-F5344CB8AC3E}">
        <p14:creationId xmlns:p14="http://schemas.microsoft.com/office/powerpoint/2010/main" val="937313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Immune IFN</a:t>
            </a:r>
            <a:br>
              <a:rPr lang="en-US" dirty="0"/>
            </a:br>
            <a:endParaRPr lang="ar-IQ" dirty="0"/>
          </a:p>
        </p:txBody>
      </p:sp>
      <p:sp>
        <p:nvSpPr>
          <p:cNvPr id="3" name="Content Placeholder 2"/>
          <p:cNvSpPr>
            <a:spLocks noGrp="1"/>
          </p:cNvSpPr>
          <p:nvPr>
            <p:ph idx="1"/>
          </p:nvPr>
        </p:nvSpPr>
        <p:spPr/>
        <p:txBody>
          <a:bodyPr>
            <a:normAutofit fontScale="70000" lnSpcReduction="20000"/>
          </a:bodyPr>
          <a:lstStyle/>
          <a:p>
            <a:r>
              <a:rPr lang="en-US" dirty="0" smtClean="0"/>
              <a:t>IFN</a:t>
            </a:r>
            <a:r>
              <a:rPr lang="ar-IQ" dirty="0"/>
              <a:t>خ³ (</a:t>
            </a:r>
            <a:r>
              <a:rPr lang="en-US" dirty="0"/>
              <a:t>also called type II IFN or immune IFN) arises from a single gene and differs in virtually all respects from the type I IFNs. There is only a single active form of IFN</a:t>
            </a:r>
            <a:r>
              <a:rPr lang="ar-IQ" dirty="0"/>
              <a:t>خ³ </a:t>
            </a:r>
            <a:r>
              <a:rPr lang="en-US" dirty="0" err="1"/>
              <a:t>proteinâ</a:t>
            </a:r>
            <a:r>
              <a:rPr lang="en-US" dirty="0"/>
              <a:t>€”a </a:t>
            </a:r>
            <a:r>
              <a:rPr lang="en-US" dirty="0" err="1"/>
              <a:t>homodimer</a:t>
            </a:r>
            <a:r>
              <a:rPr lang="en-US" dirty="0"/>
              <a:t> of polypeptides that can be glycosylated to various degrees. The receptor to which it binds is likewise unrelated to the receptor for type I IFN. Although IFN</a:t>
            </a:r>
            <a:r>
              <a:rPr lang="ar-IQ" dirty="0"/>
              <a:t>خ³ </a:t>
            </a:r>
            <a:r>
              <a:rPr lang="en-US" dirty="0"/>
              <a:t>has some antiviral activity (which led to its discovery and is the source of its name), it is much less active in this regard than the type I IFNs. Moreover, IFN</a:t>
            </a:r>
            <a:r>
              <a:rPr lang="ar-IQ" dirty="0"/>
              <a:t>خ³ </a:t>
            </a:r>
            <a:r>
              <a:rPr lang="en-US" dirty="0"/>
              <a:t>expression is not directly inducible by infection or by double-stranded RNA. It is involved in the regulation of nearly all phases of the immune and inflammatory responses, including the activation and differentiation of T cells, B cells, NK cells, macrophages, and others. It is therefore best regarded as a distinct </a:t>
            </a:r>
            <a:r>
              <a:rPr lang="en-US" dirty="0" err="1"/>
              <a:t>immunoregulatory</a:t>
            </a:r>
            <a:r>
              <a:rPr lang="en-US" dirty="0"/>
              <a:t> cytokine and has found clinical application as an </a:t>
            </a:r>
            <a:r>
              <a:rPr lang="en-US" dirty="0" err="1"/>
              <a:t>immunostimulator</a:t>
            </a:r>
            <a:r>
              <a:rPr lang="en-US" dirty="0"/>
              <a:t> in chronic granulomatous disease and other disorders.</a:t>
            </a:r>
          </a:p>
          <a:p>
            <a:endParaRPr lang="ar-IQ" dirty="0"/>
          </a:p>
        </p:txBody>
      </p:sp>
    </p:spTree>
    <p:extLst>
      <p:ext uri="{BB962C8B-B14F-4D97-AF65-F5344CB8AC3E}">
        <p14:creationId xmlns:p14="http://schemas.microsoft.com/office/powerpoint/2010/main" val="2794306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220075"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08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CYTOKINE RECEPTOR FAMILIES</a:t>
            </a:r>
            <a:br>
              <a:rPr lang="en-US" dirty="0"/>
            </a:br>
            <a:endParaRPr lang="ar-IQ"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characterization of many cytokine receptors and their corresponding genes has revealed that most belong to larger </a:t>
            </a:r>
            <a:r>
              <a:rPr lang="en-US" dirty="0" err="1"/>
              <a:t>multigene</a:t>
            </a:r>
            <a:r>
              <a:rPr lang="en-US" dirty="0"/>
              <a:t> families (Table 10-9). The members of each family share distinctive structural features and are thought to be evolutionarily related. The divisions among families are not mutually exclusive, however, and some receptors (</a:t>
            </a:r>
            <a:r>
              <a:rPr lang="en-US" dirty="0" err="1"/>
              <a:t>eg</a:t>
            </a:r>
            <a:r>
              <a:rPr lang="en-US" dirty="0"/>
              <a:t>, IL-6R) can be assigned to multiple families. The receptors for IL-1, IL-6, M-CSF, G-CSF, and SCF each contain an immunoglobulin-like domain in their extracellular regions and thus belong to the immunoglobulin gene superfamily (see Chapter 7). Many of the remaining cytokines belong to the </a:t>
            </a:r>
            <a:r>
              <a:rPr lang="en-US" dirty="0" err="1"/>
              <a:t>hematopoietin</a:t>
            </a:r>
            <a:r>
              <a:rPr lang="en-US" dirty="0"/>
              <a:t> receptor family, whose members can be recognized by a distinctive set of four spaced </a:t>
            </a:r>
            <a:r>
              <a:rPr lang="en-US" dirty="0" err="1"/>
              <a:t>cysteines</a:t>
            </a:r>
            <a:r>
              <a:rPr lang="en-US" dirty="0"/>
              <a:t> in their extracellular domains as well as by a conserved sequence motif (</a:t>
            </a:r>
            <a:r>
              <a:rPr lang="en-US" dirty="0" err="1"/>
              <a:t>Trp</a:t>
            </a:r>
            <a:r>
              <a:rPr lang="en-US" dirty="0"/>
              <a:t>-</a:t>
            </a:r>
            <a:r>
              <a:rPr lang="en-US" dirty="0" err="1"/>
              <a:t>Ser</a:t>
            </a:r>
            <a:r>
              <a:rPr lang="en-US" dirty="0"/>
              <a:t>-X-</a:t>
            </a:r>
            <a:r>
              <a:rPr lang="en-US" dirty="0" err="1"/>
              <a:t>Trp</a:t>
            </a:r>
            <a:r>
              <a:rPr lang="en-US" dirty="0"/>
              <a:t>-</a:t>
            </a:r>
            <a:r>
              <a:rPr lang="en-US" dirty="0" err="1"/>
              <a:t>Ser</a:t>
            </a:r>
            <a:r>
              <a:rPr lang="en-US" dirty="0"/>
              <a:t>, where X is any amino acid) located near the external membrane surface. It has been proposed that receptor dimerization is required for signal transduction by </a:t>
            </a:r>
            <a:r>
              <a:rPr lang="en-US" dirty="0" err="1"/>
              <a:t>hematopoietin</a:t>
            </a:r>
            <a:r>
              <a:rPr lang="en-US" dirty="0"/>
              <a:t> receptors; the dimers can be either </a:t>
            </a:r>
            <a:r>
              <a:rPr lang="en-US" dirty="0" err="1"/>
              <a:t>homodimers</a:t>
            </a:r>
            <a:r>
              <a:rPr lang="en-US" dirty="0"/>
              <a:t>, as in IL-4R, or more complex heterodimers, as in IL-6R and some others.</a:t>
            </a:r>
          </a:p>
          <a:p>
            <a:endParaRPr lang="ar-IQ" dirty="0"/>
          </a:p>
        </p:txBody>
      </p:sp>
    </p:spTree>
    <p:extLst>
      <p:ext uri="{BB962C8B-B14F-4D97-AF65-F5344CB8AC3E}">
        <p14:creationId xmlns:p14="http://schemas.microsoft.com/office/powerpoint/2010/main" val="4276285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8201224"/>
              </p:ext>
            </p:extLst>
          </p:nvPr>
        </p:nvGraphicFramePr>
        <p:xfrm>
          <a:off x="152401" y="1600200"/>
          <a:ext cx="8122661" cy="4525963"/>
        </p:xfrm>
        <a:graphic>
          <a:graphicData uri="http://schemas.openxmlformats.org/drawingml/2006/table">
            <a:tbl>
              <a:tblPr/>
              <a:tblGrid>
                <a:gridCol w="1142179"/>
                <a:gridCol w="3490241"/>
                <a:gridCol w="3490241"/>
              </a:tblGrid>
              <a:tr h="329161">
                <a:tc>
                  <a:txBody>
                    <a:bodyPr/>
                    <a:lstStyle/>
                    <a:p>
                      <a:endParaRPr lang="ar-IQ" sz="1600"/>
                    </a:p>
                  </a:txBody>
                  <a:tcPr marL="0" marR="0" marT="0" marB="0">
                    <a:lnL>
                      <a:noFill/>
                    </a:lnL>
                    <a:lnR>
                      <a:noFill/>
                    </a:lnR>
                    <a:lnT>
                      <a:noFill/>
                    </a:lnT>
                    <a:lnB>
                      <a:noFill/>
                    </a:lnB>
                  </a:tcPr>
                </a:tc>
                <a:tc>
                  <a:txBody>
                    <a:bodyPr/>
                    <a:lstStyle/>
                    <a:p>
                      <a:pPr rtl="1"/>
                      <a:endParaRPr lang="ar-IQ" sz="1600"/>
                    </a:p>
                  </a:txBody>
                  <a:tcPr marL="82290" marR="82290" marT="41145" marB="41145">
                    <a:lnL>
                      <a:noFill/>
                    </a:lnL>
                  </a:tcPr>
                </a:tc>
                <a:tc>
                  <a:txBody>
                    <a:bodyPr/>
                    <a:lstStyle/>
                    <a:p>
                      <a:pPr rtl="1"/>
                      <a:endParaRPr lang="ar-IQ" sz="1600"/>
                    </a:p>
                  </a:txBody>
                  <a:tcPr marL="82290" marR="82290" marT="41145" marB="41145"/>
                </a:tc>
              </a:tr>
              <a:tr h="1728095">
                <a:tc>
                  <a:txBody>
                    <a:bodyPr/>
                    <a:lstStyle/>
                    <a:p>
                      <a:r>
                        <a:rPr lang="en-US" sz="1600"/>
                        <a:t>Hematopoietin superfamily</a:t>
                      </a:r>
                    </a:p>
                  </a:txBody>
                  <a:tcPr marL="0" marR="0" marT="0" marB="0">
                    <a:lnL>
                      <a:noFill/>
                    </a:lnL>
                    <a:lnR>
                      <a:noFill/>
                    </a:lnR>
                    <a:lnT>
                      <a:noFill/>
                    </a:lnT>
                    <a:lnB>
                      <a:noFill/>
                    </a:lnB>
                  </a:tcPr>
                </a:tc>
                <a:tc>
                  <a:txBody>
                    <a:bodyPr/>
                    <a:lstStyle/>
                    <a:p>
                      <a:r>
                        <a:rPr lang="pt-BR" sz="1600" dirty="0"/>
                        <a:t>Trp-Ser-X-Trp-Ser motif; 4 extracellular Cys residues</a:t>
                      </a:r>
                    </a:p>
                  </a:txBody>
                  <a:tcPr marL="0" marR="0" marT="0" marB="0">
                    <a:lnL>
                      <a:noFill/>
                    </a:lnL>
                    <a:lnR>
                      <a:noFill/>
                    </a:lnR>
                    <a:lnB>
                      <a:noFill/>
                    </a:lnB>
                  </a:tcPr>
                </a:tc>
                <a:tc>
                  <a:txBody>
                    <a:bodyPr/>
                    <a:lstStyle/>
                    <a:p>
                      <a:r>
                        <a:rPr lang="it-IT" sz="1600"/>
                        <a:t>IL-2, IL-3, IL-4, IL-5, IL-6 family, IL-7, IL-9, GM-CSF, G-CSF, Epo, growth hormone, prolactin</a:t>
                      </a:r>
                    </a:p>
                  </a:txBody>
                  <a:tcPr marL="0" marR="0" marT="0" marB="0">
                    <a:lnL>
                      <a:noFill/>
                    </a:lnL>
                    <a:lnR>
                      <a:noFill/>
                    </a:lnR>
                    <a:lnB>
                      <a:noFill/>
                    </a:lnB>
                  </a:tcPr>
                </a:tc>
              </a:tr>
              <a:tr h="1728095">
                <a:tc>
                  <a:txBody>
                    <a:bodyPr/>
                    <a:lstStyle/>
                    <a:p>
                      <a:r>
                        <a:rPr lang="en-US" sz="1600"/>
                        <a:t>Immunoglobulin superfamily</a:t>
                      </a:r>
                    </a:p>
                  </a:txBody>
                  <a:tcPr marL="0" marR="0" marT="0" marB="0">
                    <a:lnL>
                      <a:noFill/>
                    </a:lnL>
                    <a:lnR>
                      <a:noFill/>
                    </a:lnR>
                    <a:lnT>
                      <a:noFill/>
                    </a:lnT>
                    <a:lnB>
                      <a:noFill/>
                    </a:lnB>
                  </a:tcPr>
                </a:tc>
                <a:tc>
                  <a:txBody>
                    <a:bodyPr/>
                    <a:lstStyle/>
                    <a:p>
                      <a:r>
                        <a:rPr lang="en-US" sz="1600"/>
                        <a:t>Ig-like extracellular domain</a:t>
                      </a:r>
                    </a:p>
                  </a:txBody>
                  <a:tcPr marL="0" marR="0" marT="0" marB="0">
                    <a:lnL>
                      <a:noFill/>
                    </a:lnL>
                    <a:lnR>
                      <a:noFill/>
                    </a:lnR>
                    <a:lnT>
                      <a:noFill/>
                    </a:lnT>
                    <a:lnB>
                      <a:noFill/>
                    </a:lnB>
                  </a:tcPr>
                </a:tc>
                <a:tc>
                  <a:txBody>
                    <a:bodyPr/>
                    <a:lstStyle/>
                    <a:p>
                      <a:r>
                        <a:rPr lang="it-IT" sz="1600"/>
                        <a:t>IL-1, IL-6, M-CSF, G-CSF, SCF</a:t>
                      </a:r>
                    </a:p>
                  </a:txBody>
                  <a:tcPr marL="0" marR="0" marT="0" marB="0">
                    <a:lnL>
                      <a:noFill/>
                    </a:lnL>
                    <a:lnR>
                      <a:noFill/>
                    </a:lnR>
                    <a:lnT>
                      <a:noFill/>
                    </a:lnT>
                    <a:lnB>
                      <a:noFill/>
                    </a:lnB>
                  </a:tcPr>
                </a:tc>
              </a:tr>
              <a:tr h="740612">
                <a:tc>
                  <a:txBody>
                    <a:bodyPr/>
                    <a:lstStyle/>
                    <a:p>
                      <a:r>
                        <a:rPr lang="en-US" sz="1600"/>
                        <a:t>TNF family</a:t>
                      </a:r>
                    </a:p>
                  </a:txBody>
                  <a:tcPr marL="0" marR="0" marT="0" marB="0">
                    <a:lnL>
                      <a:noFill/>
                    </a:lnL>
                    <a:lnR>
                      <a:noFill/>
                    </a:lnR>
                    <a:lnT>
                      <a:noFill/>
                    </a:lnT>
                    <a:lnB>
                      <a:noFill/>
                    </a:lnB>
                  </a:tcPr>
                </a:tc>
                <a:tc>
                  <a:txBody>
                    <a:bodyPr/>
                    <a:lstStyle/>
                    <a:p>
                      <a:r>
                        <a:rPr lang="en-US" sz="1600"/>
                        <a:t>4 Cys-rich extracellular regions</a:t>
                      </a:r>
                    </a:p>
                  </a:txBody>
                  <a:tcPr marL="0" marR="0" marT="0" marB="0">
                    <a:lnL>
                      <a:noFill/>
                    </a:lnL>
                    <a:lnR>
                      <a:noFill/>
                    </a:lnR>
                    <a:lnT>
                      <a:noFill/>
                    </a:lnT>
                    <a:lnB>
                      <a:noFill/>
                    </a:lnB>
                  </a:tcPr>
                </a:tc>
                <a:tc>
                  <a:txBody>
                    <a:bodyPr/>
                    <a:lstStyle/>
                    <a:p>
                      <a:r>
                        <a:rPr lang="en-US" sz="1600" dirty="0"/>
                        <a:t>TNF</a:t>
                      </a:r>
                      <a:r>
                        <a:rPr lang="ar-IQ" sz="1600" dirty="0"/>
                        <a:t>خ±, </a:t>
                      </a:r>
                      <a:r>
                        <a:rPr lang="en-US" sz="1600" dirty="0"/>
                        <a:t>CD27, CD30, CD40, Fas, LT</a:t>
                      </a:r>
                      <a:r>
                        <a:rPr lang="ar-IQ" sz="1600" dirty="0"/>
                        <a:t>خ± &amp; خ±/خ² </a:t>
                      </a:r>
                      <a:r>
                        <a:rPr lang="en-US" sz="1600" dirty="0"/>
                        <a:t>complex, NGF</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5331248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48018417"/>
              </p:ext>
            </p:extLst>
          </p:nvPr>
        </p:nvGraphicFramePr>
        <p:xfrm>
          <a:off x="152400" y="304801"/>
          <a:ext cx="8534400" cy="5311298"/>
        </p:xfrm>
        <a:graphic>
          <a:graphicData uri="http://schemas.openxmlformats.org/drawingml/2006/table">
            <a:tbl>
              <a:tblPr/>
              <a:tblGrid>
                <a:gridCol w="777766"/>
                <a:gridCol w="3878317"/>
                <a:gridCol w="3878317"/>
              </a:tblGrid>
              <a:tr h="1216271">
                <a:tc>
                  <a:txBody>
                    <a:bodyPr/>
                    <a:lstStyle/>
                    <a:p>
                      <a:endParaRPr lang="ar-IQ" dirty="0"/>
                    </a:p>
                  </a:txBody>
                  <a:tcPr marL="0" marR="0" marT="0" marB="0">
                    <a:lnL>
                      <a:noFill/>
                    </a:lnL>
                    <a:lnR>
                      <a:noFill/>
                    </a:lnR>
                    <a:lnT>
                      <a:noFill/>
                    </a:lnT>
                    <a:lnB>
                      <a:noFill/>
                    </a:lnB>
                  </a:tcPr>
                </a:tc>
                <a:tc>
                  <a:txBody>
                    <a:bodyPr/>
                    <a:lstStyle/>
                    <a:p>
                      <a:pPr rtl="1"/>
                      <a:endParaRPr lang="ar-IQ" dirty="0"/>
                    </a:p>
                  </a:txBody>
                  <a:tcPr>
                    <a:lnL>
                      <a:noFill/>
                    </a:lnL>
                  </a:tcPr>
                </a:tc>
                <a:tc>
                  <a:txBody>
                    <a:bodyPr/>
                    <a:lstStyle/>
                    <a:p>
                      <a:pPr rtl="1"/>
                      <a:endParaRPr lang="ar-IQ"/>
                    </a:p>
                  </a:txBody>
                  <a:tcPr/>
                </a:tc>
              </a:tr>
              <a:tr h="910006">
                <a:tc>
                  <a:txBody>
                    <a:bodyPr/>
                    <a:lstStyle/>
                    <a:p>
                      <a:r>
                        <a:rPr lang="en-US"/>
                        <a:t>IL-3 family</a:t>
                      </a:r>
                    </a:p>
                  </a:txBody>
                  <a:tcPr marL="0" marR="0" marT="0" marB="0">
                    <a:lnL>
                      <a:noFill/>
                    </a:lnL>
                    <a:lnR>
                      <a:noFill/>
                    </a:lnR>
                    <a:lnT>
                      <a:noFill/>
                    </a:lnT>
                    <a:lnB>
                      <a:noFill/>
                    </a:lnB>
                  </a:tcPr>
                </a:tc>
                <a:tc>
                  <a:txBody>
                    <a:bodyPr/>
                    <a:lstStyle/>
                    <a:p>
                      <a:r>
                        <a:rPr lang="en-US"/>
                        <a:t>Common </a:t>
                      </a:r>
                      <a:r>
                        <a:rPr lang="ar-IQ"/>
                        <a:t>خ² </a:t>
                      </a:r>
                      <a:r>
                        <a:rPr lang="en-US"/>
                        <a:t>subunit</a:t>
                      </a:r>
                    </a:p>
                  </a:txBody>
                  <a:tcPr marL="0" marR="0" marT="0" marB="0">
                    <a:lnL>
                      <a:noFill/>
                    </a:lnL>
                    <a:lnR>
                      <a:noFill/>
                    </a:lnR>
                    <a:lnB>
                      <a:noFill/>
                    </a:lnB>
                  </a:tcPr>
                </a:tc>
                <a:tc>
                  <a:txBody>
                    <a:bodyPr/>
                    <a:lstStyle/>
                    <a:p>
                      <a:r>
                        <a:rPr lang="en-US"/>
                        <a:t>IL-3, IL-5, GM-CSF</a:t>
                      </a:r>
                    </a:p>
                  </a:txBody>
                  <a:tcPr marL="0" marR="0" marT="0" marB="0">
                    <a:lnL>
                      <a:noFill/>
                    </a:lnL>
                    <a:lnR>
                      <a:noFill/>
                    </a:lnR>
                    <a:lnB>
                      <a:noFill/>
                    </a:lnB>
                  </a:tcPr>
                </a:tc>
              </a:tr>
              <a:tr h="910006">
                <a:tc>
                  <a:txBody>
                    <a:bodyPr/>
                    <a:lstStyle/>
                    <a:p>
                      <a:r>
                        <a:rPr lang="en-US"/>
                        <a:t>IL-6 family</a:t>
                      </a:r>
                    </a:p>
                  </a:txBody>
                  <a:tcPr marL="0" marR="0" marT="0" marB="0">
                    <a:lnL>
                      <a:noFill/>
                    </a:lnL>
                    <a:lnR>
                      <a:noFill/>
                    </a:lnR>
                    <a:lnT>
                      <a:noFill/>
                    </a:lnT>
                    <a:lnB>
                      <a:noFill/>
                    </a:lnB>
                  </a:tcPr>
                </a:tc>
                <a:tc>
                  <a:txBody>
                    <a:bodyPr/>
                    <a:lstStyle/>
                    <a:p>
                      <a:r>
                        <a:rPr lang="en-US"/>
                        <a:t>Common </a:t>
                      </a:r>
                      <a:r>
                        <a:rPr lang="ar-IQ"/>
                        <a:t>خ² </a:t>
                      </a:r>
                      <a:r>
                        <a:rPr lang="en-US"/>
                        <a:t>subunit</a:t>
                      </a:r>
                    </a:p>
                  </a:txBody>
                  <a:tcPr marL="0" marR="0" marT="0" marB="0">
                    <a:lnL>
                      <a:noFill/>
                    </a:lnL>
                    <a:lnR>
                      <a:noFill/>
                    </a:lnR>
                    <a:lnT>
                      <a:noFill/>
                    </a:lnT>
                    <a:lnB>
                      <a:noFill/>
                    </a:lnB>
                  </a:tcPr>
                </a:tc>
                <a:tc>
                  <a:txBody>
                    <a:bodyPr/>
                    <a:lstStyle/>
                    <a:p>
                      <a:r>
                        <a:rPr lang="it-IT"/>
                        <a:t>IL-6, IL-11, LIF, OSM, CNTF, CT-1</a:t>
                      </a:r>
                    </a:p>
                  </a:txBody>
                  <a:tcPr marL="0" marR="0" marT="0" marB="0">
                    <a:lnL>
                      <a:noFill/>
                    </a:lnL>
                    <a:lnR>
                      <a:noFill/>
                    </a:lnR>
                    <a:lnT>
                      <a:noFill/>
                    </a:lnT>
                    <a:lnB>
                      <a:noFill/>
                    </a:lnB>
                  </a:tcPr>
                </a:tc>
              </a:tr>
              <a:tr h="910006">
                <a:tc>
                  <a:txBody>
                    <a:bodyPr/>
                    <a:lstStyle/>
                    <a:p>
                      <a:r>
                        <a:rPr lang="en-US"/>
                        <a:t>IL-8 family</a:t>
                      </a:r>
                    </a:p>
                  </a:txBody>
                  <a:tcPr marL="0" marR="0" marT="0" marB="0">
                    <a:lnL>
                      <a:noFill/>
                    </a:lnL>
                    <a:lnR>
                      <a:noFill/>
                    </a:lnR>
                    <a:lnT>
                      <a:noFill/>
                    </a:lnT>
                    <a:lnB>
                      <a:noFill/>
                    </a:lnB>
                  </a:tcPr>
                </a:tc>
                <a:tc>
                  <a:txBody>
                    <a:bodyPr/>
                    <a:lstStyle/>
                    <a:p>
                      <a:r>
                        <a:rPr lang="en-US"/>
                        <a:t>7 transmembrane domains</a:t>
                      </a:r>
                    </a:p>
                  </a:txBody>
                  <a:tcPr marL="0" marR="0" marT="0" marB="0">
                    <a:lnL>
                      <a:noFill/>
                    </a:lnL>
                    <a:lnR>
                      <a:noFill/>
                    </a:lnR>
                    <a:lnT>
                      <a:noFill/>
                    </a:lnT>
                    <a:lnB>
                      <a:noFill/>
                    </a:lnB>
                  </a:tcPr>
                </a:tc>
                <a:tc>
                  <a:txBody>
                    <a:bodyPr/>
                    <a:lstStyle/>
                    <a:p>
                      <a:r>
                        <a:rPr lang="en-US"/>
                        <a:t>Chemokines</a:t>
                      </a:r>
                    </a:p>
                  </a:txBody>
                  <a:tcPr marL="0" marR="0" marT="0" marB="0">
                    <a:lnL>
                      <a:noFill/>
                    </a:lnL>
                    <a:lnR>
                      <a:noFill/>
                    </a:lnR>
                    <a:lnT>
                      <a:noFill/>
                    </a:lnT>
                    <a:lnB>
                      <a:noFill/>
                    </a:lnB>
                  </a:tcPr>
                </a:tc>
              </a:tr>
              <a:tr h="1365009">
                <a:tc>
                  <a:txBody>
                    <a:bodyPr/>
                    <a:lstStyle/>
                    <a:p>
                      <a:r>
                        <a:rPr lang="en-US"/>
                        <a:t>Tyrosine kinase family</a:t>
                      </a:r>
                    </a:p>
                  </a:txBody>
                  <a:tcPr marL="0" marR="0" marT="0" marB="0">
                    <a:lnL>
                      <a:noFill/>
                    </a:lnL>
                    <a:lnR>
                      <a:noFill/>
                    </a:lnR>
                    <a:lnT>
                      <a:noFill/>
                    </a:lnT>
                    <a:lnB>
                      <a:noFill/>
                    </a:lnB>
                  </a:tcPr>
                </a:tc>
                <a:tc>
                  <a:txBody>
                    <a:bodyPr/>
                    <a:lstStyle/>
                    <a:p>
                      <a:r>
                        <a:rPr lang="en-US"/>
                        <a:t>Intrinsic Tyr kinase activity in cytoplasmic domain</a:t>
                      </a:r>
                    </a:p>
                  </a:txBody>
                  <a:tcPr marL="0" marR="0" marT="0" marB="0">
                    <a:lnL>
                      <a:noFill/>
                    </a:lnL>
                    <a:lnR>
                      <a:noFill/>
                    </a:lnR>
                    <a:lnT>
                      <a:noFill/>
                    </a:lnT>
                    <a:lnB>
                      <a:noFill/>
                    </a:lnB>
                  </a:tcPr>
                </a:tc>
                <a:tc>
                  <a:txBody>
                    <a:bodyPr/>
                    <a:lstStyle/>
                    <a:p>
                      <a:r>
                        <a:rPr lang="en-US" dirty="0"/>
                        <a:t>M-CSF, SCF, platelet-derived growth factor, fibroblast growth factor</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825368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44658162"/>
              </p:ext>
            </p:extLst>
          </p:nvPr>
        </p:nvGraphicFramePr>
        <p:xfrm>
          <a:off x="152400" y="533400"/>
          <a:ext cx="8534400" cy="5486400"/>
        </p:xfrm>
        <a:graphic>
          <a:graphicData uri="http://schemas.openxmlformats.org/drawingml/2006/table">
            <a:tbl>
              <a:tblPr/>
              <a:tblGrid>
                <a:gridCol w="777766"/>
                <a:gridCol w="3878317"/>
                <a:gridCol w="3878317"/>
              </a:tblGrid>
              <a:tr h="1866741">
                <a:tc>
                  <a:txBody>
                    <a:bodyPr/>
                    <a:lstStyle/>
                    <a:p>
                      <a:endParaRPr lang="ar-IQ" dirty="0"/>
                    </a:p>
                  </a:txBody>
                  <a:tcPr marL="0" marR="0" marT="0" marB="0">
                    <a:lnL>
                      <a:noFill/>
                    </a:lnL>
                    <a:lnR>
                      <a:noFill/>
                    </a:lnR>
                    <a:lnT>
                      <a:noFill/>
                    </a:lnT>
                    <a:lnB>
                      <a:noFill/>
                    </a:lnB>
                  </a:tcPr>
                </a:tc>
                <a:tc>
                  <a:txBody>
                    <a:bodyPr/>
                    <a:lstStyle/>
                    <a:p>
                      <a:pPr rtl="1"/>
                      <a:endParaRPr lang="ar-IQ"/>
                    </a:p>
                  </a:txBody>
                  <a:tcPr>
                    <a:lnL>
                      <a:noFill/>
                    </a:lnL>
                  </a:tcPr>
                </a:tc>
                <a:tc>
                  <a:txBody>
                    <a:bodyPr/>
                    <a:lstStyle/>
                    <a:p>
                      <a:pPr rtl="1"/>
                      <a:endParaRPr lang="ar-IQ"/>
                    </a:p>
                  </a:txBody>
                  <a:tcPr/>
                </a:tc>
              </a:tr>
              <a:tr h="0">
                <a:tc>
                  <a:txBody>
                    <a:bodyPr/>
                    <a:lstStyle/>
                    <a:p>
                      <a:r>
                        <a:rPr lang="en-US"/>
                        <a:t>TGF</a:t>
                      </a:r>
                      <a:r>
                        <a:rPr lang="ar-IQ"/>
                        <a:t>خ² </a:t>
                      </a:r>
                      <a:r>
                        <a:rPr lang="en-US"/>
                        <a:t>family</a:t>
                      </a:r>
                    </a:p>
                  </a:txBody>
                  <a:tcPr marL="0" marR="0" marT="0" marB="0">
                    <a:lnL>
                      <a:noFill/>
                    </a:lnL>
                    <a:lnR>
                      <a:noFill/>
                    </a:lnR>
                    <a:lnT>
                      <a:noFill/>
                    </a:lnT>
                    <a:lnB>
                      <a:noFill/>
                    </a:lnB>
                  </a:tcPr>
                </a:tc>
                <a:tc>
                  <a:txBody>
                    <a:bodyPr/>
                    <a:lstStyle/>
                    <a:p>
                      <a:r>
                        <a:rPr lang="en-US" dirty="0"/>
                        <a:t>Intrinsic </a:t>
                      </a:r>
                      <a:r>
                        <a:rPr lang="en-US" dirty="0" err="1"/>
                        <a:t>Thr</a:t>
                      </a:r>
                      <a:r>
                        <a:rPr lang="en-US" dirty="0"/>
                        <a:t>/</a:t>
                      </a:r>
                      <a:r>
                        <a:rPr lang="en-US" dirty="0" err="1"/>
                        <a:t>Ser</a:t>
                      </a:r>
                      <a:r>
                        <a:rPr lang="en-US" dirty="0"/>
                        <a:t> kinase activity in cytoplasmic domain</a:t>
                      </a:r>
                    </a:p>
                  </a:txBody>
                  <a:tcPr marL="0" marR="0" marT="0" marB="0">
                    <a:lnL>
                      <a:noFill/>
                    </a:lnL>
                    <a:lnR>
                      <a:noFill/>
                    </a:lnR>
                    <a:lnB>
                      <a:noFill/>
                    </a:lnB>
                  </a:tcPr>
                </a:tc>
                <a:tc>
                  <a:txBody>
                    <a:bodyPr/>
                    <a:lstStyle/>
                    <a:p>
                      <a:r>
                        <a:rPr lang="en-US"/>
                        <a:t>TGF</a:t>
                      </a:r>
                      <a:r>
                        <a:rPr lang="ar-IQ"/>
                        <a:t>خ², </a:t>
                      </a:r>
                      <a:r>
                        <a:rPr lang="en-US"/>
                        <a:t>inhibins, activins, Mullerian inhibiting substance, bone morphogenetic protein</a:t>
                      </a:r>
                    </a:p>
                  </a:txBody>
                  <a:tcPr marL="0" marR="0" marT="0" marB="0">
                    <a:lnL>
                      <a:noFill/>
                    </a:lnL>
                    <a:lnR>
                      <a:noFill/>
                    </a:lnR>
                    <a:lnB>
                      <a:noFill/>
                    </a:lnB>
                  </a:tcPr>
                </a:tc>
              </a:tr>
              <a:tr h="0">
                <a:tc>
                  <a:txBody>
                    <a:bodyPr/>
                    <a:lstStyle/>
                    <a:p>
                      <a:r>
                        <a:rPr lang="en-US"/>
                        <a:t>IFN family</a:t>
                      </a:r>
                    </a:p>
                  </a:txBody>
                  <a:tcPr marL="0" marR="0" marT="0" marB="0">
                    <a:lnL>
                      <a:noFill/>
                    </a:lnL>
                    <a:lnR>
                      <a:noFill/>
                    </a:lnR>
                    <a:lnT>
                      <a:noFill/>
                    </a:lnT>
                    <a:lnB>
                      <a:noFill/>
                    </a:lnB>
                  </a:tcPr>
                </a:tc>
                <a:tc>
                  <a:txBody>
                    <a:bodyPr/>
                    <a:lstStyle/>
                    <a:p>
                      <a:r>
                        <a:rPr lang="en-US"/>
                        <a:t>Type I (for IFN</a:t>
                      </a:r>
                      <a:r>
                        <a:rPr lang="ar-IQ"/>
                        <a:t>خ±, خ², </a:t>
                      </a:r>
                      <a:r>
                        <a:rPr lang="en-US"/>
                        <a:t>and </a:t>
                      </a:r>
                      <a:r>
                        <a:rPr lang="ar-IQ"/>
                        <a:t>د–[</a:t>
                      </a:r>
                      <a:r>
                        <a:rPr lang="en-US"/>
                        <a:t>small omega with bar over]), type II (for IFN</a:t>
                      </a:r>
                      <a:r>
                        <a:rPr lang="ar-IQ"/>
                        <a:t>خ³)</a:t>
                      </a:r>
                    </a:p>
                  </a:txBody>
                  <a:tcPr marL="0" marR="0" marT="0" marB="0">
                    <a:lnL>
                      <a:noFill/>
                    </a:lnL>
                    <a:lnR>
                      <a:noFill/>
                    </a:lnR>
                    <a:lnT>
                      <a:noFill/>
                    </a:lnT>
                    <a:lnB>
                      <a:noFill/>
                    </a:lnB>
                  </a:tcPr>
                </a:tc>
                <a:tc>
                  <a:txBody>
                    <a:bodyPr/>
                    <a:lstStyle/>
                    <a:p>
                      <a:r>
                        <a:rPr lang="en-US"/>
                        <a:t>IFN</a:t>
                      </a:r>
                      <a:r>
                        <a:rPr lang="ar-IQ"/>
                        <a:t>خ±, خ², د–[</a:t>
                      </a:r>
                      <a:r>
                        <a:rPr lang="en-US"/>
                        <a:t>small omega with bar over], and </a:t>
                      </a:r>
                      <a:r>
                        <a:rPr lang="ar-IQ"/>
                        <a:t>خ³, </a:t>
                      </a:r>
                      <a:r>
                        <a:rPr lang="en-US"/>
                        <a:t>IL-10</a:t>
                      </a:r>
                    </a:p>
                  </a:txBody>
                  <a:tcPr marL="0" marR="0" marT="0" marB="0">
                    <a:lnL>
                      <a:noFill/>
                    </a:lnL>
                    <a:lnR>
                      <a:noFill/>
                    </a:lnR>
                    <a:lnT>
                      <a:noFill/>
                    </a:lnT>
                    <a:lnB>
                      <a:noFill/>
                    </a:lnB>
                  </a:tcPr>
                </a:tc>
              </a:tr>
              <a:tr h="2248059">
                <a:tc gridSpan="3">
                  <a:txBody>
                    <a:bodyPr/>
                    <a:lstStyle/>
                    <a:p>
                      <a:r>
                        <a:rPr lang="en-US" i="1" dirty="0"/>
                        <a:t>Abbreviations:</a:t>
                      </a:r>
                      <a:r>
                        <a:rPr lang="en-US" dirty="0"/>
                        <a:t> TNF = tumor necrosis factor; IL = interleukin; TGF = transforming growth factor; IFN = interferon; GM-CSF = </a:t>
                      </a:r>
                      <a:r>
                        <a:rPr lang="en-US" dirty="0" err="1"/>
                        <a:t>granulocyteâ</a:t>
                      </a:r>
                      <a:r>
                        <a:rPr lang="en-US" dirty="0"/>
                        <a:t>€“monocyte colony-stimulating factor, G-CSF = granulocyte colony-stimulating factor; M-CSF = macrophage colony-stimulating factor; SCF = stem cell factor; LIF = leukemia inhibitory factor; OSM = </a:t>
                      </a:r>
                      <a:r>
                        <a:rPr lang="en-US" dirty="0" err="1"/>
                        <a:t>oncostatin</a:t>
                      </a:r>
                      <a:r>
                        <a:rPr lang="en-US" dirty="0"/>
                        <a:t> M; CNTF = </a:t>
                      </a:r>
                      <a:r>
                        <a:rPr lang="en-US" dirty="0" err="1"/>
                        <a:t>ciliary</a:t>
                      </a:r>
                      <a:r>
                        <a:rPr lang="en-US" dirty="0"/>
                        <a:t> </a:t>
                      </a:r>
                      <a:r>
                        <a:rPr lang="en-US" dirty="0" err="1"/>
                        <a:t>neurotrophic</a:t>
                      </a:r>
                      <a:r>
                        <a:rPr lang="en-US" dirty="0"/>
                        <a:t> factor; CT-1 = cardiotrophin-1.</a:t>
                      </a:r>
                    </a:p>
                  </a:txBody>
                  <a:tcPr marL="0" marR="0" marT="0" marB="0">
                    <a:lnL>
                      <a:noFill/>
                    </a:lnL>
                    <a:lnR>
                      <a:noFill/>
                    </a:lnR>
                    <a:lnT>
                      <a:noFill/>
                    </a:lnT>
                    <a:lnB>
                      <a:noFill/>
                    </a:lnB>
                  </a:tcPr>
                </a:tc>
                <a:tc hMerge="1">
                  <a:txBody>
                    <a:bodyPr/>
                    <a:lstStyle/>
                    <a:p>
                      <a:pPr rtl="1"/>
                      <a:endParaRPr lang="ar-IQ"/>
                    </a:p>
                  </a:txBody>
                  <a:tcPr/>
                </a:tc>
                <a:tc hMerge="1">
                  <a:txBody>
                    <a:bodyPr/>
                    <a:lstStyle/>
                    <a:p>
                      <a:pPr rtl="1"/>
                      <a:endParaRPr lang="ar-IQ"/>
                    </a:p>
                  </a:txBody>
                  <a:tcPr/>
                </a:tc>
              </a:tr>
            </a:tbl>
          </a:graphicData>
        </a:graphic>
      </p:graphicFrame>
    </p:spTree>
    <p:extLst>
      <p:ext uri="{BB962C8B-B14F-4D97-AF65-F5344CB8AC3E}">
        <p14:creationId xmlns:p14="http://schemas.microsoft.com/office/powerpoint/2010/main" val="2308054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HEMATOPOIETIC COLONY-STIMULATING FACTORS</a:t>
            </a:r>
            <a:br>
              <a:rPr lang="en-US" dirty="0"/>
            </a:br>
            <a:endParaRPr lang="ar-IQ" dirty="0"/>
          </a:p>
        </p:txBody>
      </p:sp>
      <p:sp>
        <p:nvSpPr>
          <p:cNvPr id="3" name="Content Placeholder 2"/>
          <p:cNvSpPr>
            <a:spLocks noGrp="1"/>
          </p:cNvSpPr>
          <p:nvPr>
            <p:ph idx="1"/>
          </p:nvPr>
        </p:nvSpPr>
        <p:spPr/>
        <p:txBody>
          <a:bodyPr>
            <a:normAutofit fontScale="92500" lnSpcReduction="10000"/>
          </a:bodyPr>
          <a:lstStyle/>
          <a:p>
            <a:r>
              <a:rPr lang="en-US" dirty="0" smtClean="0"/>
              <a:t>CSFs </a:t>
            </a:r>
            <a:r>
              <a:rPr lang="en-US" dirty="0"/>
              <a:t>are cytokines that support the production of particular mature blood cell types from pluripotent stem cells or committed progenitors in the bone marrow. Examples include G-CSF, GM-CSF, EPO, </a:t>
            </a:r>
            <a:r>
              <a:rPr lang="en-US" dirty="0" err="1"/>
              <a:t>thrombopoietin</a:t>
            </a:r>
            <a:r>
              <a:rPr lang="en-US" dirty="0"/>
              <a:t> (TPO), SCF, and IL-3 (also known as multi-CSF because it promotes formation of all hematopoietic cell types). The biologic properties of the CSFs and their receptors have been summarized in Chapter 1; only a few points will be highlighted here</a:t>
            </a:r>
          </a:p>
          <a:p>
            <a:endParaRPr lang="ar-IQ" dirty="0"/>
          </a:p>
        </p:txBody>
      </p:sp>
    </p:spTree>
    <p:extLst>
      <p:ext uri="{BB962C8B-B14F-4D97-AF65-F5344CB8AC3E}">
        <p14:creationId xmlns:p14="http://schemas.microsoft.com/office/powerpoint/2010/main" val="1234545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a:t>Collectively, they regulate not only immune and inflammatory responses but also wound healing, hematopoiesis, angiogenesis, and many other biologic processes. </a:t>
            </a:r>
            <a:endParaRPr lang="en-US" dirty="0" smtClean="0"/>
          </a:p>
          <a:p>
            <a:r>
              <a:rPr lang="en-US" dirty="0" smtClean="0"/>
              <a:t>They </a:t>
            </a:r>
            <a:r>
              <a:rPr lang="en-US" dirty="0"/>
              <a:t>are extremely potent compounds that act at concentrations of 10</a:t>
            </a:r>
            <a:r>
              <a:rPr lang="en-US" baseline="30000" dirty="0"/>
              <a:t>-9</a:t>
            </a:r>
            <a:r>
              <a:rPr lang="en-US" dirty="0"/>
              <a:t>-10</a:t>
            </a:r>
            <a:r>
              <a:rPr lang="en-US" baseline="30000" dirty="0"/>
              <a:t>-15</a:t>
            </a:r>
            <a:r>
              <a:rPr lang="en-US" dirty="0"/>
              <a:t> M by binding to specific surface receptors on target cells. Unlike endocrine hormones, they are not produced by specialized glands and secreted into the circulation, but rather are produced locally by a variety of tissues and cells. </a:t>
            </a:r>
            <a:endParaRPr lang="en-US" dirty="0" smtClean="0"/>
          </a:p>
        </p:txBody>
      </p:sp>
    </p:spTree>
    <p:extLst>
      <p:ext uri="{BB962C8B-B14F-4D97-AF65-F5344CB8AC3E}">
        <p14:creationId xmlns:p14="http://schemas.microsoft.com/office/powerpoint/2010/main" val="2687882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a:bodyPr>
          <a:lstStyle/>
          <a:p>
            <a:r>
              <a:rPr lang="en-US" dirty="0"/>
              <a:t>Only a few cytokines, such as transforming growth factor </a:t>
            </a:r>
            <a:r>
              <a:rPr lang="ar-IQ" dirty="0"/>
              <a:t>(</a:t>
            </a:r>
            <a:r>
              <a:rPr lang="en-US" dirty="0"/>
              <a:t>TGF- </a:t>
            </a:r>
            <a:r>
              <a:rPr lang="el-GR" dirty="0"/>
              <a:t>β</a:t>
            </a:r>
            <a:r>
              <a:rPr lang="en-US" dirty="0"/>
              <a:t>, erythropoietin (EPO), stem cell factor (SCF), and monocyte colony-stimulating factor (M-CSF), are normally present in detectable amounts in the blood and are able to influence distant target cells</a:t>
            </a:r>
            <a:endParaRPr lang="ar-IQ" dirty="0"/>
          </a:p>
          <a:p>
            <a:r>
              <a:rPr lang="en-US" dirty="0" smtClean="0"/>
              <a:t>Most </a:t>
            </a:r>
            <a:r>
              <a:rPr lang="en-US" dirty="0"/>
              <a:t>other cytokines, unless produced in excess, act only locally over short distances, in either a paracrine manner (</a:t>
            </a:r>
            <a:r>
              <a:rPr lang="en-US" dirty="0" err="1"/>
              <a:t>ie</a:t>
            </a:r>
            <a:r>
              <a:rPr lang="en-US" dirty="0"/>
              <a:t>, on adjacent cells) or an </a:t>
            </a:r>
            <a:r>
              <a:rPr lang="en-US" dirty="0" err="1"/>
              <a:t>autocrine</a:t>
            </a:r>
            <a:r>
              <a:rPr lang="en-US" dirty="0"/>
              <a:t> manner (</a:t>
            </a:r>
            <a:r>
              <a:rPr lang="en-US" dirty="0" err="1"/>
              <a:t>ie</a:t>
            </a:r>
            <a:r>
              <a:rPr lang="en-US" dirty="0"/>
              <a:t>, on the producing cell itself).</a:t>
            </a:r>
            <a:endParaRPr lang="ar-IQ" dirty="0"/>
          </a:p>
        </p:txBody>
      </p:sp>
    </p:spTree>
    <p:extLst>
      <p:ext uri="{BB962C8B-B14F-4D97-AF65-F5344CB8AC3E}">
        <p14:creationId xmlns:p14="http://schemas.microsoft.com/office/powerpoint/2010/main" val="3118557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Cytokine nomenclature</a:t>
            </a:r>
            <a:endParaRPr lang="ar-IQ" dirty="0"/>
          </a:p>
        </p:txBody>
      </p:sp>
      <p:sp>
        <p:nvSpPr>
          <p:cNvPr id="3" name="Content Placeholder 2"/>
          <p:cNvSpPr>
            <a:spLocks noGrp="1"/>
          </p:cNvSpPr>
          <p:nvPr>
            <p:ph idx="1"/>
          </p:nvPr>
        </p:nvSpPr>
        <p:spPr/>
        <p:txBody>
          <a:bodyPr>
            <a:normAutofit fontScale="92500" lnSpcReduction="20000"/>
          </a:bodyPr>
          <a:lstStyle/>
          <a:p>
            <a:r>
              <a:rPr lang="en-US" dirty="0" smtClean="0"/>
              <a:t>has </a:t>
            </a:r>
            <a:r>
              <a:rPr lang="en-US" dirty="0"/>
              <a:t>little to do with structural relationships among molecules; some of them have been termed interleukins (IL) and been assigned a number (Table 10-1), but many others retain their descriptive and frequently misleading historical names (Table 10-2). Some can be classified into families based on their use of receptors that share a common chain or exhibit other sequence homologies. Cytokines produced by lymphocytes are also called </a:t>
            </a:r>
            <a:r>
              <a:rPr lang="en-US" dirty="0" err="1"/>
              <a:t>lymphokines</a:t>
            </a:r>
            <a:r>
              <a:rPr lang="en-US" dirty="0"/>
              <a:t>, whereas those produced by monocytes or macrophages are called </a:t>
            </a:r>
            <a:r>
              <a:rPr lang="en-US" dirty="0" err="1"/>
              <a:t>monokines</a:t>
            </a:r>
            <a:endParaRPr lang="ar-IQ" dirty="0"/>
          </a:p>
        </p:txBody>
      </p:sp>
    </p:spTree>
    <p:extLst>
      <p:ext uri="{BB962C8B-B14F-4D97-AF65-F5344CB8AC3E}">
        <p14:creationId xmlns:p14="http://schemas.microsoft.com/office/powerpoint/2010/main" val="2510773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8001000" cy="5821363"/>
          </a:xfrm>
        </p:spPr>
        <p:txBody>
          <a:bodyPr>
            <a:normAutofit fontScale="85000" lnSpcReduction="10000"/>
          </a:bodyPr>
          <a:lstStyle/>
          <a:p>
            <a:r>
              <a:rPr lang="en-US" dirty="0"/>
              <a:t>A given cytokine may be secreted individually or as part of a coordinated response along with other, unrelated cytokines. Many have activities that overlap extensively, and others may be antagonistic. Furthermore, one cytokine may induce expression of other cytokines or mediators, thus producing a cascade of biologic effects. </a:t>
            </a:r>
            <a:endParaRPr lang="en-US" dirty="0" smtClean="0"/>
          </a:p>
          <a:p>
            <a:r>
              <a:rPr lang="en-US" dirty="0" smtClean="0"/>
              <a:t>Much </a:t>
            </a:r>
            <a:r>
              <a:rPr lang="en-US" dirty="0"/>
              <a:t>of what we know about cytokine functions in vivo has come from studying humans or animals with mutations that inactivate a particular cytokine or cytokine-receptor gene. Some of these mutations occur naturally, and others have been introduced deliberately into the chromosomes of laboratory mice to create so-called knockout mouse strains with defects in specific genes</a:t>
            </a:r>
            <a:endParaRPr lang="ar-IQ" dirty="0"/>
          </a:p>
        </p:txBody>
      </p:sp>
    </p:spTree>
    <p:extLst>
      <p:ext uri="{BB962C8B-B14F-4D97-AF65-F5344CB8AC3E}">
        <p14:creationId xmlns:p14="http://schemas.microsoft.com/office/powerpoint/2010/main" val="6513866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837480038"/>
              </p:ext>
            </p:extLst>
          </p:nvPr>
        </p:nvGraphicFramePr>
        <p:xfrm>
          <a:off x="2057400" y="1447800"/>
          <a:ext cx="6341953" cy="4525962"/>
        </p:xfrm>
        <a:graphic>
          <a:graphicData uri="http://schemas.openxmlformats.org/drawingml/2006/table">
            <a:tbl>
              <a:tblPr/>
              <a:tblGrid>
                <a:gridCol w="1082687"/>
                <a:gridCol w="2629633"/>
                <a:gridCol w="2629633"/>
              </a:tblGrid>
              <a:tr h="247998">
                <a:tc>
                  <a:txBody>
                    <a:bodyPr/>
                    <a:lstStyle/>
                    <a:p>
                      <a:endParaRPr lang="ar-IQ" sz="1200"/>
                    </a:p>
                  </a:txBody>
                  <a:tcPr marL="0" marR="0" marT="0" marB="0">
                    <a:lnL>
                      <a:noFill/>
                    </a:lnL>
                    <a:lnR>
                      <a:noFill/>
                    </a:lnR>
                    <a:lnT>
                      <a:noFill/>
                    </a:lnT>
                    <a:lnB>
                      <a:noFill/>
                    </a:lnB>
                  </a:tcPr>
                </a:tc>
                <a:tc>
                  <a:txBody>
                    <a:bodyPr/>
                    <a:lstStyle/>
                    <a:p>
                      <a:pPr rtl="1"/>
                      <a:endParaRPr lang="ar-IQ" sz="1200"/>
                    </a:p>
                  </a:txBody>
                  <a:tcPr marL="61999" marR="61999" marT="31000" marB="31000">
                    <a:lnL>
                      <a:noFill/>
                    </a:lnL>
                  </a:tcPr>
                </a:tc>
                <a:tc>
                  <a:txBody>
                    <a:bodyPr/>
                    <a:lstStyle/>
                    <a:p>
                      <a:pPr rtl="1"/>
                      <a:endParaRPr lang="ar-IQ" sz="1200"/>
                    </a:p>
                  </a:txBody>
                  <a:tcPr marL="61999" marR="61999" marT="31000" marB="31000"/>
                </a:tc>
              </a:tr>
              <a:tr h="557995">
                <a:tc>
                  <a:txBody>
                    <a:bodyPr/>
                    <a:lstStyle/>
                    <a:p>
                      <a:pPr algn="l"/>
                      <a:r>
                        <a:rPr lang="en-US" sz="1200"/>
                        <a:t>Interleukin</a:t>
                      </a:r>
                    </a:p>
                  </a:txBody>
                  <a:tcPr marL="0" marR="0" marT="0" marB="0" anchor="b">
                    <a:lnL>
                      <a:noFill/>
                    </a:lnL>
                    <a:lnR>
                      <a:noFill/>
                    </a:lnR>
                    <a:lnT>
                      <a:noFill/>
                    </a:lnT>
                    <a:lnB>
                      <a:noFill/>
                    </a:lnB>
                  </a:tcPr>
                </a:tc>
                <a:tc>
                  <a:txBody>
                    <a:bodyPr/>
                    <a:lstStyle/>
                    <a:p>
                      <a:r>
                        <a:rPr lang="en-US" sz="1200"/>
                        <a:t>Principal Cell Source</a:t>
                      </a:r>
                    </a:p>
                  </a:txBody>
                  <a:tcPr marL="0" marR="0" marT="0" marB="0" anchor="b">
                    <a:lnL>
                      <a:noFill/>
                    </a:lnL>
                    <a:lnR>
                      <a:noFill/>
                    </a:lnR>
                    <a:lnB>
                      <a:noFill/>
                    </a:lnB>
                  </a:tcPr>
                </a:tc>
                <a:tc>
                  <a:txBody>
                    <a:bodyPr/>
                    <a:lstStyle/>
                    <a:p>
                      <a:r>
                        <a:rPr lang="en-US" sz="1200"/>
                        <a:t>Principal Effects</a:t>
                      </a:r>
                      <a:r>
                        <a:rPr lang="en-US" sz="1200" baseline="30000"/>
                        <a:t>a</a:t>
                      </a:r>
                      <a:endParaRPr lang="en-US" sz="1200"/>
                    </a:p>
                  </a:txBody>
                  <a:tcPr marL="0" marR="0" marT="0" marB="0" anchor="b">
                    <a:lnL>
                      <a:noFill/>
                    </a:lnL>
                    <a:lnR>
                      <a:noFill/>
                    </a:lnR>
                    <a:lnB>
                      <a:noFill/>
                    </a:lnB>
                  </a:tcPr>
                </a:tc>
              </a:tr>
              <a:tr h="1115991">
                <a:tc>
                  <a:txBody>
                    <a:bodyPr/>
                    <a:lstStyle/>
                    <a:p>
                      <a:r>
                        <a:rPr lang="en-US" sz="1200"/>
                        <a:t>IL-1</a:t>
                      </a:r>
                      <a:r>
                        <a:rPr lang="ar-IQ" sz="1200"/>
                        <a:t>خ± </a:t>
                      </a:r>
                      <a:r>
                        <a:rPr lang="en-US" sz="1200"/>
                        <a:t>and </a:t>
                      </a:r>
                      <a:r>
                        <a:rPr lang="ar-IQ" sz="1200"/>
                        <a:t>خ²</a:t>
                      </a:r>
                    </a:p>
                  </a:txBody>
                  <a:tcPr marL="0" marR="0" marT="0" marB="0">
                    <a:lnL>
                      <a:noFill/>
                    </a:lnL>
                    <a:lnR>
                      <a:noFill/>
                    </a:lnR>
                    <a:lnT>
                      <a:noFill/>
                    </a:lnT>
                    <a:lnB>
                      <a:noFill/>
                    </a:lnB>
                  </a:tcPr>
                </a:tc>
                <a:tc>
                  <a:txBody>
                    <a:bodyPr/>
                    <a:lstStyle/>
                    <a:p>
                      <a:pPr algn="ctr"/>
                      <a:r>
                        <a:rPr lang="en-US" sz="1200"/>
                        <a:t>Macrophages, other APCs, other somatic cells</a:t>
                      </a:r>
                    </a:p>
                  </a:txBody>
                  <a:tcPr marL="0" marR="0" marT="0" marB="0">
                    <a:lnL>
                      <a:noFill/>
                    </a:lnL>
                    <a:lnR>
                      <a:noFill/>
                    </a:lnR>
                    <a:lnT>
                      <a:noFill/>
                    </a:lnT>
                    <a:lnB>
                      <a:noFill/>
                    </a:lnB>
                  </a:tcPr>
                </a:tc>
                <a:tc>
                  <a:txBody>
                    <a:bodyPr/>
                    <a:lstStyle/>
                    <a:p>
                      <a:r>
                        <a:rPr lang="en-US" sz="1200"/>
                        <a:t>Costimulation of APCs and T cells</a:t>
                      </a:r>
                      <a:br>
                        <a:rPr lang="en-US" sz="1200"/>
                      </a:br>
                      <a:r>
                        <a:rPr lang="en-US" sz="1200"/>
                        <a:t>B-cell growth and Ig production</a:t>
                      </a:r>
                      <a:br>
                        <a:rPr lang="en-US" sz="1200"/>
                      </a:br>
                      <a:r>
                        <a:rPr lang="en-US" sz="1200"/>
                        <a:t>Acute-phase response</a:t>
                      </a:r>
                      <a:br>
                        <a:rPr lang="en-US" sz="1200"/>
                      </a:br>
                      <a:r>
                        <a:rPr lang="en-US" sz="1200"/>
                        <a:t>Phagocyte activation</a:t>
                      </a:r>
                      <a:br>
                        <a:rPr lang="en-US" sz="1200"/>
                      </a:br>
                      <a:r>
                        <a:rPr lang="en-US" sz="1200"/>
                        <a:t>Inflammation and fever</a:t>
                      </a:r>
                      <a:br>
                        <a:rPr lang="en-US" sz="1200"/>
                      </a:br>
                      <a:r>
                        <a:rPr lang="en-US" sz="1200"/>
                        <a:t>Promotes hematopoiesis</a:t>
                      </a:r>
                    </a:p>
                  </a:txBody>
                  <a:tcPr marL="0" marR="0" marT="0" marB="0">
                    <a:lnL>
                      <a:noFill/>
                    </a:lnL>
                    <a:lnR>
                      <a:noFill/>
                    </a:lnR>
                    <a:lnT>
                      <a:noFill/>
                    </a:lnT>
                    <a:lnB>
                      <a:noFill/>
                    </a:lnB>
                  </a:tcPr>
                </a:tc>
              </a:tr>
              <a:tr h="929992">
                <a:tc>
                  <a:txBody>
                    <a:bodyPr/>
                    <a:lstStyle/>
                    <a:p>
                      <a:r>
                        <a:rPr lang="en-US" sz="1200"/>
                        <a:t>IL-2</a:t>
                      </a:r>
                    </a:p>
                  </a:txBody>
                  <a:tcPr marL="0" marR="0" marT="0" marB="0">
                    <a:lnL>
                      <a:noFill/>
                    </a:lnL>
                    <a:lnR>
                      <a:noFill/>
                    </a:lnR>
                    <a:lnT>
                      <a:noFill/>
                    </a:lnT>
                    <a:lnB>
                      <a:noFill/>
                    </a:lnB>
                  </a:tcPr>
                </a:tc>
                <a:tc>
                  <a:txBody>
                    <a:bodyPr/>
                    <a:lstStyle/>
                    <a:p>
                      <a:pPr algn="ctr"/>
                      <a:r>
                        <a:rPr lang="en-US" sz="1200"/>
                        <a:t>Activated T</a:t>
                      </a:r>
                      <a:r>
                        <a:rPr lang="en-US" sz="1200" baseline="-25000"/>
                        <a:t>H</a:t>
                      </a:r>
                      <a:r>
                        <a:rPr lang="en-US" sz="1200"/>
                        <a:t>2 cells, CTLs, NK cells</a:t>
                      </a:r>
                    </a:p>
                  </a:txBody>
                  <a:tcPr marL="0" marR="0" marT="0" marB="0">
                    <a:lnL>
                      <a:noFill/>
                    </a:lnL>
                    <a:lnR>
                      <a:noFill/>
                    </a:lnR>
                    <a:lnT>
                      <a:noFill/>
                    </a:lnT>
                    <a:lnB>
                      <a:noFill/>
                    </a:lnB>
                  </a:tcPr>
                </a:tc>
                <a:tc>
                  <a:txBody>
                    <a:bodyPr/>
                    <a:lstStyle/>
                    <a:p>
                      <a:r>
                        <a:rPr lang="en-US" sz="1200" dirty="0"/>
                        <a:t>Proliferation of activated T cells</a:t>
                      </a:r>
                      <a:br>
                        <a:rPr lang="en-US" sz="1200" dirty="0"/>
                      </a:br>
                      <a:r>
                        <a:rPr lang="en-US" sz="1200" dirty="0"/>
                        <a:t>Apoptosis of T cells after prolonged or repeated activation</a:t>
                      </a:r>
                      <a:br>
                        <a:rPr lang="en-US" sz="1200" dirty="0"/>
                      </a:br>
                      <a:r>
                        <a:rPr lang="en-US" sz="1200" dirty="0"/>
                        <a:t>NK-cell and CTL functions</a:t>
                      </a:r>
                      <a:br>
                        <a:rPr lang="en-US" sz="1200" dirty="0"/>
                      </a:br>
                      <a:r>
                        <a:rPr lang="en-US" sz="1200" dirty="0"/>
                        <a:t>B cell proliferation and IgG2 expression</a:t>
                      </a:r>
                    </a:p>
                  </a:txBody>
                  <a:tcPr marL="0" marR="0" marT="0" marB="0">
                    <a:lnL>
                      <a:noFill/>
                    </a:lnL>
                    <a:lnR>
                      <a:noFill/>
                    </a:lnR>
                    <a:lnT>
                      <a:noFill/>
                    </a:lnT>
                    <a:lnB>
                      <a:noFill/>
                    </a:lnB>
                  </a:tcPr>
                </a:tc>
              </a:tr>
              <a:tr h="371997">
                <a:tc>
                  <a:txBody>
                    <a:bodyPr/>
                    <a:lstStyle/>
                    <a:p>
                      <a:r>
                        <a:rPr lang="en-US" sz="1200"/>
                        <a:t>IL-3</a:t>
                      </a:r>
                    </a:p>
                  </a:txBody>
                  <a:tcPr marL="0" marR="0" marT="0" marB="0">
                    <a:lnL>
                      <a:noFill/>
                    </a:lnL>
                    <a:lnR>
                      <a:noFill/>
                    </a:lnR>
                    <a:lnT>
                      <a:noFill/>
                    </a:lnT>
                    <a:lnB>
                      <a:noFill/>
                    </a:lnB>
                  </a:tcPr>
                </a:tc>
                <a:tc>
                  <a:txBody>
                    <a:bodyPr/>
                    <a:lstStyle/>
                    <a:p>
                      <a:pPr algn="ctr"/>
                      <a:r>
                        <a:rPr lang="en-US" sz="1200"/>
                        <a:t>T lymphocytes</a:t>
                      </a:r>
                    </a:p>
                  </a:txBody>
                  <a:tcPr marL="0" marR="0" marT="0" marB="0">
                    <a:lnL>
                      <a:noFill/>
                    </a:lnL>
                    <a:lnR>
                      <a:noFill/>
                    </a:lnR>
                    <a:lnT>
                      <a:noFill/>
                    </a:lnT>
                    <a:lnB>
                      <a:noFill/>
                    </a:lnB>
                  </a:tcPr>
                </a:tc>
                <a:tc>
                  <a:txBody>
                    <a:bodyPr/>
                    <a:lstStyle/>
                    <a:p>
                      <a:r>
                        <a:rPr lang="en-US" sz="1200"/>
                        <a:t>Growth of early hematopoietic progenitors</a:t>
                      </a:r>
                    </a:p>
                  </a:txBody>
                  <a:tcPr marL="0" marR="0" marT="0" marB="0">
                    <a:lnL>
                      <a:noFill/>
                    </a:lnL>
                    <a:lnR>
                      <a:noFill/>
                    </a:lnR>
                    <a:lnT>
                      <a:noFill/>
                    </a:lnT>
                    <a:lnB>
                      <a:noFill/>
                    </a:lnB>
                  </a:tcPr>
                </a:tc>
              </a:tr>
              <a:tr h="1301989">
                <a:tc>
                  <a:txBody>
                    <a:bodyPr/>
                    <a:lstStyle/>
                    <a:p>
                      <a:r>
                        <a:rPr lang="en-US" sz="1200"/>
                        <a:t>IL-4</a:t>
                      </a:r>
                    </a:p>
                  </a:txBody>
                  <a:tcPr marL="0" marR="0" marT="0" marB="0">
                    <a:lnL>
                      <a:noFill/>
                    </a:lnL>
                    <a:lnR>
                      <a:noFill/>
                    </a:lnR>
                    <a:lnT>
                      <a:noFill/>
                    </a:lnT>
                    <a:lnB>
                      <a:noFill/>
                    </a:lnB>
                  </a:tcPr>
                </a:tc>
                <a:tc>
                  <a:txBody>
                    <a:bodyPr/>
                    <a:lstStyle/>
                    <a:p>
                      <a:pPr algn="ctr"/>
                      <a:r>
                        <a:rPr lang="en-US" sz="1200"/>
                        <a:t>T</a:t>
                      </a:r>
                      <a:r>
                        <a:rPr lang="en-US" sz="1200" baseline="-25000"/>
                        <a:t>H</a:t>
                      </a:r>
                      <a:r>
                        <a:rPr lang="en-US" sz="1200"/>
                        <a:t>2 cells, mast cells</a:t>
                      </a:r>
                    </a:p>
                  </a:txBody>
                  <a:tcPr marL="0" marR="0" marT="0" marB="0">
                    <a:lnL>
                      <a:noFill/>
                    </a:lnL>
                    <a:lnR>
                      <a:noFill/>
                    </a:lnR>
                    <a:lnT>
                      <a:noFill/>
                    </a:lnT>
                    <a:lnB>
                      <a:noFill/>
                    </a:lnB>
                  </a:tcPr>
                </a:tc>
                <a:tc>
                  <a:txBody>
                    <a:bodyPr/>
                    <a:lstStyle/>
                    <a:p>
                      <a:r>
                        <a:rPr lang="en-US" sz="1200" dirty="0"/>
                        <a:t>B-cell proliferation, </a:t>
                      </a:r>
                      <a:r>
                        <a:rPr lang="en-US" sz="1200" dirty="0" err="1"/>
                        <a:t>IgE</a:t>
                      </a:r>
                      <a:r>
                        <a:rPr lang="en-US" sz="1200" dirty="0"/>
                        <a:t> expression, and class II MHC expression</a:t>
                      </a:r>
                      <a:br>
                        <a:rPr lang="en-US" sz="1200" dirty="0"/>
                      </a:br>
                      <a:r>
                        <a:rPr lang="en-US" sz="1200" dirty="0"/>
                        <a:t>T</a:t>
                      </a:r>
                      <a:r>
                        <a:rPr lang="en-US" sz="1200" baseline="-25000" dirty="0"/>
                        <a:t>H</a:t>
                      </a:r>
                      <a:r>
                        <a:rPr lang="en-US" sz="1200" dirty="0"/>
                        <a:t>2-cell and CTL proliferation and functions</a:t>
                      </a:r>
                      <a:br>
                        <a:rPr lang="en-US" sz="1200" dirty="0"/>
                      </a:br>
                      <a:r>
                        <a:rPr lang="en-US" sz="1200" dirty="0"/>
                        <a:t>Eosinophil and mast cell growth and function</a:t>
                      </a:r>
                      <a:br>
                        <a:rPr lang="en-US" sz="1200" dirty="0"/>
                      </a:br>
                      <a:r>
                        <a:rPr lang="en-US" sz="1200" dirty="0"/>
                        <a:t>Inhibits </a:t>
                      </a:r>
                      <a:r>
                        <a:rPr lang="en-US" sz="1200" dirty="0" err="1"/>
                        <a:t>monokine</a:t>
                      </a:r>
                      <a:r>
                        <a:rPr lang="en-US" sz="1200" dirty="0"/>
                        <a:t> production</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3679369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6096000"/>
          </a:xfrm>
        </p:spPr>
        <p:txBody>
          <a:bodyPr>
            <a:normAutofit/>
          </a:bodyPr>
          <a:lstStyle/>
          <a:p>
            <a:endParaRPr lang="ar-IQ" sz="1800" dirty="0"/>
          </a:p>
        </p:txBody>
      </p:sp>
      <p:graphicFrame>
        <p:nvGraphicFramePr>
          <p:cNvPr id="5" name="Table 4"/>
          <p:cNvGraphicFramePr>
            <a:graphicFrameLocks noGrp="1"/>
          </p:cNvGraphicFramePr>
          <p:nvPr>
            <p:extLst>
              <p:ext uri="{D42A27DB-BD31-4B8C-83A1-F6EECF244321}">
                <p14:modId xmlns:p14="http://schemas.microsoft.com/office/powerpoint/2010/main" val="3924566084"/>
              </p:ext>
            </p:extLst>
          </p:nvPr>
        </p:nvGraphicFramePr>
        <p:xfrm>
          <a:off x="457200" y="1371600"/>
          <a:ext cx="8229600" cy="4183221"/>
        </p:xfrm>
        <a:graphic>
          <a:graphicData uri="http://schemas.openxmlformats.org/drawingml/2006/table">
            <a:tbl>
              <a:tblPr/>
              <a:tblGrid>
                <a:gridCol w="472966"/>
                <a:gridCol w="3878317"/>
                <a:gridCol w="3878317"/>
              </a:tblGrid>
              <a:tr h="1165701">
                <a:tc>
                  <a:txBody>
                    <a:bodyPr/>
                    <a:lstStyle/>
                    <a:p>
                      <a:endParaRPr lang="ar-IQ" dirty="0"/>
                    </a:p>
                  </a:txBody>
                  <a:tcPr marL="0" marR="0" marT="0" marB="0">
                    <a:lnL>
                      <a:noFill/>
                    </a:lnL>
                    <a:lnR>
                      <a:noFill/>
                    </a:lnR>
                    <a:lnT>
                      <a:noFill/>
                    </a:lnT>
                    <a:lnB>
                      <a:noFill/>
                    </a:lnB>
                  </a:tcPr>
                </a:tc>
                <a:tc>
                  <a:txBody>
                    <a:bodyPr/>
                    <a:lstStyle/>
                    <a:p>
                      <a:pPr rtl="1"/>
                      <a:endParaRPr lang="ar-IQ" dirty="0"/>
                    </a:p>
                  </a:txBody>
                  <a:tcPr>
                    <a:lnL>
                      <a:noFill/>
                    </a:lnL>
                  </a:tcPr>
                </a:tc>
                <a:tc>
                  <a:txBody>
                    <a:bodyPr/>
                    <a:lstStyle/>
                    <a:p>
                      <a:pPr rtl="1"/>
                      <a:endParaRPr lang="ar-IQ"/>
                    </a:p>
                  </a:txBody>
                  <a:tcPr/>
                </a:tc>
              </a:tr>
              <a:tr h="0">
                <a:tc>
                  <a:txBody>
                    <a:bodyPr/>
                    <a:lstStyle/>
                    <a:p>
                      <a:r>
                        <a:rPr lang="en-US"/>
                        <a:t>IL-5</a:t>
                      </a:r>
                    </a:p>
                  </a:txBody>
                  <a:tcPr marL="0" marR="0" marT="0" marB="0">
                    <a:lnL>
                      <a:noFill/>
                    </a:lnL>
                    <a:lnR>
                      <a:noFill/>
                    </a:lnR>
                    <a:lnT>
                      <a:noFill/>
                    </a:lnT>
                    <a:lnB>
                      <a:noFill/>
                    </a:lnB>
                  </a:tcPr>
                </a:tc>
                <a:tc>
                  <a:txBody>
                    <a:bodyPr/>
                    <a:lstStyle/>
                    <a:p>
                      <a:pPr algn="ctr"/>
                      <a:r>
                        <a:rPr lang="en-US"/>
                        <a:t>T</a:t>
                      </a:r>
                      <a:r>
                        <a:rPr lang="en-US" baseline="-25000"/>
                        <a:t>H</a:t>
                      </a:r>
                      <a:r>
                        <a:rPr lang="en-US"/>
                        <a:t>2 cells, mast cells</a:t>
                      </a:r>
                    </a:p>
                  </a:txBody>
                  <a:tcPr marL="0" marR="0" marT="0" marB="0">
                    <a:lnL>
                      <a:noFill/>
                    </a:lnL>
                    <a:lnR>
                      <a:noFill/>
                    </a:lnR>
                    <a:lnB>
                      <a:noFill/>
                    </a:lnB>
                  </a:tcPr>
                </a:tc>
                <a:tc>
                  <a:txBody>
                    <a:bodyPr/>
                    <a:lstStyle/>
                    <a:p>
                      <a:r>
                        <a:rPr lang="en-US"/>
                        <a:t>Eosinophil growth and function</a:t>
                      </a:r>
                    </a:p>
                  </a:txBody>
                  <a:tcPr marL="0" marR="0" marT="0" marB="0">
                    <a:lnL>
                      <a:noFill/>
                    </a:lnL>
                    <a:lnR>
                      <a:noFill/>
                    </a:lnR>
                    <a:lnB>
                      <a:noFill/>
                    </a:lnB>
                  </a:tcPr>
                </a:tc>
              </a:tr>
              <a:tr h="0">
                <a:tc>
                  <a:txBody>
                    <a:bodyPr/>
                    <a:lstStyle/>
                    <a:p>
                      <a:r>
                        <a:rPr lang="en-US"/>
                        <a:t>IL-6</a:t>
                      </a:r>
                    </a:p>
                  </a:txBody>
                  <a:tcPr marL="0" marR="0" marT="0" marB="0">
                    <a:lnL>
                      <a:noFill/>
                    </a:lnL>
                    <a:lnR>
                      <a:noFill/>
                    </a:lnR>
                    <a:lnT>
                      <a:noFill/>
                    </a:lnT>
                    <a:lnB>
                      <a:noFill/>
                    </a:lnB>
                  </a:tcPr>
                </a:tc>
                <a:tc>
                  <a:txBody>
                    <a:bodyPr/>
                    <a:lstStyle/>
                    <a:p>
                      <a:pPr algn="ctr"/>
                      <a:r>
                        <a:rPr lang="en-US"/>
                        <a:t>Activated T</a:t>
                      </a:r>
                      <a:r>
                        <a:rPr lang="en-US" baseline="-25000"/>
                        <a:t>H</a:t>
                      </a:r>
                      <a:r>
                        <a:rPr lang="en-US"/>
                        <a:t>2 cells, APCs, other somatic cells</a:t>
                      </a:r>
                    </a:p>
                  </a:txBody>
                  <a:tcPr marL="0" marR="0" marT="0" marB="0">
                    <a:lnL>
                      <a:noFill/>
                    </a:lnL>
                    <a:lnR>
                      <a:noFill/>
                    </a:lnR>
                    <a:lnT>
                      <a:noFill/>
                    </a:lnT>
                    <a:lnB>
                      <a:noFill/>
                    </a:lnB>
                  </a:tcPr>
                </a:tc>
                <a:tc>
                  <a:txBody>
                    <a:bodyPr/>
                    <a:lstStyle/>
                    <a:p>
                      <a:r>
                        <a:rPr lang="en-US"/>
                        <a:t>Synergistic effects with IL-1 or TNF</a:t>
                      </a:r>
                      <a:r>
                        <a:rPr lang="ar-IQ"/>
                        <a:t>خ±</a:t>
                      </a:r>
                      <a:br>
                        <a:rPr lang="ar-IQ"/>
                      </a:br>
                      <a:r>
                        <a:rPr lang="en-US"/>
                        <a:t>Fever</a:t>
                      </a:r>
                      <a:br>
                        <a:rPr lang="en-US"/>
                      </a:br>
                      <a:r>
                        <a:rPr lang="en-US"/>
                        <a:t>Acute-phase response</a:t>
                      </a:r>
                      <a:br>
                        <a:rPr lang="en-US"/>
                      </a:br>
                      <a:r>
                        <a:rPr lang="en-US"/>
                        <a:t>B-cell growth and Ig production</a:t>
                      </a:r>
                      <a:br>
                        <a:rPr lang="en-US"/>
                      </a:br>
                      <a:r>
                        <a:rPr lang="en-US"/>
                        <a:t>Hematopoiesis</a:t>
                      </a:r>
                    </a:p>
                  </a:txBody>
                  <a:tcPr marL="0" marR="0" marT="0" marB="0">
                    <a:lnL>
                      <a:noFill/>
                    </a:lnL>
                    <a:lnR>
                      <a:noFill/>
                    </a:lnR>
                    <a:lnT>
                      <a:noFill/>
                    </a:lnT>
                    <a:lnB>
                      <a:noFill/>
                    </a:lnB>
                  </a:tcPr>
                </a:tc>
              </a:tr>
              <a:tr h="0">
                <a:tc>
                  <a:txBody>
                    <a:bodyPr/>
                    <a:lstStyle/>
                    <a:p>
                      <a:r>
                        <a:rPr lang="en-US"/>
                        <a:t>IL-7</a:t>
                      </a:r>
                    </a:p>
                  </a:txBody>
                  <a:tcPr marL="0" marR="0" marT="0" marB="0">
                    <a:lnL>
                      <a:noFill/>
                    </a:lnL>
                    <a:lnR>
                      <a:noFill/>
                    </a:lnR>
                    <a:lnT>
                      <a:noFill/>
                    </a:lnT>
                    <a:lnB>
                      <a:noFill/>
                    </a:lnB>
                  </a:tcPr>
                </a:tc>
                <a:tc>
                  <a:txBody>
                    <a:bodyPr/>
                    <a:lstStyle/>
                    <a:p>
                      <a:pPr algn="ctr"/>
                      <a:r>
                        <a:rPr lang="en-US"/>
                        <a:t>Thymic and marrow stromal cells</a:t>
                      </a:r>
                    </a:p>
                  </a:txBody>
                  <a:tcPr marL="0" marR="0" marT="0" marB="0">
                    <a:lnL>
                      <a:noFill/>
                    </a:lnL>
                    <a:lnR>
                      <a:noFill/>
                    </a:lnR>
                    <a:lnT>
                      <a:noFill/>
                    </a:lnT>
                    <a:lnB>
                      <a:noFill/>
                    </a:lnB>
                  </a:tcPr>
                </a:tc>
                <a:tc>
                  <a:txBody>
                    <a:bodyPr/>
                    <a:lstStyle/>
                    <a:p>
                      <a:r>
                        <a:rPr lang="en-US"/>
                        <a:t>T and B lymphopoiesis</a:t>
                      </a:r>
                      <a:br>
                        <a:rPr lang="en-US"/>
                      </a:br>
                      <a:r>
                        <a:rPr lang="en-US"/>
                        <a:t>CTL functions</a:t>
                      </a:r>
                    </a:p>
                  </a:txBody>
                  <a:tcPr marL="0" marR="0" marT="0" marB="0">
                    <a:lnL>
                      <a:noFill/>
                    </a:lnL>
                    <a:lnR>
                      <a:noFill/>
                    </a:lnR>
                    <a:lnT>
                      <a:noFill/>
                    </a:lnT>
                    <a:lnB>
                      <a:noFill/>
                    </a:lnB>
                  </a:tcPr>
                </a:tc>
              </a:tr>
              <a:tr h="0">
                <a:tc>
                  <a:txBody>
                    <a:bodyPr/>
                    <a:lstStyle/>
                    <a:p>
                      <a:r>
                        <a:rPr lang="en-US"/>
                        <a:t>IL-8</a:t>
                      </a:r>
                    </a:p>
                  </a:txBody>
                  <a:tcPr marL="0" marR="0" marT="0" marB="0">
                    <a:lnL>
                      <a:noFill/>
                    </a:lnL>
                    <a:lnR>
                      <a:noFill/>
                    </a:lnR>
                    <a:lnT>
                      <a:noFill/>
                    </a:lnT>
                    <a:lnB>
                      <a:noFill/>
                    </a:lnB>
                  </a:tcPr>
                </a:tc>
                <a:tc>
                  <a:txBody>
                    <a:bodyPr/>
                    <a:lstStyle/>
                    <a:p>
                      <a:pPr algn="ctr"/>
                      <a:r>
                        <a:rPr lang="en-US"/>
                        <a:t>Macrophages, other somatic cells</a:t>
                      </a:r>
                    </a:p>
                  </a:txBody>
                  <a:tcPr marL="0" marR="0" marT="0" marB="0">
                    <a:lnL>
                      <a:noFill/>
                    </a:lnL>
                    <a:lnR>
                      <a:noFill/>
                    </a:lnR>
                    <a:lnT>
                      <a:noFill/>
                    </a:lnT>
                    <a:lnB>
                      <a:noFill/>
                    </a:lnB>
                  </a:tcPr>
                </a:tc>
                <a:tc>
                  <a:txBody>
                    <a:bodyPr/>
                    <a:lstStyle/>
                    <a:p>
                      <a:r>
                        <a:rPr lang="en-US"/>
                        <a:t>Chemoattracts neutrophils and T cells</a:t>
                      </a:r>
                      <a:br>
                        <a:rPr lang="en-US"/>
                      </a:br>
                      <a:r>
                        <a:rPr lang="en-US"/>
                        <a:t>Angiogenic</a:t>
                      </a:r>
                    </a:p>
                  </a:txBody>
                  <a:tcPr marL="0" marR="0" marT="0" marB="0">
                    <a:lnL>
                      <a:noFill/>
                    </a:lnL>
                    <a:lnR>
                      <a:noFill/>
                    </a:lnR>
                    <a:lnT>
                      <a:noFill/>
                    </a:lnT>
                    <a:lnB>
                      <a:noFill/>
                    </a:lnB>
                  </a:tcPr>
                </a:tc>
              </a:tr>
              <a:tr h="0">
                <a:tc>
                  <a:txBody>
                    <a:bodyPr/>
                    <a:lstStyle/>
                    <a:p>
                      <a:r>
                        <a:rPr lang="en-US"/>
                        <a:t>IL-9</a:t>
                      </a:r>
                    </a:p>
                  </a:txBody>
                  <a:tcPr marL="0" marR="0" marT="0" marB="0">
                    <a:lnL>
                      <a:noFill/>
                    </a:lnL>
                    <a:lnR>
                      <a:noFill/>
                    </a:lnR>
                    <a:lnT>
                      <a:noFill/>
                    </a:lnT>
                    <a:lnB>
                      <a:noFill/>
                    </a:lnB>
                  </a:tcPr>
                </a:tc>
                <a:tc>
                  <a:txBody>
                    <a:bodyPr/>
                    <a:lstStyle/>
                    <a:p>
                      <a:pPr algn="ctr"/>
                      <a:r>
                        <a:rPr lang="en-US"/>
                        <a:t>T cells</a:t>
                      </a:r>
                    </a:p>
                  </a:txBody>
                  <a:tcPr marL="0" marR="0" marT="0" marB="0">
                    <a:lnL>
                      <a:noFill/>
                    </a:lnL>
                    <a:lnR>
                      <a:noFill/>
                    </a:lnR>
                    <a:lnT>
                      <a:noFill/>
                    </a:lnT>
                    <a:lnB>
                      <a:noFill/>
                    </a:lnB>
                  </a:tcPr>
                </a:tc>
                <a:tc>
                  <a:txBody>
                    <a:bodyPr/>
                    <a:lstStyle/>
                    <a:p>
                      <a:r>
                        <a:rPr lang="en-US" dirty="0"/>
                        <a:t>Some</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1158159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897221"/>
          <a:ext cx="8229600" cy="3931920"/>
        </p:xfrm>
        <a:graphic>
          <a:graphicData uri="http://schemas.openxmlformats.org/drawingml/2006/table">
            <a:tbl>
              <a:tblPr/>
              <a:tblGrid>
                <a:gridCol w="472966"/>
                <a:gridCol w="3878317"/>
                <a:gridCol w="3878317"/>
              </a:tblGrid>
              <a:tr h="0">
                <a:tc>
                  <a:txBody>
                    <a:bodyPr/>
                    <a:lstStyle/>
                    <a:p>
                      <a:endParaRPr lang="ar-IQ" dirty="0"/>
                    </a:p>
                  </a:txBody>
                  <a:tcPr marL="0" marR="0" marT="0" marB="0">
                    <a:lnL>
                      <a:noFill/>
                    </a:lnL>
                    <a:lnR>
                      <a:noFill/>
                    </a:lnR>
                    <a:lnT>
                      <a:noFill/>
                    </a:lnT>
                    <a:lnB>
                      <a:noFill/>
                    </a:lnB>
                  </a:tcPr>
                </a:tc>
                <a:tc>
                  <a:txBody>
                    <a:bodyPr/>
                    <a:lstStyle/>
                    <a:p>
                      <a:pPr rtl="1"/>
                      <a:endParaRPr lang="ar-IQ" dirty="0"/>
                    </a:p>
                  </a:txBody>
                  <a:tcPr>
                    <a:lnL>
                      <a:noFill/>
                    </a:lnL>
                  </a:tcPr>
                </a:tc>
                <a:tc>
                  <a:txBody>
                    <a:bodyPr/>
                    <a:lstStyle/>
                    <a:p>
                      <a:pPr rtl="1"/>
                      <a:endParaRPr lang="ar-IQ"/>
                    </a:p>
                  </a:txBody>
                  <a:tcPr/>
                </a:tc>
              </a:tr>
              <a:tr h="0">
                <a:tc>
                  <a:txBody>
                    <a:bodyPr/>
                    <a:lstStyle/>
                    <a:p>
                      <a:r>
                        <a:rPr lang="en-US"/>
                        <a:t>IL-10</a:t>
                      </a:r>
                    </a:p>
                  </a:txBody>
                  <a:tcPr marL="0" marR="0" marT="0" marB="0">
                    <a:lnL>
                      <a:noFill/>
                    </a:lnL>
                    <a:lnR>
                      <a:noFill/>
                    </a:lnR>
                    <a:lnT>
                      <a:noFill/>
                    </a:lnT>
                    <a:lnB>
                      <a:noFill/>
                    </a:lnB>
                  </a:tcPr>
                </a:tc>
                <a:tc>
                  <a:txBody>
                    <a:bodyPr/>
                    <a:lstStyle/>
                    <a:p>
                      <a:pPr algn="ctr"/>
                      <a:r>
                        <a:rPr lang="en-US" dirty="0"/>
                        <a:t>Activated T</a:t>
                      </a:r>
                      <a:r>
                        <a:rPr lang="en-US" baseline="-25000" dirty="0"/>
                        <a:t>H</a:t>
                      </a:r>
                      <a:r>
                        <a:rPr lang="en-US" dirty="0"/>
                        <a:t>2, CD8 T, and B lymphocytes; macrophages</a:t>
                      </a:r>
                    </a:p>
                  </a:txBody>
                  <a:tcPr marL="0" marR="0" marT="0" marB="0">
                    <a:lnL>
                      <a:noFill/>
                    </a:lnL>
                    <a:lnR>
                      <a:noFill/>
                    </a:lnR>
                    <a:lnB>
                      <a:noFill/>
                    </a:lnB>
                  </a:tcPr>
                </a:tc>
                <a:tc>
                  <a:txBody>
                    <a:bodyPr/>
                    <a:lstStyle/>
                    <a:p>
                      <a:r>
                        <a:rPr lang="en-US"/>
                        <a:t>Inhibits cytokine production by T</a:t>
                      </a:r>
                      <a:r>
                        <a:rPr lang="en-US" baseline="-25000"/>
                        <a:t>H</a:t>
                      </a:r>
                      <a:r>
                        <a:rPr lang="en-US"/>
                        <a:t>1 cells, NK cells, and APCs</a:t>
                      </a:r>
                      <a:br>
                        <a:rPr lang="en-US"/>
                      </a:br>
                      <a:r>
                        <a:rPr lang="en-US"/>
                        <a:t>Promotes B-cell proliferation and antibody responses</a:t>
                      </a:r>
                      <a:br>
                        <a:rPr lang="en-US"/>
                      </a:br>
                      <a:r>
                        <a:rPr lang="en-US"/>
                        <a:t>Suppresses cell-mediated immunity</a:t>
                      </a:r>
                    </a:p>
                  </a:txBody>
                  <a:tcPr marL="0" marR="0" marT="0" marB="0">
                    <a:lnL>
                      <a:noFill/>
                    </a:lnL>
                    <a:lnR>
                      <a:noFill/>
                    </a:lnR>
                    <a:lnB>
                      <a:noFill/>
                    </a:lnB>
                  </a:tcPr>
                </a:tc>
              </a:tr>
              <a:tr h="0">
                <a:tc>
                  <a:txBody>
                    <a:bodyPr/>
                    <a:lstStyle/>
                    <a:p>
                      <a:r>
                        <a:rPr lang="en-US"/>
                        <a:t>IL-11</a:t>
                      </a:r>
                    </a:p>
                  </a:txBody>
                  <a:tcPr marL="0" marR="0" marT="0" marB="0">
                    <a:lnL>
                      <a:noFill/>
                    </a:lnL>
                    <a:lnR>
                      <a:noFill/>
                    </a:lnR>
                    <a:lnT>
                      <a:noFill/>
                    </a:lnT>
                    <a:lnB>
                      <a:noFill/>
                    </a:lnB>
                  </a:tcPr>
                </a:tc>
                <a:tc>
                  <a:txBody>
                    <a:bodyPr/>
                    <a:lstStyle/>
                    <a:p>
                      <a:pPr algn="ctr"/>
                      <a:r>
                        <a:rPr lang="en-US"/>
                        <a:t>Stromal cells</a:t>
                      </a:r>
                    </a:p>
                  </a:txBody>
                  <a:tcPr marL="0" marR="0" marT="0" marB="0">
                    <a:lnL>
                      <a:noFill/>
                    </a:lnL>
                    <a:lnR>
                      <a:noFill/>
                    </a:lnR>
                    <a:lnT>
                      <a:noFill/>
                    </a:lnT>
                    <a:lnB>
                      <a:noFill/>
                    </a:lnB>
                  </a:tcPr>
                </a:tc>
                <a:tc>
                  <a:txBody>
                    <a:bodyPr/>
                    <a:lstStyle/>
                    <a:p>
                      <a:r>
                        <a:rPr lang="en-US"/>
                        <a:t>Synergistic effects on hematopoiesis and thrombopoiesis</a:t>
                      </a:r>
                    </a:p>
                  </a:txBody>
                  <a:tcPr marL="0" marR="0" marT="0" marB="0">
                    <a:lnL>
                      <a:noFill/>
                    </a:lnL>
                    <a:lnR>
                      <a:noFill/>
                    </a:lnR>
                    <a:lnT>
                      <a:noFill/>
                    </a:lnT>
                    <a:lnB>
                      <a:noFill/>
                    </a:lnB>
                  </a:tcPr>
                </a:tc>
              </a:tr>
              <a:tr h="0">
                <a:tc>
                  <a:txBody>
                    <a:bodyPr/>
                    <a:lstStyle/>
                    <a:p>
                      <a:r>
                        <a:rPr lang="en-US"/>
                        <a:t>IL-12</a:t>
                      </a:r>
                    </a:p>
                  </a:txBody>
                  <a:tcPr marL="0" marR="0" marT="0" marB="0">
                    <a:lnL>
                      <a:noFill/>
                    </a:lnL>
                    <a:lnR>
                      <a:noFill/>
                    </a:lnR>
                    <a:lnT>
                      <a:noFill/>
                    </a:lnT>
                    <a:lnB>
                      <a:noFill/>
                    </a:lnB>
                  </a:tcPr>
                </a:tc>
                <a:tc>
                  <a:txBody>
                    <a:bodyPr/>
                    <a:lstStyle/>
                    <a:p>
                      <a:pPr algn="ctr"/>
                      <a:r>
                        <a:rPr lang="en-US"/>
                        <a:t>B cells, macrophages</a:t>
                      </a:r>
                    </a:p>
                  </a:txBody>
                  <a:tcPr marL="0" marR="0" marT="0" marB="0">
                    <a:lnL>
                      <a:noFill/>
                    </a:lnL>
                    <a:lnR>
                      <a:noFill/>
                    </a:lnR>
                    <a:lnT>
                      <a:noFill/>
                    </a:lnT>
                    <a:lnB>
                      <a:noFill/>
                    </a:lnB>
                  </a:tcPr>
                </a:tc>
                <a:tc>
                  <a:txBody>
                    <a:bodyPr/>
                    <a:lstStyle/>
                    <a:p>
                      <a:r>
                        <a:rPr lang="en-US" dirty="0"/>
                        <a:t>Proliferation and function of activated CTLs and NK cells</a:t>
                      </a:r>
                      <a:br>
                        <a:rPr lang="en-US" dirty="0"/>
                      </a:br>
                      <a:r>
                        <a:rPr lang="en-US" dirty="0"/>
                        <a:t>IFN</a:t>
                      </a:r>
                      <a:r>
                        <a:rPr lang="ar-IQ" dirty="0"/>
                        <a:t>خ³ </a:t>
                      </a:r>
                      <a:r>
                        <a:rPr lang="en-US" dirty="0"/>
                        <a:t>production</a:t>
                      </a:r>
                      <a:br>
                        <a:rPr lang="en-US" dirty="0"/>
                      </a:br>
                      <a:r>
                        <a:rPr lang="en-US" dirty="0"/>
                        <a:t>Promotes T</a:t>
                      </a:r>
                      <a:r>
                        <a:rPr lang="en-US" baseline="-25000" dirty="0"/>
                        <a:t>H</a:t>
                      </a:r>
                      <a:r>
                        <a:rPr lang="en-US" dirty="0"/>
                        <a:t>1-cell induction; suppresses T</a:t>
                      </a:r>
                      <a:r>
                        <a:rPr lang="en-US" baseline="-25000" dirty="0"/>
                        <a:t>H</a:t>
                      </a:r>
                      <a:r>
                        <a:rPr lang="en-US" dirty="0"/>
                        <a:t>2-cell functions</a:t>
                      </a:r>
                      <a:br>
                        <a:rPr lang="en-US" dirty="0"/>
                      </a:br>
                      <a:r>
                        <a:rPr lang="en-US" dirty="0"/>
                        <a:t>Promotes cell-mediated immunity</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1416487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2612</Words>
  <Application>Microsoft Office PowerPoint</Application>
  <PresentationFormat>On-screen Show (4:3)</PresentationFormat>
  <Paragraphs>137</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Cytokines</vt:lpstr>
      <vt:lpstr>Cytokines </vt:lpstr>
      <vt:lpstr>PowerPoint Presentation</vt:lpstr>
      <vt:lpstr>PowerPoint Presentation</vt:lpstr>
      <vt:lpstr>Cytokine nomenclature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TNFخ± Its Receptors</vt:lpstr>
      <vt:lpstr>INTERLEUKIN-2</vt:lpstr>
      <vt:lpstr>INTERLEUKIN-10 </vt:lpstr>
      <vt:lpstr>INTERFERONS </vt:lpstr>
      <vt:lpstr>The Antiviral IFNs </vt:lpstr>
      <vt:lpstr>PowerPoint Presentation</vt:lpstr>
      <vt:lpstr>PowerPoint Presentation</vt:lpstr>
      <vt:lpstr>PowerPoint Presentation</vt:lpstr>
      <vt:lpstr>PowerPoint Presentation</vt:lpstr>
      <vt:lpstr>PowerPoint Presentation</vt:lpstr>
      <vt:lpstr>Immune IFN </vt:lpstr>
      <vt:lpstr>PowerPoint Presentation</vt:lpstr>
      <vt:lpstr>CYTOKINE RECEPTOR FAMILIES </vt:lpstr>
      <vt:lpstr>PowerPoint Presentation</vt:lpstr>
      <vt:lpstr>PowerPoint Presentation</vt:lpstr>
      <vt:lpstr>PowerPoint Presentation</vt:lpstr>
      <vt:lpstr>HEMATOPOIETIC COLONY-STIMULATING FACTORS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Cytokines</dc:title>
  <dc:creator>DR SH</dc:creator>
  <cp:lastModifiedBy>User</cp:lastModifiedBy>
  <cp:revision>26</cp:revision>
  <dcterms:created xsi:type="dcterms:W3CDTF">2006-08-16T00:00:00Z</dcterms:created>
  <dcterms:modified xsi:type="dcterms:W3CDTF">2021-09-29T22:16:14Z</dcterms:modified>
</cp:coreProperties>
</file>