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85" r:id="rId5"/>
    <p:sldId id="258" r:id="rId6"/>
    <p:sldId id="259" r:id="rId7"/>
    <p:sldId id="286" r:id="rId8"/>
    <p:sldId id="291" r:id="rId9"/>
    <p:sldId id="260" r:id="rId10"/>
    <p:sldId id="287" r:id="rId11"/>
    <p:sldId id="261" r:id="rId12"/>
    <p:sldId id="288" r:id="rId13"/>
    <p:sldId id="262" r:id="rId14"/>
    <p:sldId id="289" r:id="rId15"/>
    <p:sldId id="290" r:id="rId16"/>
    <p:sldId id="279" r:id="rId17"/>
    <p:sldId id="280" r:id="rId18"/>
    <p:sldId id="263" r:id="rId19"/>
    <p:sldId id="275" r:id="rId20"/>
    <p:sldId id="281" r:id="rId21"/>
    <p:sldId id="282" r:id="rId22"/>
    <p:sldId id="264" r:id="rId23"/>
    <p:sldId id="276" r:id="rId24"/>
    <p:sldId id="283" r:id="rId25"/>
    <p:sldId id="265" r:id="rId26"/>
    <p:sldId id="277" r:id="rId27"/>
    <p:sldId id="266" r:id="rId28"/>
    <p:sldId id="278" r:id="rId29"/>
    <p:sldId id="267" r:id="rId30"/>
    <p:sldId id="268" r:id="rId31"/>
    <p:sldId id="269" r:id="rId32"/>
    <p:sldId id="271" r:id="rId33"/>
    <p:sldId id="292" r:id="rId34"/>
    <p:sldId id="272" r:id="rId35"/>
    <p:sldId id="273" r:id="rId36"/>
    <p:sldId id="274" r:id="rId37"/>
    <p:sldId id="27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49" d="100"/>
          <a:sy n="49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T-Cells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4088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CD4 and CD8 </a:t>
            </a:r>
            <a:r>
              <a:rPr lang="en-US" dirty="0" err="1"/>
              <a:t>Coreceptors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CD4 </a:t>
            </a:r>
            <a:r>
              <a:rPr lang="en-US" dirty="0" err="1"/>
              <a:t>coreceptor</a:t>
            </a:r>
            <a:r>
              <a:rPr lang="en-US" dirty="0"/>
              <a:t>. CD4 binds class II MHC molecules at a membrane-proximal region not directly involved in peptide binding. In the model depicted here, the </a:t>
            </a:r>
            <a:r>
              <a:rPr lang="en-US" dirty="0" err="1"/>
              <a:t>coreceptor</a:t>
            </a:r>
            <a:r>
              <a:rPr lang="en-US" dirty="0"/>
              <a:t> binds the same MHC molecule that engages the TCR. CD8 plays a similar </a:t>
            </a:r>
            <a:r>
              <a:rPr lang="en-US" dirty="0" err="1"/>
              <a:t>coreceptor</a:t>
            </a:r>
            <a:r>
              <a:rPr lang="en-US" dirty="0"/>
              <a:t> role on T cells that recognize antigen in association with class I MHC molecules. CD8 binds a </a:t>
            </a:r>
            <a:r>
              <a:rPr lang="en-US" dirty="0" err="1"/>
              <a:t>nonpolymorphic</a:t>
            </a:r>
            <a:r>
              <a:rPr lang="en-US" dirty="0"/>
              <a:t> region on MHC class I molecules. Because the cytoplasmic domains of CD4 and CD8 interact with </a:t>
            </a:r>
            <a:r>
              <a:rPr lang="en-US" dirty="0" err="1"/>
              <a:t>Lck</a:t>
            </a:r>
            <a:r>
              <a:rPr lang="en-US" dirty="0"/>
              <a:t>, the </a:t>
            </a:r>
            <a:r>
              <a:rPr lang="en-US" dirty="0" err="1"/>
              <a:t>coreceptors</a:t>
            </a:r>
            <a:r>
              <a:rPr lang="en-US" dirty="0"/>
              <a:t> can bring this </a:t>
            </a:r>
            <a:r>
              <a:rPr lang="en-US" dirty="0" err="1"/>
              <a:t>Src</a:t>
            </a:r>
            <a:r>
              <a:rPr lang="en-US" dirty="0"/>
              <a:t>-like protein tyrosine kinase into proximity with the TCR.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560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T-CELLS ONTOGENY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433513"/>
            <a:ext cx="8210550" cy="466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822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Stages in </a:t>
            </a:r>
            <a:r>
              <a:rPr lang="en-US" dirty="0" err="1"/>
              <a:t>thymocyte</a:t>
            </a:r>
            <a:r>
              <a:rPr lang="en-US" dirty="0"/>
              <a:t> development. Progenitor cells migrate from the bone marrow to the thymus. At the earliest stages of development, </a:t>
            </a:r>
            <a:r>
              <a:rPr lang="en-US" dirty="0" err="1"/>
              <a:t>thymocytes</a:t>
            </a:r>
            <a:r>
              <a:rPr lang="en-US" dirty="0"/>
              <a:t> express several T-cell surface molecules, such as CD2, but still have </a:t>
            </a:r>
            <a:r>
              <a:rPr lang="en-US" dirty="0" err="1"/>
              <a:t>germline</a:t>
            </a:r>
            <a:r>
              <a:rPr lang="en-US" dirty="0"/>
              <a:t> configurations of their TCR genes. </a:t>
            </a:r>
            <a:r>
              <a:rPr lang="en-US" dirty="0" err="1"/>
              <a:t>Thymocytes</a:t>
            </a:r>
            <a:r>
              <a:rPr lang="en-US" dirty="0"/>
              <a:t> destined to become </a:t>
            </a:r>
            <a:r>
              <a:rPr lang="ar-IQ" dirty="0"/>
              <a:t>خ±خ² </a:t>
            </a:r>
            <a:r>
              <a:rPr lang="en-US" dirty="0"/>
              <a:t>T cells pass through a critical CD4</a:t>
            </a:r>
            <a:r>
              <a:rPr lang="en-US" baseline="30000" dirty="0"/>
              <a:t>+</a:t>
            </a:r>
            <a:r>
              <a:rPr lang="en-US" dirty="0"/>
              <a:t>CD8</a:t>
            </a:r>
            <a:r>
              <a:rPr lang="en-US" baseline="30000" dirty="0"/>
              <a:t>+</a:t>
            </a:r>
            <a:r>
              <a:rPr lang="en-US" dirty="0"/>
              <a:t> phase during which positive and negative selection occur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3827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Positive and negative selection of </a:t>
            </a:r>
            <a:r>
              <a:rPr lang="en-US" sz="2400" dirty="0" err="1" smtClean="0"/>
              <a:t>thymocyte</a:t>
            </a:r>
            <a:endParaRPr lang="ar-IQ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338263"/>
            <a:ext cx="821055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84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Positive and negative selection of </a:t>
            </a:r>
            <a:r>
              <a:rPr lang="en-US" dirty="0" err="1"/>
              <a:t>thymocyte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Positive and negative selection of </a:t>
            </a:r>
            <a:r>
              <a:rPr lang="en-US" dirty="0" err="1"/>
              <a:t>thymocytes</a:t>
            </a:r>
            <a:r>
              <a:rPr lang="en-US" dirty="0"/>
              <a:t>. CD4</a:t>
            </a:r>
            <a:r>
              <a:rPr lang="en-US" baseline="30000" dirty="0"/>
              <a:t>+</a:t>
            </a:r>
            <a:r>
              <a:rPr lang="en-US" dirty="0"/>
              <a:t>CD8</a:t>
            </a:r>
            <a:r>
              <a:rPr lang="en-US" baseline="30000" dirty="0"/>
              <a:t>+</a:t>
            </a:r>
            <a:r>
              <a:rPr lang="en-US" dirty="0"/>
              <a:t>TCR</a:t>
            </a:r>
            <a:r>
              <a:rPr lang="en-US" baseline="30000" dirty="0"/>
              <a:t>+</a:t>
            </a:r>
            <a:r>
              <a:rPr lang="en-US" dirty="0"/>
              <a:t> </a:t>
            </a:r>
            <a:r>
              <a:rPr lang="en-US" dirty="0" err="1"/>
              <a:t>thymocytes</a:t>
            </a:r>
            <a:r>
              <a:rPr lang="en-US" dirty="0"/>
              <a:t> encounter self-antigens bound to class I and class II major histocompatibility complex (MHC) molecules on epithelial cells in the </a:t>
            </a:r>
            <a:r>
              <a:rPr lang="en-US" dirty="0" err="1"/>
              <a:t>thymic</a:t>
            </a:r>
            <a:r>
              <a:rPr lang="en-US" dirty="0"/>
              <a:t> cortex and on macrophages and dendritic cells in the </a:t>
            </a:r>
            <a:r>
              <a:rPr lang="en-US" dirty="0" err="1"/>
              <a:t>thymic</a:t>
            </a:r>
            <a:r>
              <a:rPr lang="en-US" dirty="0"/>
              <a:t> medulla. In the resulting interactions, </a:t>
            </a:r>
            <a:r>
              <a:rPr lang="en-US" dirty="0" err="1"/>
              <a:t>thymocytes</a:t>
            </a:r>
            <a:r>
              <a:rPr lang="en-US" dirty="0"/>
              <a:t> whose T-cell receptors (TCRs) recognize self-MHC plus self-antigen will receive an apoptotic signal and undergo apoptosis in the thymus (negative selection).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8013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Positive and negative selection of </a:t>
            </a:r>
            <a:r>
              <a:rPr lang="en-US" dirty="0" err="1"/>
              <a:t>thymocyte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contrast, </a:t>
            </a:r>
            <a:r>
              <a:rPr lang="en-US" dirty="0" err="1"/>
              <a:t>thymocytes</a:t>
            </a:r>
            <a:r>
              <a:rPr lang="en-US" dirty="0"/>
              <a:t> whose TCRs have specificity for self-MHC plus foreign antigens receive a survival signal that results in their positive selection. </a:t>
            </a:r>
            <a:r>
              <a:rPr lang="en-US" dirty="0" err="1"/>
              <a:t>Thymocytes</a:t>
            </a:r>
            <a:r>
              <a:rPr lang="en-US" dirty="0"/>
              <a:t> whose TCRs are unable to recognize antigens in association with self-MHC die of neglect (failure of positive selection). Differences in the binding affinities of TCRs for self-MHC plus self-antigen may explain these outcomes. Excessive signaling from high-affinity interactions leads to cell death, but intermediate levels of signaling from lower affinity interactions promote cell survival and rescue cells from death by neglect. The net result of </a:t>
            </a:r>
            <a:r>
              <a:rPr lang="en-US" dirty="0" err="1"/>
              <a:t>thymic</a:t>
            </a:r>
            <a:r>
              <a:rPr lang="en-US" dirty="0"/>
              <a:t> selections is the survival of T cells whose TCRs are restricted by self-MHC but that are not </a:t>
            </a:r>
            <a:r>
              <a:rPr lang="en-US" dirty="0" err="1"/>
              <a:t>autoreactive</a:t>
            </a:r>
            <a:r>
              <a:rPr lang="en-US" dirty="0"/>
              <a:t>.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032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 TRANSDUCTION BY THE TCR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Key </a:t>
            </a:r>
            <a:r>
              <a:rPr lang="en-US" dirty="0"/>
              <a:t>to the ability of the TCR to deliver intracellular signals is its interactions with protein tyrosine kinases (PTKs). In </a:t>
            </a:r>
            <a:r>
              <a:rPr lang="en-US" dirty="0" err="1"/>
              <a:t>unstimulated</a:t>
            </a:r>
            <a:r>
              <a:rPr lang="en-US" dirty="0"/>
              <a:t> T cells, Fyn, a member of the </a:t>
            </a:r>
            <a:r>
              <a:rPr lang="en-US" dirty="0" err="1"/>
              <a:t>Src</a:t>
            </a:r>
            <a:r>
              <a:rPr lang="en-US" dirty="0"/>
              <a:t> family of PTKs, associates with the cytoplasmic domains of CD3 chains (Figure 9-7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</a:t>
            </a:r>
            <a:r>
              <a:rPr lang="en-US" dirty="0"/>
              <a:t>A second </a:t>
            </a:r>
            <a:r>
              <a:rPr lang="en-US" dirty="0" err="1"/>
              <a:t>Src</a:t>
            </a:r>
            <a:r>
              <a:rPr lang="en-US" dirty="0"/>
              <a:t>-like PTK, called </a:t>
            </a:r>
            <a:r>
              <a:rPr lang="en-US" dirty="0" err="1"/>
              <a:t>Lck</a:t>
            </a:r>
            <a:r>
              <a:rPr lang="en-US" dirty="0"/>
              <a:t>, binds to the cytoplasmic domains of CD4 and CD8 and thus can be brought into proximity with the TCR through the interactions of these </a:t>
            </a:r>
            <a:r>
              <a:rPr lang="en-US" dirty="0" err="1"/>
              <a:t>coreceptors</a:t>
            </a:r>
            <a:r>
              <a:rPr lang="en-US" dirty="0"/>
              <a:t> with the MHC. Stimulation of the TCR by antigen-MHC triggers the phosphorylation of tyrosine residues in the cytoplasmic domains of the CD3 chains of the receptor complex. According to a widely accepted model of TCR signaling, </a:t>
            </a:r>
            <a:r>
              <a:rPr lang="en-US" dirty="0" err="1"/>
              <a:t>Lck</a:t>
            </a:r>
            <a:r>
              <a:rPr lang="en-US" dirty="0"/>
              <a:t> and Fyn are responsible for these initial phosphorylation events.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2920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 TRANSDUCTION BY THE TCR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antigen-induced tyrosine phosphorylation sites lie within particular amino acid sequences, designated immune receptor tyrosine-based activation motifs (ITAMs), found in the cytoplasmic domains of CD3 molecules. ITAMs are also present in the signaling chains of the B-cell antigen receptor and of certain Fc receptors.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tyrosine-phosphorylated, the CD3 ITAMs form a recognition unit for another PTK, called ZAP-70, and thus recruit ZAP-70 to the TCR complex. ZAP-70, either alone or together with the </a:t>
            </a:r>
            <a:r>
              <a:rPr lang="en-US" dirty="0" err="1"/>
              <a:t>Src</a:t>
            </a:r>
            <a:r>
              <a:rPr lang="en-US" dirty="0"/>
              <a:t>-like PTKs, appears largely responsible for the phosphorylation of a number of intracellular proteins. Mutations in ZAP-70 result in immunodeficiency in humans, underscoring the importance of ZAP-70 in TCR signaling.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1309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transduction by TCR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295400"/>
            <a:ext cx="82105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76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Model for the interactions of the T-cell antigen receptor with protein tyrosine kinases</a:t>
            </a:r>
            <a:r>
              <a:rPr lang="en-US" dirty="0"/>
              <a:t>.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resting T cells, the CD3 components of the T-cell receptor (TCR) are associated with the protein tyrosine kinase Fyn, and the CD4 </a:t>
            </a:r>
            <a:r>
              <a:rPr lang="en-US" dirty="0" err="1"/>
              <a:t>coreceptor</a:t>
            </a:r>
            <a:r>
              <a:rPr lang="en-US" dirty="0"/>
              <a:t> is associated with </a:t>
            </a:r>
            <a:r>
              <a:rPr lang="en-US" dirty="0" err="1"/>
              <a:t>Lck</a:t>
            </a:r>
            <a:r>
              <a:rPr lang="en-US" dirty="0"/>
              <a:t>. On stimulation of the TCR, the CD3 chains are tyrosine phosphorylated on </a:t>
            </a:r>
            <a:r>
              <a:rPr lang="en-US" dirty="0" err="1"/>
              <a:t>immunoreceptor</a:t>
            </a:r>
            <a:r>
              <a:rPr lang="en-US" dirty="0"/>
              <a:t> tyrosine-based activation motifs (ITAMs), probably through the action of Fyn or </a:t>
            </a:r>
            <a:r>
              <a:rPr lang="en-US" dirty="0" err="1"/>
              <a:t>Lck</a:t>
            </a:r>
            <a:r>
              <a:rPr lang="en-US" dirty="0"/>
              <a:t>. The tyrosine-phosphorylated ITAMs in turn recruit a third protein tyrosine kinase, ZAP-70, to the receptor.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071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T-Cell receptor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20778"/>
            <a:ext cx="8229600" cy="4399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84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Activation of the phospholipase C (PLC) and </a:t>
            </a:r>
            <a:r>
              <a:rPr lang="en-US" sz="3200" b="1" dirty="0" err="1"/>
              <a:t>Ras</a:t>
            </a:r>
            <a:r>
              <a:rPr lang="en-US" sz="3200" b="1" dirty="0"/>
              <a:t> pathways by the T-cell receptor (TCR</a:t>
            </a:r>
            <a:endParaRPr lang="ar-IQ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Key signaling molecules activated by TCR stimulation include </a:t>
            </a:r>
            <a:r>
              <a:rPr lang="en-US" dirty="0" err="1"/>
              <a:t>Ras</a:t>
            </a:r>
            <a:r>
              <a:rPr lang="en-US" dirty="0"/>
              <a:t> and phospholipase C (</a:t>
            </a:r>
            <a:r>
              <a:rPr lang="en-US" dirty="0" smtClean="0"/>
              <a:t>PLC)</a:t>
            </a:r>
            <a:r>
              <a:rPr lang="ar-IQ" dirty="0" smtClean="0"/>
              <a:t> -</a:t>
            </a:r>
            <a:r>
              <a:rPr lang="en-US" dirty="0" smtClean="0"/>
              <a:t>γ</a:t>
            </a:r>
            <a:r>
              <a:rPr lang="ar-IQ" dirty="0" smtClean="0"/>
              <a:t> (3</a:t>
            </a:r>
            <a:r>
              <a:rPr lang="en-US" dirty="0" smtClean="0"/>
              <a:t>see </a:t>
            </a:r>
            <a:r>
              <a:rPr lang="en-US" dirty="0"/>
              <a:t>Chapter 1). The coupling of the TCR to the </a:t>
            </a:r>
            <a:r>
              <a:rPr lang="en-US" dirty="0" err="1"/>
              <a:t>Ras</a:t>
            </a:r>
            <a:r>
              <a:rPr lang="en-US" dirty="0"/>
              <a:t> and </a:t>
            </a:r>
            <a:r>
              <a:rPr lang="en-US" dirty="0" smtClean="0"/>
              <a:t>PLC</a:t>
            </a:r>
            <a:r>
              <a:rPr lang="ar-IQ" dirty="0" smtClean="0"/>
              <a:t>-</a:t>
            </a:r>
            <a:r>
              <a:rPr lang="el-GR" dirty="0" smtClean="0"/>
              <a:t>γ</a:t>
            </a:r>
            <a:r>
              <a:rPr lang="ar-IQ" smtClean="0"/>
              <a:t> 3</a:t>
            </a:r>
            <a:r>
              <a:rPr lang="en-US" smtClean="0"/>
              <a:t>pathways </a:t>
            </a:r>
            <a:r>
              <a:rPr lang="en-US" dirty="0"/>
              <a:t>involves complex linker molecules such as LAT (Figure 9-8). TCR stimulation triggers the tyrosine phosphorylation of LAT, a </a:t>
            </a:r>
            <a:r>
              <a:rPr lang="en-US" dirty="0" err="1"/>
              <a:t>transmembrane</a:t>
            </a:r>
            <a:r>
              <a:rPr lang="en-US" dirty="0"/>
              <a:t> protein. This phosphorylation induces LAT to associate with Grb2-Sos (an initiator of </a:t>
            </a:r>
            <a:r>
              <a:rPr lang="en-US" dirty="0" err="1"/>
              <a:t>Ras</a:t>
            </a:r>
            <a:r>
              <a:rPr lang="en-US" dirty="0"/>
              <a:t> activation) and PLC</a:t>
            </a:r>
            <a:r>
              <a:rPr lang="ar-IQ" dirty="0"/>
              <a:t>خ³-1. </a:t>
            </a:r>
            <a:r>
              <a:rPr lang="en-US" dirty="0"/>
              <a:t>The recruitment of these molecules to LAT is required for TCR-mediated activation of </a:t>
            </a:r>
            <a:r>
              <a:rPr lang="en-US" dirty="0" err="1"/>
              <a:t>Ras</a:t>
            </a:r>
            <a:r>
              <a:rPr lang="en-US" dirty="0"/>
              <a:t> and PLC</a:t>
            </a:r>
            <a:r>
              <a:rPr lang="ar-IQ" dirty="0"/>
              <a:t>خ³-1. </a:t>
            </a:r>
            <a:r>
              <a:rPr lang="en-US" dirty="0"/>
              <a:t>Activated </a:t>
            </a:r>
            <a:r>
              <a:rPr lang="en-US" dirty="0" err="1"/>
              <a:t>Ras</a:t>
            </a:r>
            <a:r>
              <a:rPr lang="en-US" dirty="0"/>
              <a:t>, in turn, stimulates the MAP kinase cascade of </a:t>
            </a:r>
            <a:r>
              <a:rPr lang="en-US" dirty="0" err="1"/>
              <a:t>serineâ</a:t>
            </a:r>
            <a:r>
              <a:rPr lang="en-US" dirty="0"/>
              <a:t>€“threonine kinases (see Chapter 1). PLC</a:t>
            </a:r>
            <a:r>
              <a:rPr lang="ar-IQ" dirty="0"/>
              <a:t>خ³-1 </a:t>
            </a:r>
            <a:r>
              <a:rPr lang="en-US" dirty="0"/>
              <a:t>hydrolyzes the membrane phospholipid called phosphatidylinositol-(4,5)-</a:t>
            </a:r>
            <a:r>
              <a:rPr lang="en-US" dirty="0" err="1"/>
              <a:t>bisphosphate</a:t>
            </a:r>
            <a:r>
              <a:rPr lang="en-US" dirty="0"/>
              <a:t> (PIP</a:t>
            </a:r>
            <a:r>
              <a:rPr lang="en-US" baseline="-25000" dirty="0"/>
              <a:t>2</a:t>
            </a:r>
            <a:r>
              <a:rPr lang="en-US" dirty="0"/>
              <a:t>).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3530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Activation of the phospholipase C (PLC) and </a:t>
            </a:r>
            <a:r>
              <a:rPr lang="en-US" sz="3200" b="1" dirty="0" err="1"/>
              <a:t>Ras</a:t>
            </a:r>
            <a:r>
              <a:rPr lang="en-US" sz="3200" b="1" dirty="0"/>
              <a:t> pathways by the T-cell receptor (TCR</a:t>
            </a:r>
            <a:endParaRPr lang="ar-IQ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ensuing breakdown of PIP</a:t>
            </a:r>
            <a:r>
              <a:rPr lang="en-US" baseline="-25000" dirty="0"/>
              <a:t>2</a:t>
            </a:r>
            <a:r>
              <a:rPr lang="en-US" dirty="0"/>
              <a:t> generates two second messengers: </a:t>
            </a:r>
            <a:r>
              <a:rPr lang="en-US" dirty="0" err="1"/>
              <a:t>diacylglycerol</a:t>
            </a:r>
            <a:r>
              <a:rPr lang="en-US" dirty="0"/>
              <a:t> and inositol-1,4,5-tris-phosphate (IP</a:t>
            </a:r>
            <a:r>
              <a:rPr lang="en-US" baseline="-25000" dirty="0"/>
              <a:t>3</a:t>
            </a:r>
            <a:r>
              <a:rPr lang="en-US" dirty="0"/>
              <a:t>). </a:t>
            </a:r>
            <a:r>
              <a:rPr lang="en-US" dirty="0" err="1"/>
              <a:t>Diacylglycerol</a:t>
            </a:r>
            <a:r>
              <a:rPr lang="en-US" dirty="0"/>
              <a:t> activates the protein kinase C family of serine-threonine protein kinases. IP</a:t>
            </a:r>
            <a:r>
              <a:rPr lang="en-US" baseline="-25000" dirty="0"/>
              <a:t>3</a:t>
            </a:r>
            <a:r>
              <a:rPr lang="en-US" dirty="0"/>
              <a:t> releases Ca</a:t>
            </a:r>
            <a:r>
              <a:rPr lang="en-US" baseline="30000" dirty="0"/>
              <a:t>2+</a:t>
            </a:r>
            <a:r>
              <a:rPr lang="en-US" dirty="0"/>
              <a:t> from internal stores into the cytoplasm, causing an increase in the concentration of cytoplasmic free calcium ([Ca</a:t>
            </a:r>
            <a:r>
              <a:rPr lang="en-US" baseline="30000" dirty="0"/>
              <a:t>2+</a:t>
            </a:r>
            <a:r>
              <a:rPr lang="en-US" dirty="0"/>
              <a:t>]</a:t>
            </a:r>
            <a:r>
              <a:rPr lang="en-US" baseline="-25000" dirty="0"/>
              <a:t>I</a:t>
            </a:r>
            <a:r>
              <a:rPr lang="en-US" dirty="0"/>
              <a:t>). Elevations in [Ca</a:t>
            </a:r>
            <a:r>
              <a:rPr lang="en-US" baseline="30000" dirty="0"/>
              <a:t>2+</a:t>
            </a:r>
            <a:r>
              <a:rPr lang="en-US" dirty="0"/>
              <a:t>]</a:t>
            </a:r>
            <a:r>
              <a:rPr lang="en-US" baseline="-25000" dirty="0"/>
              <a:t>I</a:t>
            </a:r>
            <a:r>
              <a:rPr lang="en-US" dirty="0"/>
              <a:t>, activated protein kinase C, and the </a:t>
            </a:r>
            <a:r>
              <a:rPr lang="en-US" dirty="0" err="1"/>
              <a:t>Ras</a:t>
            </a:r>
            <a:r>
              <a:rPr lang="en-US" dirty="0"/>
              <a:t> pathway appear to be important mediators for many of the T-cell responses, including the induction of </a:t>
            </a:r>
            <a:r>
              <a:rPr lang="en-US" dirty="0" err="1"/>
              <a:t>lymphokine</a:t>
            </a:r>
            <a:r>
              <a:rPr lang="en-US" dirty="0"/>
              <a:t> gene transcription and the triggering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3853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371600"/>
          </a:xfrm>
        </p:spPr>
        <p:txBody>
          <a:bodyPr>
            <a:normAutofit/>
          </a:bodyPr>
          <a:lstStyle/>
          <a:p>
            <a:r>
              <a:rPr lang="en-US" sz="3200" b="1" dirty="0"/>
              <a:t>Activation of the phospholipase C (PLC) and </a:t>
            </a:r>
            <a:r>
              <a:rPr lang="en-US" sz="3200" b="1" dirty="0" err="1"/>
              <a:t>Ras</a:t>
            </a:r>
            <a:r>
              <a:rPr lang="en-US" sz="3200" b="1" dirty="0"/>
              <a:t> pathways by the T-cell receptor (TCR</a:t>
            </a:r>
            <a:endParaRPr lang="ar-IQ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714500"/>
            <a:ext cx="821055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77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Activation of the phospholipase C (PLC) and </a:t>
            </a:r>
            <a:r>
              <a:rPr lang="en-US" sz="3200" b="1" dirty="0" err="1"/>
              <a:t>Ras</a:t>
            </a:r>
            <a:r>
              <a:rPr lang="en-US" sz="3200" b="1" dirty="0"/>
              <a:t> pathways by the T-cell receptor (TCR</a:t>
            </a: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Activation of the phospholipase C (PLC) and </a:t>
            </a:r>
            <a:r>
              <a:rPr lang="en-US" dirty="0" err="1"/>
              <a:t>Ras</a:t>
            </a:r>
            <a:r>
              <a:rPr lang="en-US" dirty="0"/>
              <a:t> pathways by the T-cell receptor (TCR). A: Following TCR stimulation, protein tyrosine kinases (PTK) phosphorylate the linker protein LAT. B: Tyrosine-phosphorylated LAT then associates with phospholipase C </a:t>
            </a:r>
            <a:r>
              <a:rPr lang="ar-IQ" dirty="0"/>
              <a:t>خ³-1 (</a:t>
            </a:r>
            <a:r>
              <a:rPr lang="en-US" dirty="0"/>
              <a:t>PLC</a:t>
            </a:r>
            <a:r>
              <a:rPr lang="ar-IQ" dirty="0"/>
              <a:t>خ³-1) </a:t>
            </a:r>
            <a:r>
              <a:rPr lang="en-US" dirty="0"/>
              <a:t>and with Grb2-Sos. PLC</a:t>
            </a:r>
            <a:r>
              <a:rPr lang="ar-IQ" dirty="0"/>
              <a:t>خ³-1 </a:t>
            </a:r>
            <a:r>
              <a:rPr lang="en-US" dirty="0"/>
              <a:t>hydrolyzes phosphatidylinositol-(4,5)-</a:t>
            </a:r>
            <a:r>
              <a:rPr lang="en-US" dirty="0" err="1"/>
              <a:t>bisphosphate</a:t>
            </a:r>
            <a:r>
              <a:rPr lang="en-US" dirty="0"/>
              <a:t> (PIP</a:t>
            </a:r>
            <a:r>
              <a:rPr lang="en-US" baseline="-25000" dirty="0"/>
              <a:t>2</a:t>
            </a:r>
            <a:r>
              <a:rPr lang="en-US" dirty="0"/>
              <a:t>), producing two second messengers: </a:t>
            </a:r>
            <a:r>
              <a:rPr lang="en-US" dirty="0" err="1"/>
              <a:t>diacylglycerol</a:t>
            </a:r>
            <a:r>
              <a:rPr lang="en-US" dirty="0"/>
              <a:t> (DG), which activates the protein kinase C (PKC) family of </a:t>
            </a:r>
            <a:r>
              <a:rPr lang="en-US" dirty="0" err="1"/>
              <a:t>serineâ</a:t>
            </a:r>
            <a:r>
              <a:rPr lang="en-US" dirty="0"/>
              <a:t>€“threonine kinases, and inositol </a:t>
            </a:r>
            <a:r>
              <a:rPr lang="en-US" dirty="0" err="1"/>
              <a:t>trisphosphate</a:t>
            </a:r>
            <a:r>
              <a:rPr lang="en-US" dirty="0"/>
              <a:t> (IP</a:t>
            </a:r>
            <a:r>
              <a:rPr lang="en-US" baseline="-25000" dirty="0"/>
              <a:t>3</a:t>
            </a:r>
            <a:r>
              <a:rPr lang="en-US" dirty="0"/>
              <a:t>), which triggers an increase in the concentration of cytosolic free calcium ions ([Ca</a:t>
            </a:r>
            <a:r>
              <a:rPr lang="en-US" baseline="30000" dirty="0"/>
              <a:t>2+</a:t>
            </a:r>
            <a:r>
              <a:rPr lang="en-US" dirty="0"/>
              <a:t>]</a:t>
            </a:r>
            <a:r>
              <a:rPr lang="en-US" baseline="-25000" dirty="0"/>
              <a:t>I</a:t>
            </a:r>
            <a:r>
              <a:rPr lang="en-US" dirty="0"/>
              <a:t>). Grb2-Sos recruits and activates </a:t>
            </a:r>
            <a:r>
              <a:rPr lang="en-US" dirty="0" err="1"/>
              <a:t>Ras</a:t>
            </a:r>
            <a:r>
              <a:rPr lang="en-US" dirty="0"/>
              <a:t>, leading to activation of the MAP kinase cascade (see Chapter 1).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3335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Activation of t-cells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of </a:t>
            </a:r>
            <a:r>
              <a:rPr lang="en-US" dirty="0" err="1"/>
              <a:t>cytolytic</a:t>
            </a:r>
            <a:r>
              <a:rPr lang="en-US" dirty="0"/>
              <a:t> activity. One consequence of the increase in [Ca</a:t>
            </a:r>
            <a:r>
              <a:rPr lang="en-US" baseline="30000" dirty="0"/>
              <a:t>2+</a:t>
            </a:r>
            <a:r>
              <a:rPr lang="en-US" dirty="0"/>
              <a:t>]</a:t>
            </a:r>
            <a:r>
              <a:rPr lang="en-US" baseline="-25000" dirty="0"/>
              <a:t>I</a:t>
            </a:r>
            <a:r>
              <a:rPr lang="en-US" dirty="0"/>
              <a:t> is the activation of </a:t>
            </a:r>
            <a:r>
              <a:rPr lang="en-US" dirty="0" err="1"/>
              <a:t>calcineurin</a:t>
            </a:r>
            <a:r>
              <a:rPr lang="en-US" dirty="0"/>
              <a:t>, a Ca</a:t>
            </a:r>
            <a:r>
              <a:rPr lang="en-US" baseline="30000" dirty="0"/>
              <a:t>2+</a:t>
            </a:r>
            <a:r>
              <a:rPr lang="en-US" dirty="0"/>
              <a:t>-dependent serine phosphatase that plays a key role in activating the interleukin-2 (IL-2) gene. </a:t>
            </a:r>
            <a:r>
              <a:rPr lang="en-US" dirty="0" err="1"/>
              <a:t>Calcineurin</a:t>
            </a:r>
            <a:r>
              <a:rPr lang="en-US" dirty="0"/>
              <a:t> is the target of </a:t>
            </a:r>
            <a:r>
              <a:rPr lang="en-US" dirty="0" err="1"/>
              <a:t>cyclosporin</a:t>
            </a:r>
            <a:r>
              <a:rPr lang="en-US" dirty="0"/>
              <a:t> and FK506, two immunosuppressive drugs that block TCR-mediated production of IL-2. These drugs are widely used after clinical transplantation to prevent graft rejection.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4084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CD45: A TYROSINE PHOSPHATASE REQUIRED FOR TCR SIGNALING</a:t>
            </a: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709738"/>
            <a:ext cx="821055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27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CD45: A TYROSINE PHOSPHATASE REQUIRED FOR TCR SIGNALING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Regulation of </a:t>
            </a:r>
            <a:r>
              <a:rPr lang="en-US" dirty="0" err="1"/>
              <a:t>Src</a:t>
            </a:r>
            <a:r>
              <a:rPr lang="en-US" dirty="0"/>
              <a:t>-like protein tyrosine kinases by CD45. </a:t>
            </a:r>
            <a:r>
              <a:rPr lang="en-US" dirty="0" err="1"/>
              <a:t>Src</a:t>
            </a:r>
            <a:r>
              <a:rPr lang="en-US" dirty="0"/>
              <a:t>-like protein kinases, such as </a:t>
            </a:r>
            <a:r>
              <a:rPr lang="en-US" dirty="0" err="1"/>
              <a:t>Lck</a:t>
            </a:r>
            <a:r>
              <a:rPr lang="en-US" dirty="0"/>
              <a:t> and Fyn, can be phosphorylated (P) on a </a:t>
            </a:r>
            <a:r>
              <a:rPr lang="en-US" dirty="0" err="1"/>
              <a:t>carboxy</a:t>
            </a:r>
            <a:r>
              <a:rPr lang="en-US" dirty="0"/>
              <a:t>-terminal tyrosine (Y) by a kinase designated Csk. Phosphorylation at this site induces a conformational change in </a:t>
            </a:r>
            <a:r>
              <a:rPr lang="en-US" dirty="0" err="1"/>
              <a:t>Src</a:t>
            </a:r>
            <a:r>
              <a:rPr lang="en-US" dirty="0"/>
              <a:t> kinases that renders them catalytically inactive. The CD45 phosphatase removes the phosphate from this regulatory tyrosine and restores activity. An inability to activate </a:t>
            </a:r>
            <a:r>
              <a:rPr lang="en-US" dirty="0" err="1"/>
              <a:t>Lck</a:t>
            </a:r>
            <a:r>
              <a:rPr lang="en-US" dirty="0"/>
              <a:t> and Fyn likely explains the impaired TCR signaling observed in T cells that lack CD45.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2805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COSTIMULATION BY CD28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543050"/>
            <a:ext cx="821055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833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COSTIMULATION BY CD28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role of CD28 in T-cell activation. Activation of T cells is thought to require T-cell receptor (TCR)-derived signals (signal 1) and a </a:t>
            </a:r>
            <a:r>
              <a:rPr lang="en-US" dirty="0" err="1"/>
              <a:t>costimulus</a:t>
            </a:r>
            <a:r>
              <a:rPr lang="en-US" dirty="0"/>
              <a:t> (signal 2). The major </a:t>
            </a:r>
            <a:r>
              <a:rPr lang="en-US" dirty="0" err="1"/>
              <a:t>costimulatory</a:t>
            </a:r>
            <a:r>
              <a:rPr lang="en-US" dirty="0"/>
              <a:t> molecule, CD28, binds to two cell surface molecules, B7.1 and B7.2, on antigen-presenting cells (APC). The combination of TCR signals and CD28 signals results in a substantial increase in </a:t>
            </a:r>
            <a:r>
              <a:rPr lang="en-US" dirty="0" err="1"/>
              <a:t>lymphokine</a:t>
            </a:r>
            <a:r>
              <a:rPr lang="en-US" dirty="0"/>
              <a:t> production over that seen with TCR stimulation alone. In the absence of the </a:t>
            </a:r>
            <a:r>
              <a:rPr lang="en-US" dirty="0" err="1"/>
              <a:t>costimulus</a:t>
            </a:r>
            <a:r>
              <a:rPr lang="en-US" dirty="0"/>
              <a:t>, the unopposed TCR signals can cause the T cell to enter a state of unresponsiveness known as </a:t>
            </a:r>
            <a:r>
              <a:rPr lang="en-US" dirty="0" err="1"/>
              <a:t>anergy</a:t>
            </a:r>
            <a:r>
              <a:rPr lang="en-US" dirty="0"/>
              <a:t>. Abbreviations: MHC = major histocompatibility complex; Ag = antigen.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5826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Table 9-1. </a:t>
            </a:r>
            <a:r>
              <a:rPr lang="en-US" sz="3600" dirty="0" err="1"/>
              <a:t>Lymphokine</a:t>
            </a:r>
            <a:r>
              <a:rPr lang="en-US" sz="3600" dirty="0"/>
              <a:t> expression by TH1 and TH2 cells</a:t>
            </a:r>
            <a:endParaRPr lang="ar-IQ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714500"/>
            <a:ext cx="821055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21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T-Cell receptor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T-cell antigen receptor (TCR). The TCR is a complex of eight </a:t>
            </a:r>
            <a:r>
              <a:rPr lang="en-US" dirty="0" err="1"/>
              <a:t>transmembrane</a:t>
            </a:r>
            <a:r>
              <a:rPr lang="en-US" dirty="0"/>
              <a:t> proteins. The </a:t>
            </a:r>
            <a:r>
              <a:rPr lang="ar-IQ" dirty="0"/>
              <a:t>خ± </a:t>
            </a:r>
            <a:r>
              <a:rPr lang="en-US" dirty="0"/>
              <a:t>and </a:t>
            </a:r>
            <a:r>
              <a:rPr lang="ar-IQ" dirty="0"/>
              <a:t>خ² </a:t>
            </a:r>
            <a:r>
              <a:rPr lang="en-US" dirty="0"/>
              <a:t>chains form a disulfide-linked (</a:t>
            </a:r>
            <a:r>
              <a:rPr lang="en-US" dirty="0" err="1"/>
              <a:t>Sâ</a:t>
            </a:r>
            <a:r>
              <a:rPr lang="en-US" dirty="0"/>
              <a:t>€”S) dimer that is responsible for the recognition of antigenic peptides bound to class I and class II major </a:t>
            </a:r>
            <a:r>
              <a:rPr lang="en-US" dirty="0" err="1"/>
              <a:t>histocompatability</a:t>
            </a:r>
            <a:r>
              <a:rPr lang="en-US" dirty="0"/>
              <a:t> class (MHC) molecules. The amino-terminal regions of the </a:t>
            </a:r>
            <a:r>
              <a:rPr lang="ar-IQ" dirty="0"/>
              <a:t>خ± </a:t>
            </a:r>
            <a:r>
              <a:rPr lang="en-US" dirty="0"/>
              <a:t>and </a:t>
            </a:r>
            <a:r>
              <a:rPr lang="ar-IQ" dirty="0"/>
              <a:t>خ² </a:t>
            </a:r>
            <a:r>
              <a:rPr lang="en-US" dirty="0"/>
              <a:t>chains, which are formed through rearrangements of V, D, and J segments, are highly polymorphic. The </a:t>
            </a:r>
            <a:r>
              <a:rPr lang="ar-IQ" dirty="0"/>
              <a:t>خ±خ² </a:t>
            </a:r>
            <a:r>
              <a:rPr lang="en-US" dirty="0"/>
              <a:t>dimer is </a:t>
            </a:r>
            <a:r>
              <a:rPr lang="en-US" dirty="0" err="1"/>
              <a:t>noncovalently</a:t>
            </a:r>
            <a:r>
              <a:rPr lang="en-US" dirty="0"/>
              <a:t> associated with the CD3 complex</a:t>
            </a:r>
            <a:r>
              <a:rPr lang="en-US" dirty="0" smtClean="0"/>
              <a:t>,.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88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TH2 CYTOKINES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88240" y="1572445"/>
          <a:ext cx="4967520" cy="4581474"/>
        </p:xfrm>
        <a:graphic>
          <a:graphicData uri="http://schemas.openxmlformats.org/drawingml/2006/table">
            <a:tbl>
              <a:tblPr/>
              <a:tblGrid>
                <a:gridCol w="285490"/>
                <a:gridCol w="2341015"/>
                <a:gridCol w="2341015"/>
              </a:tblGrid>
              <a:tr h="220779">
                <a:tc>
                  <a:txBody>
                    <a:bodyPr/>
                    <a:lstStyle/>
                    <a:p>
                      <a:endParaRPr lang="ar-IQ" sz="11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sz="1100"/>
                    </a:p>
                  </a:txBody>
                  <a:tcPr marL="55195" marR="55195" marT="27597" marB="27597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sz="1100"/>
                    </a:p>
                  </a:txBody>
                  <a:tcPr marL="55195" marR="55195" marT="27597" marB="27597"/>
                </a:tc>
              </a:tr>
              <a:tr h="3477264">
                <a:tc>
                  <a:txBody>
                    <a:bodyPr/>
                    <a:lstStyle/>
                    <a:p>
                      <a:r>
                        <a:rPr lang="en-US" sz="1100"/>
                        <a:t>T</a:t>
                      </a:r>
                      <a:r>
                        <a:rPr lang="en-US" sz="1100" baseline="-25000"/>
                        <a:t>H</a:t>
                      </a:r>
                      <a:r>
                        <a:rPr lang="en-US" sz="1100"/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/>
                        <a:t>IL-4</a:t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>IL-5</a:t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>IL-6</a:t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>IL-10</a:t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>IL-13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Chemoattract</a:t>
                      </a:r>
                      <a:r>
                        <a:rPr lang="en-US" sz="1100" dirty="0"/>
                        <a:t> lymphocytes, mast cells, and basophils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Enhance growth of mast cells and </a:t>
                      </a:r>
                      <a:r>
                        <a:rPr lang="en-US" sz="1100" dirty="0" err="1"/>
                        <a:t>eosinophils</a:t>
                      </a: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100" dirty="0"/>
                        <a:t>Promote B-cell proliferation and class switching to </a:t>
                      </a:r>
                      <a:r>
                        <a:rPr lang="en-US" sz="1100" dirty="0" err="1"/>
                        <a:t>IgE</a:t>
                      </a:r>
                      <a:r>
                        <a:rPr lang="en-US" sz="1100" dirty="0"/>
                        <a:t> and IgG4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Inhibit T</a:t>
                      </a:r>
                      <a:r>
                        <a:rPr lang="en-US" sz="1100" baseline="-25000" dirty="0"/>
                        <a:t>H</a:t>
                      </a:r>
                      <a:r>
                        <a:rPr lang="en-US" sz="1100" dirty="0"/>
                        <a:t>1-cell differentiation.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Inhibit cytokine production by macrophages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Enhance growth and develop </a:t>
                      </a:r>
                      <a:r>
                        <a:rPr lang="en-US" sz="1100" dirty="0" err="1"/>
                        <a:t>ment</a:t>
                      </a:r>
                      <a:r>
                        <a:rPr lang="en-US" sz="1100" dirty="0"/>
                        <a:t> of </a:t>
                      </a:r>
                      <a:r>
                        <a:rPr lang="en-US" sz="1100" dirty="0" err="1"/>
                        <a:t>eosinophils</a:t>
                      </a:r>
                      <a:r>
                        <a:rPr lang="en-US" sz="1100" dirty="0"/>
                        <a:t/>
                      </a:r>
                      <a:br>
                        <a:rPr lang="en-US" sz="1100" dirty="0"/>
                      </a:br>
                      <a:r>
                        <a:rPr lang="en-US" sz="1100" dirty="0"/>
                        <a:t>Promote B-cell growth and immunoglobulin production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Inhibit production of cytokines (including IFN</a:t>
                      </a:r>
                      <a:r>
                        <a:rPr lang="ar-IQ" sz="1100" dirty="0"/>
                        <a:t>خ³) </a:t>
                      </a:r>
                      <a:r>
                        <a:rPr lang="en-US" sz="1100" dirty="0"/>
                        <a:t>by T</a:t>
                      </a:r>
                      <a:r>
                        <a:rPr lang="en-US" sz="1100" baseline="-25000" dirty="0"/>
                        <a:t>H</a:t>
                      </a:r>
                      <a:r>
                        <a:rPr lang="en-US" sz="1100" dirty="0"/>
                        <a:t>1 cells, macrophages, and other APCs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Inhibit T</a:t>
                      </a:r>
                      <a:r>
                        <a:rPr lang="en-US" sz="1100" baseline="-25000" dirty="0"/>
                        <a:t>H</a:t>
                      </a:r>
                      <a:r>
                        <a:rPr lang="en-US" sz="1100" dirty="0"/>
                        <a:t>1-cell differentiation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Promote B-cell growth and immunoglobulin production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Same as IL-4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827920">
                <a:tc gridSpan="3">
                  <a:txBody>
                    <a:bodyPr/>
                    <a:lstStyle/>
                    <a:p>
                      <a:r>
                        <a:rPr lang="en-US" sz="1100" i="1" dirty="0"/>
                        <a:t>Abbreviations:</a:t>
                      </a:r>
                      <a:r>
                        <a:rPr lang="en-US" sz="1100" dirty="0"/>
                        <a:t> IFN</a:t>
                      </a:r>
                      <a:r>
                        <a:rPr lang="ar-IQ" sz="1100" dirty="0"/>
                        <a:t>خ³ = </a:t>
                      </a:r>
                      <a:r>
                        <a:rPr lang="en-US" sz="1100" dirty="0"/>
                        <a:t>interferon gamma, IL = interleukin, TNF</a:t>
                      </a:r>
                      <a:r>
                        <a:rPr lang="ar-IQ" sz="1100" dirty="0"/>
                        <a:t>خ² = </a:t>
                      </a:r>
                      <a:r>
                        <a:rPr lang="en-US" sz="1100" dirty="0"/>
                        <a:t>tumor necrosis factor beta, APC = antigen-presenting cell.</a:t>
                      </a:r>
                      <a:br>
                        <a:rPr lang="en-US" sz="1100" dirty="0"/>
                      </a:br>
                      <a:r>
                        <a:rPr lang="en-US" sz="1100" baseline="30000" dirty="0" err="1"/>
                        <a:t>a</a:t>
                      </a:r>
                      <a:r>
                        <a:rPr lang="en-US" sz="1100" dirty="0" err="1"/>
                        <a:t>Only</a:t>
                      </a:r>
                      <a:r>
                        <a:rPr lang="en-US" sz="1100" dirty="0"/>
                        <a:t> a few pertinent effects of these cytokines are listed here; a more complete discussion can be found in Chapter 10. Each of the processes listed is enhanced by the cytokine unless otherwise stated.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57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Differentiation of helper T cells into TH1 and TH2 cells.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88240" y="1572445"/>
          <a:ext cx="4967520" cy="4581474"/>
        </p:xfrm>
        <a:graphic>
          <a:graphicData uri="http://schemas.openxmlformats.org/drawingml/2006/table">
            <a:tbl>
              <a:tblPr/>
              <a:tblGrid>
                <a:gridCol w="285490"/>
                <a:gridCol w="2341015"/>
                <a:gridCol w="2341015"/>
              </a:tblGrid>
              <a:tr h="220779">
                <a:tc>
                  <a:txBody>
                    <a:bodyPr/>
                    <a:lstStyle/>
                    <a:p>
                      <a:endParaRPr lang="ar-IQ" sz="11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sz="1100"/>
                    </a:p>
                  </a:txBody>
                  <a:tcPr marL="55195" marR="55195" marT="27597" marB="27597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sz="1100"/>
                    </a:p>
                  </a:txBody>
                  <a:tcPr marL="55195" marR="55195" marT="27597" marB="27597"/>
                </a:tc>
              </a:tr>
              <a:tr h="3477264">
                <a:tc>
                  <a:txBody>
                    <a:bodyPr/>
                    <a:lstStyle/>
                    <a:p>
                      <a:r>
                        <a:rPr lang="en-US" sz="1100"/>
                        <a:t>T</a:t>
                      </a:r>
                      <a:r>
                        <a:rPr lang="en-US" sz="1100" baseline="-25000"/>
                        <a:t>H</a:t>
                      </a:r>
                      <a:r>
                        <a:rPr lang="en-US" sz="1100"/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/>
                        <a:t>IL-4</a:t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>IL-5</a:t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>IL-6</a:t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>IL-10</a:t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/>
                      </a:r>
                      <a:br>
                        <a:rPr lang="it-IT" sz="1100"/>
                      </a:br>
                      <a:r>
                        <a:rPr lang="it-IT" sz="1100"/>
                        <a:t>IL-13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Chemoattract lymphocytes, mast cells, and basophils</a:t>
                      </a:r>
                      <a:br>
                        <a:rPr lang="en-US" sz="1100"/>
                      </a:br>
                      <a:r>
                        <a:rPr lang="en-US" sz="1100"/>
                        <a:t>Enhance growth of mast cells and eosinophils</a:t>
                      </a:r>
                      <a:br>
                        <a:rPr lang="en-US" sz="1100"/>
                      </a:br>
                      <a:r>
                        <a:rPr lang="en-US" sz="1100"/>
                        <a:t>Promote B-cell proliferation and class switching to IgE and IgG4</a:t>
                      </a:r>
                      <a:br>
                        <a:rPr lang="en-US" sz="1100"/>
                      </a:br>
                      <a:r>
                        <a:rPr lang="en-US" sz="1100"/>
                        <a:t>Inhibit T</a:t>
                      </a:r>
                      <a:r>
                        <a:rPr lang="en-US" sz="1100" baseline="-25000"/>
                        <a:t>H</a:t>
                      </a:r>
                      <a:r>
                        <a:rPr lang="en-US" sz="1100"/>
                        <a:t>1-cell differentiation.</a:t>
                      </a:r>
                      <a:br>
                        <a:rPr lang="en-US" sz="1100"/>
                      </a:br>
                      <a:r>
                        <a:rPr lang="en-US" sz="1100"/>
                        <a:t>Inhibit cytokine production by macrophages</a:t>
                      </a:r>
                      <a:br>
                        <a:rPr lang="en-US" sz="1100"/>
                      </a:br>
                      <a:r>
                        <a:rPr lang="en-US" sz="1100"/>
                        <a:t>Enhance growth and develop ment of eosinophils</a:t>
                      </a:r>
                      <a:br>
                        <a:rPr lang="en-US" sz="1100"/>
                      </a:br>
                      <a:r>
                        <a:rPr lang="en-US" sz="1100"/>
                        <a:t>Promote B-cell growth and immunoglobulin production</a:t>
                      </a:r>
                      <a:br>
                        <a:rPr lang="en-US" sz="1100"/>
                      </a:br>
                      <a:r>
                        <a:rPr lang="en-US" sz="1100"/>
                        <a:t>Inhibit production of cytokines (including IFN</a:t>
                      </a:r>
                      <a:r>
                        <a:rPr lang="ar-IQ" sz="1100"/>
                        <a:t>خ³) </a:t>
                      </a:r>
                      <a:r>
                        <a:rPr lang="en-US" sz="1100"/>
                        <a:t>by T</a:t>
                      </a:r>
                      <a:r>
                        <a:rPr lang="en-US" sz="1100" baseline="-25000"/>
                        <a:t>H</a:t>
                      </a:r>
                      <a:r>
                        <a:rPr lang="en-US" sz="1100"/>
                        <a:t>1 cells, macrophages, and other APCs</a:t>
                      </a:r>
                      <a:br>
                        <a:rPr lang="en-US" sz="1100"/>
                      </a:br>
                      <a:r>
                        <a:rPr lang="en-US" sz="1100"/>
                        <a:t>Inhibit T</a:t>
                      </a:r>
                      <a:r>
                        <a:rPr lang="en-US" sz="1100" baseline="-25000"/>
                        <a:t>H</a:t>
                      </a:r>
                      <a:r>
                        <a:rPr lang="en-US" sz="1100"/>
                        <a:t>1-cell differentiation</a:t>
                      </a:r>
                      <a:br>
                        <a:rPr lang="en-US" sz="1100"/>
                      </a:br>
                      <a:r>
                        <a:rPr lang="en-US" sz="1100"/>
                        <a:t>Promote B-cell growth and immunoglobulin production</a:t>
                      </a:r>
                      <a:br>
                        <a:rPr lang="en-US" sz="1100"/>
                      </a:br>
                      <a:r>
                        <a:rPr lang="en-US" sz="1100"/>
                        <a:t>Same as IL-4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827920">
                <a:tc gridSpan="3">
                  <a:txBody>
                    <a:bodyPr/>
                    <a:lstStyle/>
                    <a:p>
                      <a:r>
                        <a:rPr lang="en-US" sz="1100" i="1" dirty="0"/>
                        <a:t>Abbreviations:</a:t>
                      </a:r>
                      <a:r>
                        <a:rPr lang="en-US" sz="1100" dirty="0"/>
                        <a:t> IFN</a:t>
                      </a:r>
                      <a:r>
                        <a:rPr lang="ar-IQ" sz="1100" dirty="0"/>
                        <a:t>خ³ = </a:t>
                      </a:r>
                      <a:r>
                        <a:rPr lang="en-US" sz="1100" dirty="0"/>
                        <a:t>interferon gamma, IL = interleukin, TNF</a:t>
                      </a:r>
                      <a:r>
                        <a:rPr lang="ar-IQ" sz="1100" dirty="0"/>
                        <a:t>خ² = </a:t>
                      </a:r>
                      <a:r>
                        <a:rPr lang="en-US" sz="1100" dirty="0"/>
                        <a:t>tumor necrosis factor beta, APC = antigen-presenting cell.</a:t>
                      </a:r>
                      <a:br>
                        <a:rPr lang="en-US" sz="1100" dirty="0"/>
                      </a:br>
                      <a:r>
                        <a:rPr lang="en-US" sz="1100" baseline="30000" dirty="0" err="1"/>
                        <a:t>a</a:t>
                      </a:r>
                      <a:r>
                        <a:rPr lang="en-US" sz="1100" dirty="0" err="1"/>
                        <a:t>Only</a:t>
                      </a:r>
                      <a:r>
                        <a:rPr lang="en-US" sz="1100" dirty="0"/>
                        <a:t> a few pertinent effects of these cytokines are listed here; a more complete discussion can be found in Chapter 10. Each of the processes listed is enhanced by the cytokine unless otherwise stated.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566863"/>
            <a:ext cx="821055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47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8204067" cy="582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31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Naïve CD4+T cell differentiation. Naïve CD4+T cells differentiate into Th1, Th2,</a:t>
            </a:r>
          </a:p>
          <a:p>
            <a:r>
              <a:rPr lang="en-US" dirty="0"/>
              <a:t>Th17 or </a:t>
            </a:r>
            <a:r>
              <a:rPr lang="en-US" dirty="0" err="1"/>
              <a:t>Treg</a:t>
            </a:r>
            <a:r>
              <a:rPr lang="en-US" dirty="0"/>
              <a:t> cells depending upon the stimulating conditions. Transcription</a:t>
            </a:r>
          </a:p>
          <a:p>
            <a:r>
              <a:rPr lang="en-US" dirty="0"/>
              <a:t>factor, cytokine profile and functions are given for each </a:t>
            </a:r>
            <a:r>
              <a:rPr lang="en-US" dirty="0" err="1"/>
              <a:t>Th</a:t>
            </a:r>
            <a:r>
              <a:rPr lang="en-US" dirty="0"/>
              <a:t> subgroup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374136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Cytotoxic T-cells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CTL granules contain </a:t>
            </a:r>
            <a:r>
              <a:rPr lang="en-US" dirty="0" err="1"/>
              <a:t>perforin</a:t>
            </a:r>
            <a:r>
              <a:rPr lang="en-US" dirty="0"/>
              <a:t> (also known as </a:t>
            </a:r>
            <a:r>
              <a:rPr lang="en-US" dirty="0" err="1"/>
              <a:t>cytolysin</a:t>
            </a:r>
            <a:r>
              <a:rPr lang="en-US" dirty="0"/>
              <a:t>) and </a:t>
            </a:r>
            <a:r>
              <a:rPr lang="en-US" dirty="0" err="1"/>
              <a:t>granzymes</a:t>
            </a:r>
            <a:r>
              <a:rPr lang="en-US" dirty="0"/>
              <a:t>, a family of related serine proteases. During target cell recognition, the contents of these granules are directionally released toward the target. The </a:t>
            </a:r>
            <a:r>
              <a:rPr lang="en-US" dirty="0" err="1"/>
              <a:t>perforin</a:t>
            </a:r>
            <a:r>
              <a:rPr lang="en-US" dirty="0"/>
              <a:t> molecules, which are evolutionarily related to complement component C9, form 10- to 20-nm pores in the plasma membrane of the target.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246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Cytotoxic T-cells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These </a:t>
            </a:r>
            <a:r>
              <a:rPr lang="en-US" dirty="0" err="1"/>
              <a:t>perforin</a:t>
            </a:r>
            <a:r>
              <a:rPr lang="en-US" dirty="0"/>
              <a:t> pores are not sufficient to kill nucleated target cells, which have the ability to repair membranes and thereby avoid osmotic </a:t>
            </a:r>
            <a:r>
              <a:rPr lang="en-US" dirty="0" err="1"/>
              <a:t>lysis</a:t>
            </a:r>
            <a:r>
              <a:rPr lang="en-US" dirty="0"/>
              <a:t>. Rather, the pores appear to function as a means of delivering </a:t>
            </a:r>
            <a:r>
              <a:rPr lang="en-US" dirty="0" err="1"/>
              <a:t>granzymes</a:t>
            </a:r>
            <a:r>
              <a:rPr lang="en-US" dirty="0"/>
              <a:t> into the target, and it is the </a:t>
            </a:r>
            <a:r>
              <a:rPr lang="en-US" dirty="0" err="1"/>
              <a:t>granzymes</a:t>
            </a:r>
            <a:r>
              <a:rPr lang="en-US" dirty="0"/>
              <a:t> that induce death of the target by triggering </a:t>
            </a:r>
            <a:r>
              <a:rPr lang="en-US"/>
              <a:t>apoptosis</a:t>
            </a:r>
            <a:r>
              <a:rPr lang="en-US" smtClean="0"/>
              <a:t>.</a:t>
            </a:r>
          </a:p>
          <a:p>
            <a:r>
              <a:rPr lang="en-US" smtClean="0"/>
              <a:t> </a:t>
            </a:r>
            <a:r>
              <a:rPr lang="en-US" dirty="0"/>
              <a:t>One important step in this process is carried out by </a:t>
            </a:r>
            <a:r>
              <a:rPr lang="en-US" dirty="0" err="1"/>
              <a:t>granzyme</a:t>
            </a:r>
            <a:r>
              <a:rPr lang="en-US" dirty="0"/>
              <a:t> B, which </a:t>
            </a:r>
            <a:r>
              <a:rPr lang="en-US" dirty="0" err="1"/>
              <a:t>proteolytically</a:t>
            </a:r>
            <a:r>
              <a:rPr lang="en-US" dirty="0"/>
              <a:t> cleaves and activates </a:t>
            </a:r>
            <a:r>
              <a:rPr lang="en-US" dirty="0" err="1"/>
              <a:t>caspases</a:t>
            </a:r>
            <a:r>
              <a:rPr lang="en-US" dirty="0"/>
              <a:t> in the target cell, which are components of the apoptotic pathway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8074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Killing by Fas –ligand pathway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release of </a:t>
            </a:r>
            <a:r>
              <a:rPr lang="en-US" dirty="0" err="1"/>
              <a:t>cytolytic</a:t>
            </a:r>
            <a:r>
              <a:rPr lang="en-US" dirty="0"/>
              <a:t> granules is not the only means by which CTLs can kill antigen-bearing cells. Antigen recognition stimulates CTLs to express Fas ligand, a member of the tumor necrosis factor (TNF) family. The interaction of Fas ligand with Fas (a cell surface molecule related to TNF receptors) induces apoptosis in the Fas-expressing </a:t>
            </a:r>
            <a:r>
              <a:rPr lang="en-US" dirty="0" err="1" smtClean="0"/>
              <a:t>cell.The</a:t>
            </a:r>
            <a:r>
              <a:rPr lang="en-US" dirty="0" smtClean="0"/>
              <a:t> </a:t>
            </a:r>
            <a:r>
              <a:rPr lang="en-US" dirty="0"/>
              <a:t>Fas death pathway is also used by CD4 T</a:t>
            </a:r>
            <a:r>
              <a:rPr lang="en-US" baseline="-25000" dirty="0"/>
              <a:t>H</a:t>
            </a:r>
            <a:r>
              <a:rPr lang="en-US" dirty="0"/>
              <a:t>1 cells, which do not express </a:t>
            </a:r>
            <a:r>
              <a:rPr lang="en-US" dirty="0" err="1"/>
              <a:t>cytolytic</a:t>
            </a:r>
            <a:r>
              <a:rPr lang="en-US" dirty="0"/>
              <a:t> granules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9416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CYTOLYTIC T CELLS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562100"/>
            <a:ext cx="8210550" cy="468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99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T-Cell receptor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which converts the recognition of antigen into </a:t>
            </a:r>
            <a:r>
              <a:rPr lang="en-US" dirty="0" err="1"/>
              <a:t>transmembrane</a:t>
            </a:r>
            <a:r>
              <a:rPr lang="en-US" dirty="0"/>
              <a:t> signals. The CD3 polypeptides are not polymorphic and have larger cytoplasmic domains than TCR </a:t>
            </a:r>
            <a:r>
              <a:rPr lang="ar-IQ" dirty="0"/>
              <a:t>خ± </a:t>
            </a:r>
            <a:r>
              <a:rPr lang="en-US" dirty="0"/>
              <a:t>and </a:t>
            </a:r>
            <a:r>
              <a:rPr lang="ar-IQ" dirty="0"/>
              <a:t>خ². </a:t>
            </a:r>
            <a:r>
              <a:rPr lang="en-US" dirty="0"/>
              <a:t>The CD3 complex consists of three sets of dimers. There are two CD3</a:t>
            </a:r>
            <a:r>
              <a:rPr lang="ar-IQ" dirty="0"/>
              <a:t>خµ </a:t>
            </a:r>
            <a:r>
              <a:rPr lang="en-US" dirty="0"/>
              <a:t>chains, one paired with CD3</a:t>
            </a:r>
            <a:r>
              <a:rPr lang="ar-IQ" dirty="0"/>
              <a:t>خ³ </a:t>
            </a:r>
            <a:r>
              <a:rPr lang="en-US" dirty="0"/>
              <a:t>and the other with CD3</a:t>
            </a:r>
            <a:r>
              <a:rPr lang="ar-IQ" dirty="0"/>
              <a:t>خ´. </a:t>
            </a:r>
            <a:r>
              <a:rPr lang="en-US" dirty="0"/>
              <a:t>The </a:t>
            </a:r>
            <a:r>
              <a:rPr lang="ar-IQ" dirty="0"/>
              <a:t>خ¶ </a:t>
            </a:r>
            <a:r>
              <a:rPr lang="en-US" dirty="0"/>
              <a:t>chain exists either as a disulfide-linked </a:t>
            </a:r>
            <a:r>
              <a:rPr lang="ar-IQ" dirty="0"/>
              <a:t>خ¶/خ¶ </a:t>
            </a:r>
            <a:r>
              <a:rPr lang="en-US" dirty="0" err="1"/>
              <a:t>homodimer</a:t>
            </a:r>
            <a:r>
              <a:rPr lang="en-US" dirty="0"/>
              <a:t> (as shown here) or as a heterodimer with either </a:t>
            </a:r>
            <a:r>
              <a:rPr lang="ar-IQ" dirty="0"/>
              <a:t>خ· (</a:t>
            </a:r>
            <a:r>
              <a:rPr lang="en-US" dirty="0"/>
              <a:t>an alternatively spliced form of </a:t>
            </a:r>
            <a:r>
              <a:rPr lang="ar-IQ" dirty="0"/>
              <a:t>خ¶) </a:t>
            </a:r>
            <a:r>
              <a:rPr lang="en-US" dirty="0"/>
              <a:t>or the </a:t>
            </a:r>
            <a:r>
              <a:rPr lang="ar-IQ" dirty="0"/>
              <a:t>خ³ </a:t>
            </a:r>
            <a:r>
              <a:rPr lang="en-US" dirty="0"/>
              <a:t>chain. The functional importance of this variation in the </a:t>
            </a:r>
            <a:r>
              <a:rPr lang="ar-IQ" dirty="0"/>
              <a:t>خ¶ </a:t>
            </a:r>
            <a:r>
              <a:rPr lang="en-US" dirty="0"/>
              <a:t>dimer is not understood. The cytoplasmic domains of CD3 chains contain one or more immune receptor tyrosine-based activation motifs (ITAMs), depicted here as shaded boxes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404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Rearrangement of t-cells receptor genes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714500"/>
            <a:ext cx="821055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30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Superantigens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714500"/>
            <a:ext cx="821055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74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Superantigens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Figure 9-3. Model of the interactions between the TCR, class II MHC molecule, and a </a:t>
            </a:r>
            <a:r>
              <a:rPr lang="en-US" dirty="0" err="1"/>
              <a:t>superantigen</a:t>
            </a:r>
            <a:r>
              <a:rPr lang="en-US" dirty="0"/>
              <a:t>. The </a:t>
            </a:r>
            <a:r>
              <a:rPr lang="en-US" dirty="0" err="1"/>
              <a:t>superantigen</a:t>
            </a:r>
            <a:r>
              <a:rPr lang="en-US" dirty="0"/>
              <a:t> interacts with the MHC molecule outside the peptide groove and binds only to the </a:t>
            </a:r>
            <a:r>
              <a:rPr lang="en-US" dirty="0" smtClean="0"/>
              <a:t>VB segment </a:t>
            </a:r>
            <a:r>
              <a:rPr lang="en-US" dirty="0"/>
              <a:t>of the TCR.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4382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Because </a:t>
            </a:r>
            <a:r>
              <a:rPr lang="en-US" dirty="0" err="1"/>
              <a:t>superantigens</a:t>
            </a:r>
            <a:r>
              <a:rPr lang="en-US" dirty="0"/>
              <a:t> only recognize the V</a:t>
            </a:r>
            <a:r>
              <a:rPr lang="ar-IQ" baseline="-25000" dirty="0"/>
              <a:t>خ²</a:t>
            </a:r>
            <a:r>
              <a:rPr lang="ar-IQ" dirty="0"/>
              <a:t> </a:t>
            </a:r>
            <a:r>
              <a:rPr lang="en-US" dirty="0"/>
              <a:t>segment and not the other components of the TCR </a:t>
            </a:r>
            <a:r>
              <a:rPr lang="ar-IQ" dirty="0"/>
              <a:t>خ±خ² </a:t>
            </a:r>
            <a:r>
              <a:rPr lang="en-US" dirty="0"/>
              <a:t>dimer, a </a:t>
            </a:r>
            <a:r>
              <a:rPr lang="en-US" dirty="0" err="1"/>
              <a:t>superantigen</a:t>
            </a:r>
            <a:r>
              <a:rPr lang="en-US" dirty="0"/>
              <a:t> has the capability of activating </a:t>
            </a:r>
            <a:r>
              <a:rPr lang="en-US" dirty="0" smtClean="0"/>
              <a:t>10</a:t>
            </a:r>
            <a:r>
              <a:rPr lang="en-US" dirty="0"/>
              <a:t>% of peripheral T cells (this is orders of magnitude more than a conventional antigen). Exposure to a </a:t>
            </a:r>
            <a:r>
              <a:rPr lang="en-US" dirty="0" err="1"/>
              <a:t>superantigen</a:t>
            </a:r>
            <a:r>
              <a:rPr lang="en-US" dirty="0"/>
              <a:t>, therefore, can lead to massive T-cell activation, and the ensuing release of large amounts of </a:t>
            </a:r>
            <a:r>
              <a:rPr lang="en-US" dirty="0" err="1"/>
              <a:t>lymphokines</a:t>
            </a:r>
            <a:r>
              <a:rPr lang="en-US" dirty="0"/>
              <a:t> accounts for many of the manifestations of acute exposure to bacterial toxins that have </a:t>
            </a:r>
            <a:r>
              <a:rPr lang="en-US" dirty="0" err="1"/>
              <a:t>superantigen</a:t>
            </a:r>
            <a:r>
              <a:rPr lang="en-US" dirty="0"/>
              <a:t> capabilities. This likely explains the clinical features of toxic shock syndrome, which can be induced by Staphylococcus </a:t>
            </a:r>
            <a:r>
              <a:rPr lang="en-US" dirty="0" err="1"/>
              <a:t>aureus</a:t>
            </a:r>
            <a:r>
              <a:rPr lang="en-US" dirty="0"/>
              <a:t> toxin TSST-1, a </a:t>
            </a:r>
            <a:r>
              <a:rPr lang="en-US" dirty="0" err="1"/>
              <a:t>superantigen</a:t>
            </a:r>
            <a:r>
              <a:rPr lang="en-US" dirty="0"/>
              <a:t> that activates human T cells expressing </a:t>
            </a:r>
            <a:r>
              <a:rPr lang="en-US" dirty="0" smtClean="0"/>
              <a:t>VB2In </a:t>
            </a:r>
            <a:r>
              <a:rPr lang="en-US" dirty="0"/>
              <a:t>the acute phase of toxic shock syndrome there is a marked, and selective, expansion of T cells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77358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CD4 and CD8 </a:t>
            </a:r>
            <a:r>
              <a:rPr lang="en-US" dirty="0" err="1" smtClean="0"/>
              <a:t>Coreceptors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714500"/>
            <a:ext cx="82105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37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2270</Words>
  <Application>Microsoft Office PowerPoint</Application>
  <PresentationFormat>On-screen Show (4:3)</PresentationFormat>
  <Paragraphs>67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T-Cells</vt:lpstr>
      <vt:lpstr>T-Cell receptor</vt:lpstr>
      <vt:lpstr>T-Cell receptor</vt:lpstr>
      <vt:lpstr>T-Cell receptor</vt:lpstr>
      <vt:lpstr>Rearrangement of t-cells receptor genes</vt:lpstr>
      <vt:lpstr>Superantigens</vt:lpstr>
      <vt:lpstr>Superantigens</vt:lpstr>
      <vt:lpstr>PowerPoint Presentation</vt:lpstr>
      <vt:lpstr>CD4 and CD8 Coreceptors</vt:lpstr>
      <vt:lpstr>CD4 and CD8 Coreceptors</vt:lpstr>
      <vt:lpstr>T-CELLS ONTOGENY</vt:lpstr>
      <vt:lpstr>PowerPoint Presentation</vt:lpstr>
      <vt:lpstr>Positive and negative selection of thymocyte</vt:lpstr>
      <vt:lpstr>Positive and negative selection of thymocyte</vt:lpstr>
      <vt:lpstr>Positive and negative selection of thymocyte</vt:lpstr>
      <vt:lpstr>SIGNAL TRANSDUCTION BY THE TCR </vt:lpstr>
      <vt:lpstr>SIGNAL TRANSDUCTION BY THE TCR </vt:lpstr>
      <vt:lpstr>Signal transduction by TCR</vt:lpstr>
      <vt:lpstr>Model for the interactions of the T-cell antigen receptor with protein tyrosine kinases.</vt:lpstr>
      <vt:lpstr>Activation of the phospholipase C (PLC) and Ras pathways by the T-cell receptor (TCR</vt:lpstr>
      <vt:lpstr>Activation of the phospholipase C (PLC) and Ras pathways by the T-cell receptor (TCR</vt:lpstr>
      <vt:lpstr>Activation of the phospholipase C (PLC) and Ras pathways by the T-cell receptor (TCR</vt:lpstr>
      <vt:lpstr>Activation of the phospholipase C (PLC) and Ras pathways by the T-cell receptor (TCR</vt:lpstr>
      <vt:lpstr>Activation of t-cells</vt:lpstr>
      <vt:lpstr>CD45: A TYROSINE PHOSPHATASE REQUIRED FOR TCR SIGNALING</vt:lpstr>
      <vt:lpstr>CD45: A TYROSINE PHOSPHATASE REQUIRED FOR TCR SIGNALING</vt:lpstr>
      <vt:lpstr>COSTIMULATION BY CD28</vt:lpstr>
      <vt:lpstr>COSTIMULATION BY CD28</vt:lpstr>
      <vt:lpstr>Table 9-1. Lymphokine expression by TH1 and TH2 cells</vt:lpstr>
      <vt:lpstr>TH2 CYTOKINES</vt:lpstr>
      <vt:lpstr>Differentiation of helper T cells into TH1 and TH2 cells.</vt:lpstr>
      <vt:lpstr>PowerPoint Presentation</vt:lpstr>
      <vt:lpstr>PowerPoint Presentation</vt:lpstr>
      <vt:lpstr>Cytotoxic T-cells</vt:lpstr>
      <vt:lpstr>Cytotoxic T-cells</vt:lpstr>
      <vt:lpstr>Killing by Fas –ligand pathway</vt:lpstr>
      <vt:lpstr>CYTOLYTIC T CELLS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SH</dc:creator>
  <cp:lastModifiedBy>User</cp:lastModifiedBy>
  <cp:revision>22</cp:revision>
  <dcterms:created xsi:type="dcterms:W3CDTF">2006-08-16T00:00:00Z</dcterms:created>
  <dcterms:modified xsi:type="dcterms:W3CDTF">2021-09-29T22:20:08Z</dcterms:modified>
</cp:coreProperties>
</file>