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8" r:id="rId5"/>
    <p:sldId id="269" r:id="rId6"/>
    <p:sldId id="266" r:id="rId7"/>
    <p:sldId id="270" r:id="rId8"/>
    <p:sldId id="271" r:id="rId9"/>
    <p:sldId id="258" r:id="rId10"/>
    <p:sldId id="259" r:id="rId11"/>
    <p:sldId id="272" r:id="rId12"/>
    <p:sldId id="260" r:id="rId13"/>
    <p:sldId id="261" r:id="rId14"/>
    <p:sldId id="274" r:id="rId15"/>
    <p:sldId id="262" r:id="rId16"/>
    <p:sldId id="273" r:id="rId17"/>
    <p:sldId id="275" r:id="rId18"/>
    <p:sldId id="265" r:id="rId19"/>
    <p:sldId id="276" r:id="rId20"/>
    <p:sldId id="263"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622" autoAdjust="0"/>
  </p:normalViewPr>
  <p:slideViewPr>
    <p:cSldViewPr>
      <p:cViewPr varScale="1">
        <p:scale>
          <a:sx n="40" d="100"/>
          <a:sy n="40" d="100"/>
        </p:scale>
        <p:origin x="-81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B-Cell Development &amp; the </a:t>
            </a:r>
            <a:r>
              <a:rPr lang="en-US" dirty="0" err="1"/>
              <a:t>Humoral</a:t>
            </a:r>
            <a:r>
              <a:rPr lang="en-US" dirty="0"/>
              <a:t> Immune Response</a:t>
            </a:r>
          </a:p>
        </p:txBody>
      </p:sp>
    </p:spTree>
    <p:extLst>
      <p:ext uri="{BB962C8B-B14F-4D97-AF65-F5344CB8AC3E}">
        <p14:creationId xmlns:p14="http://schemas.microsoft.com/office/powerpoint/2010/main" val="3550023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75" y="457200"/>
            <a:ext cx="802005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6121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r>
              <a:rPr lang="en-US" dirty="0"/>
              <a:t>B-cell activation by a helper T cell. Antigen-specific B cells are stimulated by antigen contact with the B-cell receptor (BCR). They also take up the antigen (Ag) for digestion into peptides that combine with class II major histocompatibility complex (MHC) molecules and then go to the cell surface to be presented to antigen-specific helper T cells. T-cell-receptor (TCR)-based recognition of the antigen leads to T-cell activation, which stabilizes the association between the T and B cells and induces T-cell synthesis of CD40L and cytokines, which provide </a:t>
            </a:r>
            <a:r>
              <a:rPr lang="en-US" dirty="0" err="1"/>
              <a:t>coactivating</a:t>
            </a:r>
            <a:r>
              <a:rPr lang="en-US" dirty="0"/>
              <a:t> signals for the B cell.</a:t>
            </a:r>
            <a:endParaRPr lang="ar-IQ" dirty="0"/>
          </a:p>
        </p:txBody>
      </p:sp>
    </p:spTree>
    <p:extLst>
      <p:ext uri="{BB962C8B-B14F-4D97-AF65-F5344CB8AC3E}">
        <p14:creationId xmlns:p14="http://schemas.microsoft.com/office/powerpoint/2010/main" val="1731408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 y="0"/>
            <a:ext cx="7658100" cy="814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07272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lstStyle/>
          <a:p>
            <a:endParaRPr lang="ar-IQ"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218" y="533400"/>
            <a:ext cx="8371807"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6433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IMMUNOGLOBULIN SECRETION</a:t>
            </a:r>
            <a:endParaRPr lang="ar-IQ" dirty="0"/>
          </a:p>
        </p:txBody>
      </p:sp>
      <p:sp>
        <p:nvSpPr>
          <p:cNvPr id="3" name="Content Placeholder 2"/>
          <p:cNvSpPr>
            <a:spLocks noGrp="1"/>
          </p:cNvSpPr>
          <p:nvPr>
            <p:ph idx="1"/>
          </p:nvPr>
        </p:nvSpPr>
        <p:spPr/>
        <p:txBody>
          <a:bodyPr>
            <a:normAutofit fontScale="92500" lnSpcReduction="20000"/>
          </a:bodyPr>
          <a:lstStyle/>
          <a:p>
            <a:r>
              <a:rPr lang="en-US" dirty="0"/>
              <a:t>The shift from producing membrane-bound to secreted immunoglobulin that occurs in plasma cells reflects a subtle change in the structure of the heavy-chain mRNA. The short hydrophobic tail that anchors a heavy-chain protein onto the cell membrane is encoded by the final two exons of every C</a:t>
            </a:r>
            <a:r>
              <a:rPr lang="en-US" baseline="-25000" dirty="0"/>
              <a:t>H</a:t>
            </a:r>
            <a:r>
              <a:rPr lang="en-US" dirty="0"/>
              <a:t> region; when a B cell differentiates into a plasma cell, it produces an alternative form of heavy-chain mRNA that lacks these final exons and so encodes a heavy-chain protein that can be secreted from the cell (see Figure 3-4). </a:t>
            </a:r>
            <a:endParaRPr lang="ar-IQ" dirty="0"/>
          </a:p>
        </p:txBody>
      </p:sp>
    </p:spTree>
    <p:extLst>
      <p:ext uri="{BB962C8B-B14F-4D97-AF65-F5344CB8AC3E}">
        <p14:creationId xmlns:p14="http://schemas.microsoft.com/office/powerpoint/2010/main" val="2435299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75" y="304801"/>
            <a:ext cx="8020050" cy="565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976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HEAVY-CHAIN CLASS SWITCH</a:t>
            </a:r>
            <a:br>
              <a:rPr lang="en-US" dirty="0"/>
            </a:br>
            <a:endParaRPr lang="ar-IQ" dirty="0"/>
          </a:p>
        </p:txBody>
      </p:sp>
      <p:sp>
        <p:nvSpPr>
          <p:cNvPr id="3" name="Content Placeholder 2"/>
          <p:cNvSpPr>
            <a:spLocks noGrp="1"/>
          </p:cNvSpPr>
          <p:nvPr>
            <p:ph idx="1"/>
          </p:nvPr>
        </p:nvSpPr>
        <p:spPr/>
        <p:txBody>
          <a:bodyPr>
            <a:normAutofit fontScale="85000" lnSpcReduction="20000"/>
          </a:bodyPr>
          <a:lstStyle/>
          <a:p>
            <a:r>
              <a:rPr lang="en-US" dirty="0"/>
              <a:t>Heavy-chain class switch. A: During clonal proliferation of an activated memory B cell, some daughter cells may arise that express a different heavy-chain </a:t>
            </a:r>
            <a:r>
              <a:rPr lang="en-US" dirty="0" err="1"/>
              <a:t>isotype</a:t>
            </a:r>
            <a:r>
              <a:rPr lang="en-US" dirty="0"/>
              <a:t> and pass this trait on to their progeny. B: Class switching takes place when a fully assembled heavy-chain locus undergoes an additional DNA rearrangement event that places a new C</a:t>
            </a:r>
            <a:r>
              <a:rPr lang="en-US" baseline="-25000" dirty="0"/>
              <a:t>H</a:t>
            </a:r>
            <a:r>
              <a:rPr lang="en-US" dirty="0"/>
              <a:t> sequence adjacent to the V/D/J exon. This occurs by deletion of the intervening C</a:t>
            </a:r>
            <a:r>
              <a:rPr lang="en-US" baseline="-25000" dirty="0"/>
              <a:t>H</a:t>
            </a:r>
            <a:r>
              <a:rPr lang="en-US" dirty="0"/>
              <a:t> exons and is carried out by an enzymatic pathway distinct from that of V/D/J rearrangement. In the example shown, the gene switches to the C</a:t>
            </a:r>
            <a:r>
              <a:rPr lang="ar-IQ" baseline="-25000" dirty="0"/>
              <a:t>خ³2</a:t>
            </a:r>
            <a:r>
              <a:rPr lang="ar-IQ" dirty="0"/>
              <a:t> </a:t>
            </a:r>
            <a:r>
              <a:rPr lang="en-US" dirty="0" err="1"/>
              <a:t>isotype</a:t>
            </a:r>
            <a:endParaRPr lang="ar-IQ" dirty="0"/>
          </a:p>
        </p:txBody>
      </p:sp>
    </p:spTree>
    <p:extLst>
      <p:ext uri="{BB962C8B-B14F-4D97-AF65-F5344CB8AC3E}">
        <p14:creationId xmlns:p14="http://schemas.microsoft.com/office/powerpoint/2010/main" val="17148184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SOMATIC HYPERMUTATION</a:t>
            </a:r>
          </a:p>
        </p:txBody>
      </p:sp>
      <p:sp>
        <p:nvSpPr>
          <p:cNvPr id="3" name="Content Placeholder 2"/>
          <p:cNvSpPr>
            <a:spLocks noGrp="1"/>
          </p:cNvSpPr>
          <p:nvPr>
            <p:ph idx="1"/>
          </p:nvPr>
        </p:nvSpPr>
        <p:spPr/>
        <p:txBody>
          <a:bodyPr>
            <a:normAutofit fontScale="92500" lnSpcReduction="20000"/>
          </a:bodyPr>
          <a:lstStyle/>
          <a:p>
            <a:r>
              <a:rPr lang="en-US" dirty="0" smtClean="0"/>
              <a:t>Fully </a:t>
            </a:r>
            <a:r>
              <a:rPr lang="en-US" dirty="0"/>
              <a:t>assembled V/J and V/D/J exons in B cells undergo point mutation at an unusually high rate during the course of an immune response. The mechanism of this phenomenon, termed somatic </a:t>
            </a:r>
            <a:r>
              <a:rPr lang="en-US" dirty="0" err="1"/>
              <a:t>hypermutation</a:t>
            </a:r>
            <a:r>
              <a:rPr lang="en-US" dirty="0"/>
              <a:t>, is unknown but appears quite specific in that adjacent regions on the chromosome (including the C</a:t>
            </a:r>
            <a:r>
              <a:rPr lang="en-US" baseline="-25000" dirty="0"/>
              <a:t>H</a:t>
            </a:r>
            <a:r>
              <a:rPr lang="en-US" dirty="0"/>
              <a:t> exon) are not affected. As the mutations are introduced into the variable region exon at random, they can have the effect of either increasing or decreasing affinity of the resulting immunoglobulin for its target antigen</a:t>
            </a:r>
          </a:p>
        </p:txBody>
      </p:sp>
    </p:spTree>
    <p:extLst>
      <p:ext uri="{BB962C8B-B14F-4D97-AF65-F5344CB8AC3E}">
        <p14:creationId xmlns:p14="http://schemas.microsoft.com/office/powerpoint/2010/main" val="14533826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&amp; SECONDARY HUMORAL RESPONSES</a:t>
            </a:r>
            <a:endParaRPr lang="ar-IQ" dirty="0"/>
          </a:p>
        </p:txBody>
      </p:sp>
      <p:sp>
        <p:nvSpPr>
          <p:cNvPr id="4" name="Content Placeholder 3"/>
          <p:cNvSpPr>
            <a:spLocks noGrp="1"/>
          </p:cNvSpPr>
          <p:nvPr>
            <p:ph idx="1"/>
          </p:nvPr>
        </p:nvSpPr>
        <p:spPr/>
        <p:txBody>
          <a:bodyPr/>
          <a:lstStyle/>
          <a:p>
            <a:endParaRPr lang="ar-IQ" dirty="0"/>
          </a:p>
        </p:txBody>
      </p:sp>
    </p:spTree>
    <p:extLst>
      <p:ext uri="{BB962C8B-B14F-4D97-AF65-F5344CB8AC3E}">
        <p14:creationId xmlns:p14="http://schemas.microsoft.com/office/powerpoint/2010/main" val="7125545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B-CELL TOLERANCE</a:t>
            </a:r>
            <a:br>
              <a:rPr lang="en-US" dirty="0"/>
            </a:br>
            <a:endParaRPr lang="ar-IQ" dirty="0"/>
          </a:p>
        </p:txBody>
      </p:sp>
      <p:sp>
        <p:nvSpPr>
          <p:cNvPr id="3" name="Content Placeholder 2"/>
          <p:cNvSpPr>
            <a:spLocks noGrp="1"/>
          </p:cNvSpPr>
          <p:nvPr>
            <p:ph idx="1"/>
          </p:nvPr>
        </p:nvSpPr>
        <p:spPr/>
        <p:txBody>
          <a:bodyPr>
            <a:normAutofit fontScale="85000" lnSpcReduction="20000"/>
          </a:bodyPr>
          <a:lstStyle/>
          <a:p>
            <a:r>
              <a:rPr lang="en-US" dirty="0"/>
              <a:t>many </a:t>
            </a:r>
            <a:r>
              <a:rPr lang="en-US" dirty="0" err="1"/>
              <a:t>autoreactive</a:t>
            </a:r>
            <a:r>
              <a:rPr lang="en-US" dirty="0"/>
              <a:t> B cells initially express </a:t>
            </a:r>
            <a:r>
              <a:rPr lang="ar-IQ" dirty="0"/>
              <a:t>خ؛ </a:t>
            </a:r>
            <a:r>
              <a:rPr lang="en-US" dirty="0"/>
              <a:t>light chains; in those cells, the reactivated </a:t>
            </a:r>
            <a:r>
              <a:rPr lang="en-US" dirty="0" err="1"/>
              <a:t>recombinase</a:t>
            </a:r>
            <a:r>
              <a:rPr lang="en-US" dirty="0"/>
              <a:t> is able to carry out a special type of DNA rearrangement in which a </a:t>
            </a:r>
            <a:r>
              <a:rPr lang="en-US" dirty="0" err="1" smtClean="0"/>
              <a:t>VKor</a:t>
            </a:r>
            <a:r>
              <a:rPr lang="en-US" dirty="0" smtClean="0"/>
              <a:t> J</a:t>
            </a:r>
            <a:r>
              <a:rPr lang="en-US" baseline="-25000" dirty="0"/>
              <a:t>K</a:t>
            </a:r>
            <a:r>
              <a:rPr lang="ar-IQ" dirty="0" smtClean="0"/>
              <a:t> </a:t>
            </a:r>
            <a:r>
              <a:rPr lang="en-US" dirty="0"/>
              <a:t>segment in the active </a:t>
            </a:r>
            <a:r>
              <a:rPr lang="ar-IQ" dirty="0"/>
              <a:t>خ؛-</a:t>
            </a:r>
            <a:r>
              <a:rPr lang="en-US" dirty="0"/>
              <a:t>gene locus becomes fused to a site downstream of the C</a:t>
            </a:r>
            <a:r>
              <a:rPr lang="ar-IQ" baseline="-25000" dirty="0"/>
              <a:t>خ؛</a:t>
            </a:r>
            <a:r>
              <a:rPr lang="ar-IQ" dirty="0"/>
              <a:t> </a:t>
            </a:r>
            <a:r>
              <a:rPr lang="en-US" dirty="0"/>
              <a:t>segment, which is called the </a:t>
            </a:r>
            <a:r>
              <a:rPr lang="ar-IQ" dirty="0"/>
              <a:t>خ؛-</a:t>
            </a:r>
            <a:r>
              <a:rPr lang="en-US" dirty="0"/>
              <a:t>deleting element (Figure 8-10). As a result of this rearrangement, the C</a:t>
            </a:r>
            <a:r>
              <a:rPr lang="ar-IQ" baseline="-25000" dirty="0"/>
              <a:t>خ؛</a:t>
            </a:r>
            <a:r>
              <a:rPr lang="ar-IQ" dirty="0"/>
              <a:t> </a:t>
            </a:r>
            <a:r>
              <a:rPr lang="en-US" dirty="0"/>
              <a:t>segment and other important regions are deleted, the gene is permanently inactivated, and the cell can then attempt to assemble a new </a:t>
            </a:r>
            <a:r>
              <a:rPr lang="ar-IQ" dirty="0"/>
              <a:t>خ؛ </a:t>
            </a:r>
            <a:r>
              <a:rPr lang="en-US" dirty="0"/>
              <a:t>or </a:t>
            </a:r>
            <a:r>
              <a:rPr lang="ar-IQ" dirty="0"/>
              <a:t>خ» </a:t>
            </a:r>
            <a:r>
              <a:rPr lang="en-US" dirty="0"/>
              <a:t>gene on one of its other chromosomes. This process has been called receptor editing. If the </a:t>
            </a:r>
            <a:endParaRPr lang="ar-IQ" dirty="0"/>
          </a:p>
        </p:txBody>
      </p:sp>
    </p:spTree>
    <p:extLst>
      <p:ext uri="{BB962C8B-B14F-4D97-AF65-F5344CB8AC3E}">
        <p14:creationId xmlns:p14="http://schemas.microsoft.com/office/powerpoint/2010/main" val="3310094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B-LYMPHOCYTE ONTOGENY</a:t>
            </a:r>
            <a:endParaRPr lang="ar-IQ" dirty="0"/>
          </a:p>
        </p:txBody>
      </p:sp>
      <p:sp>
        <p:nvSpPr>
          <p:cNvPr id="3" name="Content Placeholder 2"/>
          <p:cNvSpPr>
            <a:spLocks noGrp="1"/>
          </p:cNvSpPr>
          <p:nvPr>
            <p:ph idx="1"/>
          </p:nvPr>
        </p:nvSpPr>
        <p:spPr/>
        <p:txBody>
          <a:bodyPr/>
          <a:lstStyle/>
          <a:p>
            <a:endParaRPr lang="ar-IQ"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052638"/>
            <a:ext cx="8305800" cy="275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38515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Receptor editing</a:t>
            </a:r>
            <a:endParaRPr lang="ar-IQ" dirty="0"/>
          </a:p>
        </p:txBody>
      </p:sp>
      <p:sp>
        <p:nvSpPr>
          <p:cNvPr id="3" name="Content Placeholder 2"/>
          <p:cNvSpPr>
            <a:spLocks noGrp="1"/>
          </p:cNvSpPr>
          <p:nvPr>
            <p:ph idx="1"/>
          </p:nvPr>
        </p:nvSpPr>
        <p:spPr/>
        <p:txBody>
          <a:bodyPr/>
          <a:lstStyle/>
          <a:p>
            <a:endParaRPr lang="ar-IQ"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725" y="1714500"/>
            <a:ext cx="821055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7536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B-CELL TOLERANCE</a:t>
            </a:r>
            <a:br>
              <a:rPr lang="en-US" dirty="0"/>
            </a:br>
            <a:endParaRPr lang="ar-IQ" dirty="0"/>
          </a:p>
        </p:txBody>
      </p:sp>
      <p:sp>
        <p:nvSpPr>
          <p:cNvPr id="3" name="Content Placeholder 2"/>
          <p:cNvSpPr>
            <a:spLocks noGrp="1"/>
          </p:cNvSpPr>
          <p:nvPr>
            <p:ph idx="1"/>
          </p:nvPr>
        </p:nvSpPr>
        <p:spPr/>
        <p:txBody>
          <a:bodyPr>
            <a:normAutofit lnSpcReduction="10000"/>
          </a:bodyPr>
          <a:lstStyle/>
          <a:p>
            <a:r>
              <a:rPr lang="en-US" dirty="0"/>
              <a:t>This mechanism acts only on B cells in peripheral tissues and relies on the fact that B-cell activation by most protein antigens requires the participation of helper T cells. When a mature B cell contacts antigen in the absence of appropriate T-cell help, the B cell either dies or loses its ability to carry out an immune response. </a:t>
            </a:r>
            <a:r>
              <a:rPr lang="en-US" dirty="0" smtClean="0"/>
              <a:t>The fate of the B cell depends on the physical nature of the antigen involved. </a:t>
            </a:r>
            <a:endParaRPr lang="ar-IQ" dirty="0"/>
          </a:p>
        </p:txBody>
      </p:sp>
    </p:spTree>
    <p:extLst>
      <p:ext uri="{BB962C8B-B14F-4D97-AF65-F5344CB8AC3E}">
        <p14:creationId xmlns:p14="http://schemas.microsoft.com/office/powerpoint/2010/main" val="416840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B-CELL TOLERANCE</a:t>
            </a:r>
            <a:br>
              <a:rPr lang="en-US" dirty="0"/>
            </a:br>
            <a:endParaRPr lang="ar-IQ" dirty="0"/>
          </a:p>
        </p:txBody>
      </p:sp>
      <p:sp>
        <p:nvSpPr>
          <p:cNvPr id="3" name="Content Placeholder 2"/>
          <p:cNvSpPr>
            <a:spLocks noGrp="1"/>
          </p:cNvSpPr>
          <p:nvPr>
            <p:ph idx="1"/>
          </p:nvPr>
        </p:nvSpPr>
        <p:spPr/>
        <p:txBody>
          <a:bodyPr>
            <a:normAutofit fontScale="92500" lnSpcReduction="20000"/>
          </a:bodyPr>
          <a:lstStyle/>
          <a:p>
            <a:r>
              <a:rPr lang="en-US" dirty="0"/>
              <a:t>In the case of membrane-bound or particulate antigens, the self-reactive B cell generally </a:t>
            </a:r>
            <a:r>
              <a:rPr lang="en-US" dirty="0" err="1" smtClean="0"/>
              <a:t>diesâese”a</a:t>
            </a:r>
            <a:r>
              <a:rPr lang="en-US" dirty="0" smtClean="0"/>
              <a:t> </a:t>
            </a:r>
            <a:r>
              <a:rPr lang="en-US" dirty="0"/>
              <a:t>phenomenon referred to as clonal deletion. Soluble protein antigens, which presumably generate weaker signals through the BCR of a self-reactive B cell, do not cause cell death but instead make the cell unresponsive to activating </a:t>
            </a:r>
            <a:r>
              <a:rPr lang="en-US" dirty="0" err="1"/>
              <a:t>stimuliâ</a:t>
            </a:r>
            <a:r>
              <a:rPr lang="en-US" dirty="0"/>
              <a:t>€”a phenomenon called clonal </a:t>
            </a:r>
            <a:r>
              <a:rPr lang="en-US" dirty="0" err="1"/>
              <a:t>anergy</a:t>
            </a:r>
            <a:r>
              <a:rPr lang="en-US" dirty="0"/>
              <a:t>. </a:t>
            </a:r>
            <a:r>
              <a:rPr lang="en-US" dirty="0" err="1"/>
              <a:t>Anergic</a:t>
            </a:r>
            <a:r>
              <a:rPr lang="en-US" dirty="0"/>
              <a:t> B cells can become activated under some circumstances, so clonal </a:t>
            </a:r>
            <a:r>
              <a:rPr lang="en-US" dirty="0" err="1"/>
              <a:t>anergy</a:t>
            </a:r>
            <a:r>
              <a:rPr lang="en-US" dirty="0"/>
              <a:t> is thought to be a less absolute mechanism for enforcing tolerance to self</a:t>
            </a:r>
            <a:endParaRPr lang="ar-IQ" dirty="0"/>
          </a:p>
          <a:p>
            <a:endParaRPr lang="ar-IQ" dirty="0"/>
          </a:p>
        </p:txBody>
      </p:sp>
    </p:spTree>
    <p:extLst>
      <p:ext uri="{BB962C8B-B14F-4D97-AF65-F5344CB8AC3E}">
        <p14:creationId xmlns:p14="http://schemas.microsoft.com/office/powerpoint/2010/main" val="2491256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Mature B-cells markers </a:t>
            </a:r>
            <a:endParaRPr lang="ar-IQ" dirty="0"/>
          </a:p>
        </p:txBody>
      </p:sp>
      <p:sp>
        <p:nvSpPr>
          <p:cNvPr id="3" name="Content Placeholder 2"/>
          <p:cNvSpPr>
            <a:spLocks noGrp="1"/>
          </p:cNvSpPr>
          <p:nvPr>
            <p:ph idx="1"/>
          </p:nvPr>
        </p:nvSpPr>
        <p:spPr/>
        <p:txBody>
          <a:bodyPr>
            <a:normAutofit fontScale="92500"/>
          </a:bodyPr>
          <a:lstStyle/>
          <a:p>
            <a:r>
              <a:rPr lang="en-US" dirty="0"/>
              <a:t>The </a:t>
            </a:r>
            <a:r>
              <a:rPr lang="en-US" dirty="0" err="1"/>
              <a:t>IgM</a:t>
            </a:r>
            <a:r>
              <a:rPr lang="en-US" dirty="0"/>
              <a:t> and </a:t>
            </a:r>
            <a:r>
              <a:rPr lang="en-US" dirty="0" err="1"/>
              <a:t>IgD</a:t>
            </a:r>
            <a:r>
              <a:rPr lang="en-US" dirty="0"/>
              <a:t> on any individual lymphocyte both incorporate the same light chains and have identical antigen specificity. Other surface markers that appear on mature B lymphocytes include complement receptors (CR1 and CR2, the latter also known as CD21); </a:t>
            </a:r>
            <a:endParaRPr lang="en-US" dirty="0" smtClean="0"/>
          </a:p>
          <a:p>
            <a:r>
              <a:rPr lang="en-US" dirty="0" smtClean="0"/>
              <a:t>a </a:t>
            </a:r>
            <a:r>
              <a:rPr lang="en-US" dirty="0"/>
              <a:t>membrane-anchored enzyme called 5â€²-nucleotidase (CD73), whose function is unknown; </a:t>
            </a:r>
            <a:br>
              <a:rPr lang="en-US" dirty="0"/>
            </a:br>
            <a:endParaRPr lang="ar-IQ" dirty="0"/>
          </a:p>
        </p:txBody>
      </p:sp>
    </p:spTree>
    <p:extLst>
      <p:ext uri="{BB962C8B-B14F-4D97-AF65-F5344CB8AC3E}">
        <p14:creationId xmlns:p14="http://schemas.microsoft.com/office/powerpoint/2010/main" val="3091032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Mature B-cells markers </a:t>
            </a:r>
            <a:endParaRPr lang="ar-IQ" dirty="0"/>
          </a:p>
        </p:txBody>
      </p:sp>
      <p:sp>
        <p:nvSpPr>
          <p:cNvPr id="3" name="Content Placeholder 2"/>
          <p:cNvSpPr>
            <a:spLocks noGrp="1"/>
          </p:cNvSpPr>
          <p:nvPr>
            <p:ph idx="1"/>
          </p:nvPr>
        </p:nvSpPr>
        <p:spPr>
          <a:xfrm>
            <a:off x="457200" y="1600201"/>
            <a:ext cx="8229600" cy="4343400"/>
          </a:xfrm>
        </p:spPr>
        <p:txBody>
          <a:bodyPr>
            <a:normAutofit fontScale="62500" lnSpcReduction="20000"/>
          </a:bodyPr>
          <a:lstStyle/>
          <a:p>
            <a:r>
              <a:rPr lang="en-US" sz="3600" dirty="0"/>
              <a:t>the </a:t>
            </a:r>
            <a:r>
              <a:rPr lang="en-US" sz="3600" dirty="0" err="1"/>
              <a:t>lectin</a:t>
            </a:r>
            <a:r>
              <a:rPr lang="en-US" sz="3600" dirty="0"/>
              <a:t>-like oligosaccharide-binding protein CD23</a:t>
            </a:r>
            <a:r>
              <a:rPr lang="en-US" sz="3600" dirty="0" smtClean="0"/>
              <a:t>;</a:t>
            </a:r>
          </a:p>
          <a:p>
            <a:r>
              <a:rPr lang="en-US" sz="3600" dirty="0" smtClean="0"/>
              <a:t> </a:t>
            </a:r>
            <a:r>
              <a:rPr lang="en-US" sz="3600" dirty="0"/>
              <a:t>and the adhesion proteins leukocyte function-associated antigen-1 (LFA-1), </a:t>
            </a:r>
            <a:endParaRPr lang="en-US" sz="3600" dirty="0" smtClean="0"/>
          </a:p>
          <a:p>
            <a:r>
              <a:rPr lang="en-US" sz="3600" dirty="0" smtClean="0"/>
              <a:t>intercellular </a:t>
            </a:r>
            <a:r>
              <a:rPr lang="en-US" sz="3600" dirty="0"/>
              <a:t>adhesion molecule-1 (ICAM-1), and CD22. Individual cells also begin to express surface-homing receptors, such as L-</a:t>
            </a:r>
            <a:r>
              <a:rPr lang="en-US" sz="3600" dirty="0" err="1"/>
              <a:t>selectin</a:t>
            </a:r>
            <a:r>
              <a:rPr lang="en-US" sz="3600" dirty="0"/>
              <a:t>, which target them to lymph nodes or other peripheral sites. </a:t>
            </a:r>
            <a:endParaRPr lang="en-US" sz="3600" dirty="0" smtClean="0"/>
          </a:p>
          <a:p>
            <a:r>
              <a:rPr lang="en-US" sz="3600" dirty="0" smtClean="0"/>
              <a:t>At </a:t>
            </a:r>
            <a:r>
              <a:rPr lang="en-US" sz="3600" dirty="0"/>
              <a:t>about the same time, the cells acquire class II major histocompatibility complex (MHC) proteins, which enable them to present antigens to helper T cells, and they also begin surface expression of CD40â€”a protein involved in receiving T-cell help </a:t>
            </a:r>
            <a:r>
              <a:rPr lang="en-US" sz="3600" dirty="0" smtClean="0"/>
              <a:t>With </a:t>
            </a:r>
            <a:r>
              <a:rPr lang="en-US" sz="3600" dirty="0"/>
              <a:t>the acquisition of these various accessory molecules, the mature B lymphocytes become competent for immunologic function.</a:t>
            </a:r>
            <a:endParaRPr lang="ar-IQ" sz="3600" dirty="0"/>
          </a:p>
          <a:p>
            <a:endParaRPr lang="ar-IQ" dirty="0"/>
          </a:p>
        </p:txBody>
      </p:sp>
    </p:spTree>
    <p:extLst>
      <p:ext uri="{BB962C8B-B14F-4D97-AF65-F5344CB8AC3E}">
        <p14:creationId xmlns:p14="http://schemas.microsoft.com/office/powerpoint/2010/main" val="1608333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B-CELL ANTIGEN RECEPTOR</a:t>
            </a:r>
            <a:br>
              <a:rPr lang="en-US" dirty="0"/>
            </a:br>
            <a:endParaRPr lang="ar-IQ" dirty="0"/>
          </a:p>
        </p:txBody>
      </p:sp>
      <p:sp>
        <p:nvSpPr>
          <p:cNvPr id="3" name="Content Placeholder 2"/>
          <p:cNvSpPr>
            <a:spLocks noGrp="1"/>
          </p:cNvSpPr>
          <p:nvPr>
            <p:ph idx="1"/>
          </p:nvPr>
        </p:nvSpPr>
        <p:spPr/>
        <p:txBody>
          <a:bodyPr>
            <a:normAutofit fontScale="77500" lnSpcReduction="20000"/>
          </a:bodyPr>
          <a:lstStyle/>
          <a:p>
            <a:r>
              <a:rPr lang="en-US" dirty="0"/>
              <a:t>membrane immunoglobulin is retained in the endoplasmic reticulum unless it can associate with two additional proteins expressed exclusively in cells of the B-cell lineage. These proteins, called </a:t>
            </a:r>
            <a:r>
              <a:rPr lang="en-US" dirty="0" err="1" smtClean="0"/>
              <a:t>Ig</a:t>
            </a:r>
            <a:r>
              <a:rPr lang="en-US" dirty="0" smtClean="0"/>
              <a:t>-</a:t>
            </a:r>
            <a:r>
              <a:rPr lang="el-GR" dirty="0" smtClean="0"/>
              <a:t>α</a:t>
            </a:r>
            <a:r>
              <a:rPr lang="en-US" dirty="0" smtClean="0"/>
              <a:t>and</a:t>
            </a:r>
            <a:r>
              <a:rPr lang="ar-IQ" dirty="0" smtClean="0"/>
              <a:t>, </a:t>
            </a:r>
            <a:r>
              <a:rPr lang="en-US" dirty="0" err="1" smtClean="0"/>
              <a:t>ig</a:t>
            </a:r>
            <a:r>
              <a:rPr lang="en-US" dirty="0" smtClean="0"/>
              <a:t>-</a:t>
            </a:r>
            <a:r>
              <a:rPr lang="el-GR" dirty="0" smtClean="0"/>
              <a:t>β</a:t>
            </a:r>
            <a:r>
              <a:rPr lang="en-US" dirty="0" smtClean="0"/>
              <a:t> associate </a:t>
            </a:r>
            <a:r>
              <a:rPr lang="en-US" dirty="0"/>
              <a:t>with membrane immunoglobulin to form the B-cell antigen receptor (BCR), which can transit to the cell surface (Figure 8-3A). </a:t>
            </a:r>
            <a:r>
              <a:rPr lang="en-US" dirty="0" err="1" smtClean="0"/>
              <a:t>Ig</a:t>
            </a:r>
            <a:r>
              <a:rPr lang="en-US" dirty="0" smtClean="0"/>
              <a:t>-</a:t>
            </a:r>
            <a:r>
              <a:rPr lang="el-GR" dirty="0" smtClean="0"/>
              <a:t>α</a:t>
            </a:r>
            <a:r>
              <a:rPr lang="en-US" dirty="0" smtClean="0"/>
              <a:t>and </a:t>
            </a:r>
            <a:r>
              <a:rPr lang="en-US" dirty="0" err="1" smtClean="0"/>
              <a:t>Ig</a:t>
            </a:r>
            <a:r>
              <a:rPr lang="en-US" dirty="0" smtClean="0"/>
              <a:t>-</a:t>
            </a:r>
            <a:r>
              <a:rPr lang="ar-IQ" dirty="0"/>
              <a:t>β</a:t>
            </a:r>
            <a:r>
              <a:rPr lang="en-US" dirty="0" smtClean="0"/>
              <a:t>are </a:t>
            </a:r>
            <a:r>
              <a:rPr lang="en-US" dirty="0" err="1"/>
              <a:t>transmembrane</a:t>
            </a:r>
            <a:r>
              <a:rPr lang="en-US" dirty="0"/>
              <a:t> glycoproteins, each of which has a moderately large cytoplasmic domain. These cytoplasmic domains each include a short region important for transmitting into the cell a signal indicating that antigen has bound. This region is called an </a:t>
            </a:r>
            <a:r>
              <a:rPr lang="en-US" dirty="0" err="1"/>
              <a:t>immunoreceptor</a:t>
            </a:r>
            <a:r>
              <a:rPr lang="en-US" dirty="0"/>
              <a:t> tyrosine-based activation motif (ITAM), and its key features are two precisely spaced tyrosine residues within a partially conserved surrounding sequence</a:t>
            </a:r>
            <a:endParaRPr lang="ar-IQ" dirty="0"/>
          </a:p>
        </p:txBody>
      </p:sp>
    </p:spTree>
    <p:extLst>
      <p:ext uri="{BB962C8B-B14F-4D97-AF65-F5344CB8AC3E}">
        <p14:creationId xmlns:p14="http://schemas.microsoft.com/office/powerpoint/2010/main" val="2642523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8194" name="Picture 2" descr="C:\Users\DR SH\Pictures\Screenshots\b11 (2).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304800"/>
            <a:ext cx="8229600" cy="632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13987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T-CELL-INDEPENDENT ANTIGENS</a:t>
            </a:r>
            <a:endParaRPr lang="ar-IQ" dirty="0"/>
          </a:p>
        </p:txBody>
      </p:sp>
      <p:sp>
        <p:nvSpPr>
          <p:cNvPr id="3" name="Content Placeholder 2"/>
          <p:cNvSpPr>
            <a:spLocks noGrp="1"/>
          </p:cNvSpPr>
          <p:nvPr>
            <p:ph idx="1"/>
          </p:nvPr>
        </p:nvSpPr>
        <p:spPr/>
        <p:txBody>
          <a:bodyPr>
            <a:normAutofit fontScale="85000" lnSpcReduction="20000"/>
          </a:bodyPr>
          <a:lstStyle/>
          <a:p>
            <a:r>
              <a:rPr lang="en-US" dirty="0"/>
              <a:t>the TI-1 antigen lipopolysaccharide (LPS), from gram-negative bacterial cell walls, can induce immunologic defense reactions in a number of invertebrate as well as vertebrate organisms. Mammalian cells recognize LPS with Toll-like receptor 4 (TLR4) and several other bacterial cell wall components with the closely related </a:t>
            </a:r>
            <a:r>
              <a:rPr lang="en-US" dirty="0" smtClean="0"/>
              <a:t>TLR2. </a:t>
            </a:r>
            <a:r>
              <a:rPr lang="en-US" dirty="0"/>
              <a:t>Interestingly, at low concentrations TI-1 antigens often do elicit an antigen-specific antibody response. It has been postulated that this occurs because BCRs that specifically recognize the TI-1 antigen can concentrate it onto the surfaces of specific B cells, where it can then stimulate Toll-like receptors more efficiently and trigger activation</a:t>
            </a:r>
            <a:endParaRPr lang="ar-IQ" dirty="0"/>
          </a:p>
        </p:txBody>
      </p:sp>
    </p:spTree>
    <p:extLst>
      <p:ext uri="{BB962C8B-B14F-4D97-AF65-F5344CB8AC3E}">
        <p14:creationId xmlns:p14="http://schemas.microsoft.com/office/powerpoint/2010/main" val="3075069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en-US" dirty="0"/>
              <a:t>TI-2 antigens do not have polyclonal B-cell activator properties, nor do they activate macrophages. These antigens are generally highly repetitive polymeric antigens such as polysaccharides from bacterial cell walls, or polymeric protein structures such as bacterial flagella. It has been postulated that their B-cell-activating properties derive from their ability to cross-link numerous BCR molecules and induce either intense, or especially prolonged, intracellular-signaling reactions</a:t>
            </a:r>
            <a:endParaRPr lang="ar-IQ" dirty="0"/>
          </a:p>
        </p:txBody>
      </p:sp>
    </p:spTree>
    <p:extLst>
      <p:ext uri="{BB962C8B-B14F-4D97-AF65-F5344CB8AC3E}">
        <p14:creationId xmlns:p14="http://schemas.microsoft.com/office/powerpoint/2010/main" val="2774516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205" y="457200"/>
            <a:ext cx="821055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6904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1200</Words>
  <Application>Microsoft Office PowerPoint</Application>
  <PresentationFormat>On-screen Show (4:3)</PresentationFormat>
  <Paragraphs>30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B-Cell Development &amp; the Humoral Immune Response</vt:lpstr>
      <vt:lpstr>B-LYMPHOCYTE ONTOGENY</vt:lpstr>
      <vt:lpstr>Mature B-cells markers </vt:lpstr>
      <vt:lpstr>Mature B-cells markers </vt:lpstr>
      <vt:lpstr>THE B-CELL ANTIGEN RECEPTOR </vt:lpstr>
      <vt:lpstr>PowerPoint Presentation</vt:lpstr>
      <vt:lpstr>T-CELL-INDEPENDENT ANTIGENS</vt:lpstr>
      <vt:lpstr>PowerPoint Presentation</vt:lpstr>
      <vt:lpstr>PowerPoint Presentation</vt:lpstr>
      <vt:lpstr>PowerPoint Presentation</vt:lpstr>
      <vt:lpstr>PowerPoint Presentation</vt:lpstr>
      <vt:lpstr>PowerPoint Presentation</vt:lpstr>
      <vt:lpstr>PowerPoint Presentation</vt:lpstr>
      <vt:lpstr>IMMUNOGLOBULIN SECRETION</vt:lpstr>
      <vt:lpstr>PowerPoint Presentation</vt:lpstr>
      <vt:lpstr>THE HEAVY-CHAIN CLASS SWITCH </vt:lpstr>
      <vt:lpstr>SOMATIC HYPERMUTATION</vt:lpstr>
      <vt:lpstr>PRIMARY &amp; SECONDARY HUMORAL RESPONSES</vt:lpstr>
      <vt:lpstr>B-CELL TOLERANCE </vt:lpstr>
      <vt:lpstr>Receptor editing</vt:lpstr>
      <vt:lpstr>B-CELL TOLERANCE </vt:lpstr>
      <vt:lpstr>B-CELL TOLERANCE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SH</dc:creator>
  <cp:lastModifiedBy>User</cp:lastModifiedBy>
  <cp:revision>19</cp:revision>
  <dcterms:created xsi:type="dcterms:W3CDTF">2006-08-16T00:00:00Z</dcterms:created>
  <dcterms:modified xsi:type="dcterms:W3CDTF">2021-09-29T22:15:47Z</dcterms:modified>
</cp:coreProperties>
</file>