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7"/>
  </p:notesMasterIdLst>
  <p:sldIdLst>
    <p:sldId id="256" r:id="rId2"/>
    <p:sldId id="281" r:id="rId3"/>
    <p:sldId id="282" r:id="rId4"/>
    <p:sldId id="283" r:id="rId5"/>
    <p:sldId id="257" r:id="rId6"/>
    <p:sldId id="285" r:id="rId7"/>
    <p:sldId id="286" r:id="rId8"/>
    <p:sldId id="260" r:id="rId9"/>
    <p:sldId id="284" r:id="rId10"/>
    <p:sldId id="295" r:id="rId11"/>
    <p:sldId id="287" r:id="rId12"/>
    <p:sldId id="288" r:id="rId13"/>
    <p:sldId id="289" r:id="rId14"/>
    <p:sldId id="296" r:id="rId15"/>
    <p:sldId id="297" r:id="rId16"/>
    <p:sldId id="261" r:id="rId17"/>
    <p:sldId id="274" r:id="rId18"/>
    <p:sldId id="275" r:id="rId19"/>
    <p:sldId id="276" r:id="rId20"/>
    <p:sldId id="278" r:id="rId21"/>
    <p:sldId id="279" r:id="rId22"/>
    <p:sldId id="280" r:id="rId23"/>
    <p:sldId id="263" r:id="rId24"/>
    <p:sldId id="277" r:id="rId25"/>
    <p:sldId id="265" r:id="rId26"/>
    <p:sldId id="290" r:id="rId27"/>
    <p:sldId id="267" r:id="rId28"/>
    <p:sldId id="269" r:id="rId29"/>
    <p:sldId id="270" r:id="rId30"/>
    <p:sldId id="272" r:id="rId31"/>
    <p:sldId id="291" r:id="rId32"/>
    <p:sldId id="292" r:id="rId33"/>
    <p:sldId id="273" r:id="rId34"/>
    <p:sldId id="293" r:id="rId35"/>
    <p:sldId id="2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5E"/>
    <a:srgbClr val="BE0260"/>
    <a:srgbClr val="018ACF"/>
    <a:srgbClr val="D68B1C"/>
    <a:srgbClr val="D09622"/>
    <a:srgbClr val="CC99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02" autoAdjust="0"/>
  </p:normalViewPr>
  <p:slideViewPr>
    <p:cSldViewPr>
      <p:cViewPr>
        <p:scale>
          <a:sx n="76" d="100"/>
          <a:sy n="76" d="100"/>
        </p:scale>
        <p:origin x="-72" y="-72"/>
      </p:cViewPr>
      <p:guideLst>
        <p:guide orient="horz" pos="2160"/>
        <p:guide pos="384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295F5697-4F74-4315-8F50-54020DA61527}" type="datetimeFigureOut">
              <a:rPr lang="ar-IQ" smtClean="0"/>
              <a:t>23/02/1443</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7F139C1-DBD1-477C-B523-34E61C3EAA94}" type="slidenum">
              <a:rPr lang="ar-IQ" smtClean="0"/>
              <a:t>‹#›</a:t>
            </a:fld>
            <a:endParaRPr lang="ar-IQ"/>
          </a:p>
        </p:txBody>
      </p:sp>
    </p:spTree>
    <p:extLst>
      <p:ext uri="{BB962C8B-B14F-4D97-AF65-F5344CB8AC3E}">
        <p14:creationId xmlns:p14="http://schemas.microsoft.com/office/powerpoint/2010/main" val="28418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98C3003A-D4B7-48FC-B7A1-DF2C6A9EFB78}"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3185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81C5C5ED-E69A-49FA-A73D-3F8915D877A3}"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8051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7E0D4D2-7632-4EAD-91E8-5490C6FA3ED6}"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2686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D4D4EF51-5847-46F9-A638-5CA211C56E87}"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12909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DA496-6DB0-4685-881E-6DE1EE61596C}" type="datetime1">
              <a:rPr lang="en-US" smtClean="0"/>
              <a:t>9/30/2021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70397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304B1313-5E9E-42C8-9215-7DF2CDC1418C}" type="datetime1">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602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2F558B5-7ED1-4653-883C-232F86DC22CF}" type="datetime1">
              <a:rPr lang="en-US" smtClean="0"/>
              <a:t>9/30/2021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2155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4C46A086-38A1-4719-B618-DE6DA58F0EFE}" type="datetime1">
              <a:rPr lang="en-US" smtClean="0"/>
              <a:t>9/30/2021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6388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D8B4F-5E57-4E56-A902-2E41D675E90D}" type="datetime1">
              <a:rPr lang="en-US" smtClean="0"/>
              <a:t>9/30/2021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1744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AB627-B5AD-408E-A275-5078467A9E2F}" type="datetime1">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4294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41B2D-FF6A-4BC3-894E-B613464840E9}" type="datetime1">
              <a:rPr lang="en-US" smtClean="0"/>
              <a:t>9/30/2021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4883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737600" y="6356353"/>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9CC6E8F-5053-4F94-B03F-31DF967DB06A}" type="datetime1">
              <a:rPr lang="en-US" smtClean="0"/>
              <a:t>9/30/2021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9600" y="6356353"/>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2546975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Immunoglobulins and    </a:t>
            </a:r>
            <a:br>
              <a:rPr lang="en-US" dirty="0" smtClean="0"/>
            </a:br>
            <a:r>
              <a:rPr lang="en-US" dirty="0" smtClean="0"/>
              <a:t> </a:t>
            </a:r>
            <a:r>
              <a:rPr lang="en-US" dirty="0"/>
              <a:t>Immunoglobulin Genes</a:t>
            </a: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4030" y="1582341"/>
            <a:ext cx="8239970" cy="3785652"/>
          </a:xfrm>
          <a:prstGeom prst="rect">
            <a:avLst/>
          </a:prstGeom>
        </p:spPr>
        <p:txBody>
          <a:bodyPr wrap="square">
            <a:spAutoFit/>
          </a:bodyPr>
          <a:lstStyle/>
          <a:p>
            <a:r>
              <a:rPr lang="en-US" sz="2000" dirty="0"/>
              <a:t>The structure of this third fragment is identical for many different immunoglobulin molecules, so that fragments of this type can often be crystallized even if they are derived from a heterogeneous antibody population. Hence, this third fragment is designated the </a:t>
            </a:r>
            <a:r>
              <a:rPr lang="en-US" sz="2000" dirty="0" err="1"/>
              <a:t>crystallizable</a:t>
            </a:r>
            <a:r>
              <a:rPr lang="en-US" sz="2000" dirty="0"/>
              <a:t>, or Fc, fragment.</a:t>
            </a:r>
          </a:p>
          <a:p>
            <a:r>
              <a:rPr lang="en-US" sz="2000" dirty="0"/>
              <a:t> A somewhat different pattern of cleavage occurs with the enzyme pepsin, which cleaves on the </a:t>
            </a:r>
            <a:r>
              <a:rPr lang="en-US" sz="2000" dirty="0" err="1"/>
              <a:t>carboxy</a:t>
            </a:r>
            <a:r>
              <a:rPr lang="en-US" sz="2000" dirty="0"/>
              <a:t>-terminal side of the inter-heavy-chain disulfides. This yields a single large fragment called an F(</a:t>
            </a:r>
            <a:r>
              <a:rPr lang="en-US" sz="2000" dirty="0" err="1"/>
              <a:t>ab</a:t>
            </a:r>
            <a:r>
              <a:rPr lang="en-US" sz="2000" dirty="0"/>
              <a:t>)â€²2 fragment, which roughly corresponds to two disulfide-linked Fab fragments and has divalent antigen-binding activity. The Fc region, on the other hand, is extensively degraded by pepsin, and usually does not survive as an intact fragment</a:t>
            </a:r>
          </a:p>
        </p:txBody>
      </p:sp>
    </p:spTree>
    <p:extLst>
      <p:ext uri="{BB962C8B-B14F-4D97-AF65-F5344CB8AC3E}">
        <p14:creationId xmlns:p14="http://schemas.microsoft.com/office/powerpoint/2010/main" val="1186108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620" y="1443841"/>
            <a:ext cx="9162300" cy="5078313"/>
          </a:xfrm>
          <a:prstGeom prst="rect">
            <a:avLst/>
          </a:prstGeom>
        </p:spPr>
        <p:txBody>
          <a:bodyPr wrap="square">
            <a:spAutoFit/>
          </a:bodyPr>
          <a:lstStyle/>
          <a:p>
            <a:r>
              <a:rPr lang="en-US" sz="2400" b="1" dirty="0"/>
              <a:t>Light-Chain Types and Subtypes</a:t>
            </a:r>
          </a:p>
          <a:p>
            <a:r>
              <a:rPr lang="en-US" sz="2000" dirty="0"/>
              <a:t>All light chains have protein molecular weights of approximately 23,000 but can be classified into two distinct types, called kappa </a:t>
            </a:r>
            <a:r>
              <a:rPr lang="en-US" sz="2000" dirty="0" smtClean="0"/>
              <a:t>(k and </a:t>
            </a:r>
            <a:r>
              <a:rPr lang="en-US" sz="2000" dirty="0"/>
              <a:t>lambda </a:t>
            </a:r>
            <a:r>
              <a:rPr lang="en-US" sz="2000" dirty="0" smtClean="0"/>
              <a:t>on </a:t>
            </a:r>
            <a:r>
              <a:rPr lang="en-US" sz="2000" dirty="0"/>
              <a:t>the basis of their C</a:t>
            </a:r>
            <a:r>
              <a:rPr lang="en-US" sz="2000" baseline="-25000" dirty="0"/>
              <a:t>L</a:t>
            </a:r>
            <a:r>
              <a:rPr lang="en-US" sz="2000" dirty="0"/>
              <a:t>-region sequences. No known functional differences exist between these two types, and each can associate with any of the various classes of heavy chains. Nevertheless, expression of two distinct light-chain types is common among mammals. Indeed, the amino acid sequence similarities between human and mouse kappa chains are much greater than those between the kappa and lambda chains within each </a:t>
            </a:r>
            <a:r>
              <a:rPr lang="en-US" sz="2000" dirty="0" err="1"/>
              <a:t>speciesâ</a:t>
            </a:r>
            <a:r>
              <a:rPr lang="en-US" sz="2000" dirty="0"/>
              <a:t>€”indicating that the primordial kappa and lambda genes separated from one another during evolution prior to the divergence of these mammalian species. The C regions of all </a:t>
            </a:r>
            <a:r>
              <a:rPr lang="ar-IQ" sz="2000" dirty="0"/>
              <a:t>خ؛ </a:t>
            </a:r>
            <a:r>
              <a:rPr lang="en-US" sz="2000" dirty="0"/>
              <a:t>light chains produced by an individual are essentially identical. In contrast, a single person may express as many as six slightly </a:t>
            </a:r>
            <a:r>
              <a:rPr lang="en-US" sz="2000" dirty="0" smtClean="0"/>
              <a:t>different forms </a:t>
            </a:r>
            <a:r>
              <a:rPr lang="en-US" sz="2000" dirty="0"/>
              <a:t>of the </a:t>
            </a:r>
            <a:r>
              <a:rPr lang="en-US" sz="2000" dirty="0" smtClean="0"/>
              <a:t>C </a:t>
            </a:r>
            <a:r>
              <a:rPr lang="en-US" sz="2000" dirty="0"/>
              <a:t>region. These various subtypes of </a:t>
            </a:r>
            <a:r>
              <a:rPr lang="en-US" sz="2000" dirty="0" smtClean="0"/>
              <a:t>differ </a:t>
            </a:r>
            <a:r>
              <a:rPr lang="en-US" sz="2000" dirty="0"/>
              <a:t>from one another only slightly in C-region amino acid sequences and are functionally identical, though each is encoded by a separate chromosomal locus</a:t>
            </a:r>
          </a:p>
          <a:p>
            <a:endParaRPr lang="en-US" sz="2000" dirty="0"/>
          </a:p>
        </p:txBody>
      </p:sp>
    </p:spTree>
    <p:extLst>
      <p:ext uri="{BB962C8B-B14F-4D97-AF65-F5344CB8AC3E}">
        <p14:creationId xmlns:p14="http://schemas.microsoft.com/office/powerpoint/2010/main" val="4143242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915" y="1028343"/>
            <a:ext cx="10231235" cy="5262979"/>
          </a:xfrm>
          <a:prstGeom prst="rect">
            <a:avLst/>
          </a:prstGeom>
        </p:spPr>
        <p:txBody>
          <a:bodyPr wrap="square">
            <a:spAutoFit/>
          </a:bodyPr>
          <a:lstStyle/>
          <a:p>
            <a:r>
              <a:rPr lang="en-US" sz="2400" b="1" dirty="0"/>
              <a:t>Heavy-Chain Classes and Subclasses</a:t>
            </a:r>
          </a:p>
          <a:p>
            <a:r>
              <a:rPr lang="en-US" sz="2400" dirty="0"/>
              <a:t>Humans express five different classes (or </a:t>
            </a:r>
            <a:r>
              <a:rPr lang="en-US" sz="2400" dirty="0" err="1"/>
              <a:t>isotypes</a:t>
            </a:r>
            <a:r>
              <a:rPr lang="en-US" sz="2400" dirty="0"/>
              <a:t>) of immunoglobulin heavy chains, which differ considerably in their C</a:t>
            </a:r>
            <a:r>
              <a:rPr lang="en-US" sz="2400" baseline="-25000" dirty="0"/>
              <a:t>H</a:t>
            </a:r>
            <a:r>
              <a:rPr lang="en-US" sz="2400" dirty="0"/>
              <a:t>-region sequences and in their physical and biologic properties. All of the heavy chains in any given immunoglobulin are identical. The five classes of heavy chains are designated </a:t>
            </a:r>
            <a:r>
              <a:rPr lang="ar-IQ" sz="2400" dirty="0"/>
              <a:t>آµ, خ´, خ³, خ±, </a:t>
            </a:r>
            <a:r>
              <a:rPr lang="en-US" sz="2400" dirty="0"/>
              <a:t>and </a:t>
            </a:r>
            <a:r>
              <a:rPr lang="ar-IQ" sz="2400" dirty="0"/>
              <a:t>خµ, </a:t>
            </a:r>
            <a:r>
              <a:rPr lang="en-US" sz="2400" dirty="0"/>
              <a:t>and </a:t>
            </a:r>
            <a:r>
              <a:rPr lang="en-US" sz="2400" dirty="0" err="1"/>
              <a:t>immunoglobulins</a:t>
            </a:r>
            <a:r>
              <a:rPr lang="en-US" sz="2400" dirty="0"/>
              <a:t> that contain these heavy chains are designated the </a:t>
            </a:r>
            <a:r>
              <a:rPr lang="en-US" sz="2400" dirty="0" err="1"/>
              <a:t>IgM</a:t>
            </a:r>
            <a:r>
              <a:rPr lang="en-US" sz="2400" dirty="0"/>
              <a:t>, </a:t>
            </a:r>
            <a:r>
              <a:rPr lang="en-US" sz="2400" dirty="0" err="1"/>
              <a:t>IgD</a:t>
            </a:r>
            <a:r>
              <a:rPr lang="en-US" sz="2400" dirty="0"/>
              <a:t>, </a:t>
            </a:r>
            <a:r>
              <a:rPr lang="en-US" sz="2400" dirty="0" err="1"/>
              <a:t>IgG</a:t>
            </a:r>
            <a:r>
              <a:rPr lang="en-US" sz="2400" dirty="0"/>
              <a:t>, IgA, and </a:t>
            </a:r>
            <a:r>
              <a:rPr lang="en-US" sz="2400" dirty="0" err="1"/>
              <a:t>IgE</a:t>
            </a:r>
            <a:r>
              <a:rPr lang="en-US" sz="2400" dirty="0"/>
              <a:t> classes, respectively. The </a:t>
            </a:r>
            <a:r>
              <a:rPr lang="ar-IQ" sz="2400" dirty="0"/>
              <a:t>خ³ </a:t>
            </a:r>
            <a:r>
              <a:rPr lang="en-US" sz="2400" dirty="0"/>
              <a:t>and </a:t>
            </a:r>
            <a:r>
              <a:rPr lang="ar-IQ" sz="2400" dirty="0"/>
              <a:t>خ± </a:t>
            </a:r>
            <a:r>
              <a:rPr lang="en-US" sz="2400" dirty="0"/>
              <a:t>classes are further divided into subclasses (</a:t>
            </a:r>
            <a:r>
              <a:rPr lang="ar-IQ" sz="2400" dirty="0"/>
              <a:t>خ³1, خ³2, خ³3, خ³4, خ±1, </a:t>
            </a:r>
            <a:r>
              <a:rPr lang="en-US" sz="2400" dirty="0"/>
              <a:t>and </a:t>
            </a:r>
            <a:r>
              <a:rPr lang="ar-IQ" sz="2400" dirty="0"/>
              <a:t>خ±2) </a:t>
            </a:r>
            <a:r>
              <a:rPr lang="en-US" sz="2400" dirty="0"/>
              <a:t>based on relatively minor differences in C</a:t>
            </a:r>
            <a:r>
              <a:rPr lang="en-US" sz="2400" baseline="-25000" dirty="0"/>
              <a:t>H</a:t>
            </a:r>
            <a:r>
              <a:rPr lang="en-US" sz="2400" dirty="0"/>
              <a:t> sequence and function; the corresponding immunoglobulin subclasses are denoted IgG1, IgG2, and so on. Heavy chains representing the various subclasses within a class are much more similar to one another than to the other classes. Normal individuals express all nine classes and subclasses, because each is encoded by a separate genetic locus and is inherited independently</a:t>
            </a:r>
          </a:p>
        </p:txBody>
      </p:sp>
    </p:spTree>
    <p:extLst>
      <p:ext uri="{BB962C8B-B14F-4D97-AF65-F5344CB8AC3E}">
        <p14:creationId xmlns:p14="http://schemas.microsoft.com/office/powerpoint/2010/main" val="4079613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211" y="1138425"/>
            <a:ext cx="8850790" cy="4524315"/>
          </a:xfrm>
          <a:prstGeom prst="rect">
            <a:avLst/>
          </a:prstGeom>
        </p:spPr>
        <p:txBody>
          <a:bodyPr wrap="square">
            <a:spAutoFit/>
          </a:bodyPr>
          <a:lstStyle/>
          <a:p>
            <a:r>
              <a:rPr lang="en-US" sz="2400" b="1" dirty="0"/>
              <a:t>Membrane and Secreted </a:t>
            </a:r>
            <a:r>
              <a:rPr lang="en-US" sz="2400" b="1" dirty="0" err="1"/>
              <a:t>Immunoglobulins</a:t>
            </a:r>
            <a:endParaRPr lang="en-US" sz="2400" b="1" dirty="0"/>
          </a:p>
          <a:p>
            <a:r>
              <a:rPr lang="en-US" sz="2400" dirty="0" err="1"/>
              <a:t>Immunoglobulins</a:t>
            </a:r>
            <a:r>
              <a:rPr lang="en-US" sz="2400" dirty="0"/>
              <a:t> of all classes can exist in either membrane-bound or secreted forms</a:t>
            </a:r>
            <a:r>
              <a:rPr lang="en-US" sz="2400" dirty="0" smtClean="0"/>
              <a:t>.</a:t>
            </a:r>
          </a:p>
          <a:p>
            <a:r>
              <a:rPr lang="en-US" sz="2400" dirty="0" err="1"/>
              <a:t>Immunoglobulins</a:t>
            </a:r>
            <a:r>
              <a:rPr lang="en-US" sz="2400" dirty="0"/>
              <a:t> of all classes can exist in either membrane-bound or secreted forms. The membrane forms always exist as individual four-chain units and have on their heavy chains an additional </a:t>
            </a:r>
            <a:r>
              <a:rPr lang="en-US" sz="2400" dirty="0" err="1"/>
              <a:t>carboxyterminal</a:t>
            </a:r>
            <a:r>
              <a:rPr lang="en-US" sz="2400" dirty="0"/>
              <a:t> sequence of approximately 40 amino acid residues. This sequence consists of a highly acidic region of 12â€“14 residues, followed by a strikingly hydrophobic sequence of about 26 residues. The hydrophobic portion is the </a:t>
            </a:r>
            <a:r>
              <a:rPr lang="en-US" sz="2400" dirty="0" err="1"/>
              <a:t>transmembrane</a:t>
            </a:r>
            <a:r>
              <a:rPr lang="en-US" sz="2400" dirty="0"/>
              <a:t> component, which anchors the heavy chain (and, hence, the entire four-chain unit) into the cell membrane</a:t>
            </a:r>
          </a:p>
        </p:txBody>
      </p:sp>
    </p:spTree>
    <p:extLst>
      <p:ext uri="{BB962C8B-B14F-4D97-AF65-F5344CB8AC3E}">
        <p14:creationId xmlns:p14="http://schemas.microsoft.com/office/powerpoint/2010/main" val="76935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915" y="1997839"/>
            <a:ext cx="11147465" cy="3970318"/>
          </a:xfrm>
          <a:prstGeom prst="rect">
            <a:avLst/>
          </a:prstGeom>
        </p:spPr>
        <p:txBody>
          <a:bodyPr wrap="square">
            <a:spAutoFit/>
          </a:bodyPr>
          <a:lstStyle/>
          <a:p>
            <a:r>
              <a:rPr lang="en-US" sz="2800" b="1" dirty="0"/>
              <a:t>J Chain and Secretory Component</a:t>
            </a:r>
          </a:p>
          <a:p>
            <a:r>
              <a:rPr lang="en-US" sz="2800" dirty="0"/>
              <a:t>As noted earlier, the secreted forms of </a:t>
            </a:r>
            <a:r>
              <a:rPr lang="en-US" sz="2800" dirty="0" err="1"/>
              <a:t>IgM</a:t>
            </a:r>
            <a:r>
              <a:rPr lang="en-US" sz="2800" dirty="0"/>
              <a:t> and IgA generally exist as polymers of the basic four-chain unit that include a single additional polypeptide called the J chain. The J chain is a small (MW 15,000) acidic protein that is structurally unrelated to heavy and light chains but is synthesized by all plasma cells that secrete polymeric </a:t>
            </a:r>
            <a:r>
              <a:rPr lang="en-US" sz="2800" dirty="0" err="1"/>
              <a:t>immunoglobulins</a:t>
            </a:r>
            <a:r>
              <a:rPr lang="en-US" sz="2800" dirty="0"/>
              <a:t>. In these polymeric assemblies, the J chain is disulfide-bonded to the penultimate cysteine residue in the tail segment of the </a:t>
            </a:r>
            <a:r>
              <a:rPr lang="ar-IQ" sz="2800" dirty="0"/>
              <a:t>خ± </a:t>
            </a:r>
            <a:r>
              <a:rPr lang="en-US" sz="2800" dirty="0"/>
              <a:t>or </a:t>
            </a:r>
            <a:r>
              <a:rPr lang="ar-IQ" sz="2800" dirty="0"/>
              <a:t>آµ </a:t>
            </a:r>
            <a:r>
              <a:rPr lang="en-US" sz="2800" dirty="0"/>
              <a:t>chains. Its function seems to be to facilitate proper polymerization</a:t>
            </a:r>
          </a:p>
        </p:txBody>
      </p:sp>
    </p:spTree>
    <p:extLst>
      <p:ext uri="{BB962C8B-B14F-4D97-AF65-F5344CB8AC3E}">
        <p14:creationId xmlns:p14="http://schemas.microsoft.com/office/powerpoint/2010/main" val="272289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210" y="985720"/>
            <a:ext cx="8850790" cy="4093428"/>
          </a:xfrm>
          <a:prstGeom prst="rect">
            <a:avLst/>
          </a:prstGeom>
        </p:spPr>
        <p:txBody>
          <a:bodyPr wrap="square">
            <a:spAutoFit/>
          </a:bodyPr>
          <a:lstStyle/>
          <a:p>
            <a:r>
              <a:rPr lang="en-US" sz="2000" b="1" dirty="0"/>
              <a:t>Secretory component </a:t>
            </a:r>
            <a:r>
              <a:rPr lang="en-US" sz="2000" dirty="0"/>
              <a:t>is a single </a:t>
            </a:r>
            <a:r>
              <a:rPr lang="en-US" sz="2000" dirty="0" err="1"/>
              <a:t>glycopeptide</a:t>
            </a:r>
            <a:r>
              <a:rPr lang="en-US" sz="2000" dirty="0"/>
              <a:t> with a peptide molecular weight of approximately 70,000 and a high carbohydrate content. It is associated only with IgA and is found almost exclusively in body secretions. Its amino acid sequence is invariant and shows no resemblance to the J chain or to any of the immunoglobulin polypeptides. Secretory component can exist either in free form or bound to </a:t>
            </a:r>
            <a:r>
              <a:rPr lang="en-US" sz="2000" dirty="0" err="1"/>
              <a:t>dimeric</a:t>
            </a:r>
            <a:r>
              <a:rPr lang="en-US" sz="2000" dirty="0"/>
              <a:t> or polymeric (but not monomeric) IgA </a:t>
            </a:r>
            <a:r>
              <a:rPr lang="en-US" sz="2000" dirty="0" smtClean="0"/>
              <a:t>molecules</a:t>
            </a:r>
          </a:p>
          <a:p>
            <a:r>
              <a:rPr lang="en-US" sz="2000" dirty="0" smtClean="0"/>
              <a:t>Secretory </a:t>
            </a:r>
            <a:r>
              <a:rPr lang="en-US" sz="2000" dirty="0"/>
              <a:t>component is not synthesized by </a:t>
            </a:r>
            <a:r>
              <a:rPr lang="en-US" sz="2000" dirty="0" smtClean="0"/>
              <a:t>lymphocytes but </a:t>
            </a:r>
            <a:r>
              <a:rPr lang="en-US" sz="2000" dirty="0"/>
              <a:t>rather by mucosal epithelial cells that overlie </a:t>
            </a:r>
            <a:r>
              <a:rPr lang="en-US" sz="2000" dirty="0" err="1"/>
              <a:t>Peyer's</a:t>
            </a:r>
            <a:r>
              <a:rPr lang="en-US" sz="2000" dirty="0"/>
              <a:t> patches and other </a:t>
            </a:r>
            <a:r>
              <a:rPr lang="en-US" sz="2000" dirty="0" err="1"/>
              <a:t>submucosal</a:t>
            </a:r>
            <a:r>
              <a:rPr lang="en-US" sz="2000" dirty="0"/>
              <a:t> lymphoid </a:t>
            </a:r>
            <a:r>
              <a:rPr lang="en-US" sz="2000" dirty="0" smtClean="0"/>
              <a:t>tissues. </a:t>
            </a:r>
            <a:r>
              <a:rPr lang="en-US" sz="2000" dirty="0"/>
              <a:t>Such epithelial cells take up IgA that is secreted from the lymphoid cells beneath them, link it with secretory component, and transport the resulting complex across the epithelial barrier into secretions. Linkage with secretory component is presumed to facilitate the </a:t>
            </a:r>
            <a:r>
              <a:rPr lang="en-US" sz="2000" dirty="0" err="1"/>
              <a:t>transepithelial</a:t>
            </a:r>
            <a:r>
              <a:rPr lang="en-US" sz="2000" dirty="0"/>
              <a:t> passage of IgA.</a:t>
            </a:r>
          </a:p>
          <a:p>
            <a:endParaRPr lang="ar-IQ" sz="2000" dirty="0"/>
          </a:p>
        </p:txBody>
      </p:sp>
    </p:spTree>
    <p:extLst>
      <p:ext uri="{BB962C8B-B14F-4D97-AF65-F5344CB8AC3E}">
        <p14:creationId xmlns:p14="http://schemas.microsoft.com/office/powerpoint/2010/main" val="1658897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4850" y="222197"/>
            <a:ext cx="8704185" cy="6413609"/>
          </a:xfrm>
          <a:prstGeom prst="rect">
            <a:avLst/>
          </a:prstGeom>
        </p:spPr>
      </p:pic>
    </p:spTree>
    <p:extLst>
      <p:ext uri="{BB962C8B-B14F-4D97-AF65-F5344CB8AC3E}">
        <p14:creationId xmlns:p14="http://schemas.microsoft.com/office/powerpoint/2010/main" val="2218263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15" y="447675"/>
            <a:ext cx="10994760"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68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11" y="447675"/>
            <a:ext cx="11758284"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8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 SH\Pictures\Screenshots\45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06" y="374902"/>
            <a:ext cx="11300169" cy="633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909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immunoglobulins</a:t>
            </a:r>
            <a:endParaRPr lang="ar-IQ" dirty="0"/>
          </a:p>
        </p:txBody>
      </p:sp>
      <p:sp>
        <p:nvSpPr>
          <p:cNvPr id="3" name="Content Placeholder 2"/>
          <p:cNvSpPr>
            <a:spLocks noGrp="1"/>
          </p:cNvSpPr>
          <p:nvPr>
            <p:ph idx="1"/>
          </p:nvPr>
        </p:nvSpPr>
        <p:spPr>
          <a:xfrm>
            <a:off x="598620" y="1443835"/>
            <a:ext cx="10972800" cy="4525963"/>
          </a:xfrm>
        </p:spPr>
        <p:txBody>
          <a:bodyPr>
            <a:normAutofit fontScale="85000" lnSpcReduction="20000"/>
          </a:bodyPr>
          <a:lstStyle/>
          <a:p>
            <a:pPr algn="l" rtl="0"/>
            <a:r>
              <a:rPr lang="en-US" dirty="0"/>
              <a:t>The two hallmarks of </a:t>
            </a:r>
            <a:r>
              <a:rPr lang="en-US" dirty="0" err="1"/>
              <a:t>immunoglobulins</a:t>
            </a:r>
            <a:r>
              <a:rPr lang="en-US" dirty="0"/>
              <a:t> as antigen-binding proteins are the </a:t>
            </a:r>
            <a:r>
              <a:rPr lang="en-US" b="1" dirty="0"/>
              <a:t>specificity of each for a particular epitope target and their diversity as a group. In addition to antigen binding, however, </a:t>
            </a:r>
            <a:r>
              <a:rPr lang="en-US" b="1" dirty="0" err="1"/>
              <a:t>immunoglobulins</a:t>
            </a:r>
            <a:r>
              <a:rPr lang="en-US" b="1" dirty="0"/>
              <a:t> also possess secondary biologic activities that are critical for host defense</a:t>
            </a:r>
            <a:r>
              <a:rPr lang="en-US" dirty="0"/>
              <a:t>. These include, for example, the ability to function as </a:t>
            </a:r>
            <a:r>
              <a:rPr lang="en-US" dirty="0" err="1"/>
              <a:t>opsonins</a:t>
            </a:r>
            <a:r>
              <a:rPr lang="en-US" dirty="0"/>
              <a:t>, to activate the complement cascade, or to cross the placental barrier. Immunoglobulin proteins are heterogeneous with respect to these latter activities, which are determined by structural features independent of those that dictate antigen specificity. In this chapter, we first consider how the structures of </a:t>
            </a:r>
            <a:r>
              <a:rPr lang="en-US" dirty="0" err="1"/>
              <a:t>immunoglobulins</a:t>
            </a:r>
            <a:r>
              <a:rPr lang="en-US" dirty="0"/>
              <a:t> account for their specificity, diversity, and secondary biologic activities. We then examine the remarkable genetic mechanisms that give rise to these proteins.</a:t>
            </a:r>
          </a:p>
          <a:p>
            <a:pPr algn="l" rtl="0"/>
            <a:endParaRPr lang="ar-IQ" dirty="0"/>
          </a:p>
        </p:txBody>
      </p:sp>
    </p:spTree>
    <p:extLst>
      <p:ext uri="{BB962C8B-B14F-4D97-AF65-F5344CB8AC3E}">
        <p14:creationId xmlns:p14="http://schemas.microsoft.com/office/powerpoint/2010/main" val="3988347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 SH\Pictures\Screenshots\s1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327" y="833016"/>
            <a:ext cx="11147464" cy="565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029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R SH\Pictures\Screenshots\s3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15" y="680312"/>
            <a:ext cx="11300171" cy="565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225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ar-IQ"/>
          </a:p>
        </p:txBody>
      </p:sp>
      <p:sp>
        <p:nvSpPr>
          <p:cNvPr id="3" name="Content Placeholder 2"/>
          <p:cNvSpPr>
            <a:spLocks noGrp="1"/>
          </p:cNvSpPr>
          <p:nvPr>
            <p:ph idx="1"/>
          </p:nvPr>
        </p:nvSpPr>
        <p:spPr/>
        <p:txBody>
          <a:bodyPr/>
          <a:lstStyle/>
          <a:p>
            <a:endParaRPr lang="ar-IQ"/>
          </a:p>
        </p:txBody>
      </p:sp>
      <p:pic>
        <p:nvPicPr>
          <p:cNvPr id="3074" name="Picture 2" descr="C:\Users\DR SH\Pictures\Screenshots\s2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40675" cy="5715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055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4851" y="287227"/>
            <a:ext cx="8246071" cy="6348578"/>
          </a:xfrm>
          <a:prstGeom prst="rect">
            <a:avLst/>
          </a:prstGeom>
        </p:spPr>
      </p:pic>
    </p:spTree>
    <p:extLst>
      <p:ext uri="{BB962C8B-B14F-4D97-AF65-F5344CB8AC3E}">
        <p14:creationId xmlns:p14="http://schemas.microsoft.com/office/powerpoint/2010/main" val="2125678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CDRS</a:t>
            </a:r>
            <a:endParaRPr lang="ar-IQ" dirty="0"/>
          </a:p>
        </p:txBody>
      </p:sp>
      <p:pic>
        <p:nvPicPr>
          <p:cNvPr id="3074" name="Picture 2" descr="C:\Users\DR SH\Pictures\Screenshots\10 (2).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18234" y="1600200"/>
            <a:ext cx="355553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867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620" y="374902"/>
            <a:ext cx="10994760" cy="6260905"/>
          </a:xfrm>
          <a:prstGeom prst="rect">
            <a:avLst/>
          </a:prstGeom>
        </p:spPr>
      </p:pic>
    </p:spTree>
    <p:extLst>
      <p:ext uri="{BB962C8B-B14F-4D97-AF65-F5344CB8AC3E}">
        <p14:creationId xmlns:p14="http://schemas.microsoft.com/office/powerpoint/2010/main" val="1656761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505" y="374900"/>
            <a:ext cx="11452875" cy="3539430"/>
          </a:xfrm>
          <a:prstGeom prst="rect">
            <a:avLst/>
          </a:prstGeom>
        </p:spPr>
        <p:txBody>
          <a:bodyPr wrap="square">
            <a:spAutoFit/>
          </a:bodyPr>
          <a:lstStyle/>
          <a:p>
            <a:r>
              <a:rPr lang="en-US" sz="3200" dirty="0"/>
              <a:t>Figure 7-8. Assembly and expression of the </a:t>
            </a:r>
            <a:r>
              <a:rPr lang="en-US" sz="3200" dirty="0" smtClean="0"/>
              <a:t>K</a:t>
            </a:r>
            <a:r>
              <a:rPr lang="ar-IQ" sz="3200" dirty="0" smtClean="0"/>
              <a:t> </a:t>
            </a:r>
            <a:r>
              <a:rPr lang="en-US" sz="3200" dirty="0"/>
              <a:t>light-chain locus. A DNA rearrangement event fuses one V segment (in this example, </a:t>
            </a:r>
            <a:r>
              <a:rPr lang="en-US" sz="3200" dirty="0" smtClean="0"/>
              <a:t>Vk2to </a:t>
            </a:r>
            <a:r>
              <a:rPr lang="en-US" sz="3200" dirty="0"/>
              <a:t>one J segment (</a:t>
            </a:r>
            <a:r>
              <a:rPr lang="en-US" sz="3200" dirty="0" smtClean="0"/>
              <a:t>J</a:t>
            </a:r>
            <a:r>
              <a:rPr lang="ar-IQ" sz="3200" dirty="0" smtClean="0"/>
              <a:t>3</a:t>
            </a:r>
            <a:r>
              <a:rPr lang="en-US" sz="3200" dirty="0" smtClean="0"/>
              <a:t>to </a:t>
            </a:r>
            <a:r>
              <a:rPr lang="en-US" sz="3200" dirty="0"/>
              <a:t>form a single exon. The V/J exon is then transcribed together with the unique </a:t>
            </a:r>
            <a:r>
              <a:rPr lang="en-US" sz="3200" dirty="0" err="1" smtClean="0"/>
              <a:t>C</a:t>
            </a:r>
            <a:r>
              <a:rPr lang="en-US" sz="3200" baseline="-25000" dirty="0" err="1" smtClean="0"/>
              <a:t>k</a:t>
            </a:r>
            <a:r>
              <a:rPr lang="en-US" sz="3200" dirty="0" err="1" smtClean="0"/>
              <a:t>exon</a:t>
            </a:r>
            <a:r>
              <a:rPr lang="en-US" sz="3200" dirty="0"/>
              <a:t>, and the transcript is spliced to form mature </a:t>
            </a:r>
            <a:r>
              <a:rPr lang="en-US" sz="3200" dirty="0" smtClean="0"/>
              <a:t>k</a:t>
            </a:r>
            <a:r>
              <a:rPr lang="ar-IQ" sz="3200" dirty="0" smtClean="0"/>
              <a:t> </a:t>
            </a:r>
            <a:r>
              <a:rPr lang="en-US" sz="3200" dirty="0"/>
              <a:t>mRNA. Note that any </a:t>
            </a:r>
            <a:r>
              <a:rPr lang="en-US" sz="3200" dirty="0" err="1"/>
              <a:t>unrearranged</a:t>
            </a:r>
            <a:r>
              <a:rPr lang="en-US" sz="3200" dirty="0"/>
              <a:t> J segments on the primary transcript are removed as part of the intron during RNA splicing.</a:t>
            </a:r>
          </a:p>
        </p:txBody>
      </p:sp>
    </p:spTree>
    <p:extLst>
      <p:ext uri="{BB962C8B-B14F-4D97-AF65-F5344CB8AC3E}">
        <p14:creationId xmlns:p14="http://schemas.microsoft.com/office/powerpoint/2010/main" val="3825018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1325" y="222197"/>
            <a:ext cx="10231235" cy="6564367"/>
          </a:xfrm>
          <a:prstGeom prst="rect">
            <a:avLst/>
          </a:prstGeom>
        </p:spPr>
      </p:pic>
    </p:spTree>
    <p:extLst>
      <p:ext uri="{BB962C8B-B14F-4D97-AF65-F5344CB8AC3E}">
        <p14:creationId xmlns:p14="http://schemas.microsoft.com/office/powerpoint/2010/main" val="3367907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10" y="680312"/>
            <a:ext cx="11898791" cy="5802789"/>
          </a:xfrm>
        </p:spPr>
        <p:txBody>
          <a:bodyPr>
            <a:normAutofit fontScale="90000"/>
          </a:bodyPr>
          <a:lstStyle/>
          <a:p>
            <a:r>
              <a:rPr lang="ar-IQ" sz="3600" dirty="0" smtClean="0"/>
              <a:t>؛ </a:t>
            </a:r>
            <a:r>
              <a:rPr lang="en-US" sz="3600" dirty="0" smtClean="0"/>
              <a:t>Mechanism of immunoglobulin gene rearrangement. A: Site-specific cleavage and </a:t>
            </a:r>
            <a:r>
              <a:rPr lang="en-US" sz="3600" dirty="0" err="1" smtClean="0"/>
              <a:t>religation</a:t>
            </a:r>
            <a:r>
              <a:rPr lang="en-US" sz="3600" dirty="0" smtClean="0"/>
              <a:t> of the chromosomal DNA is guided by a pair of recombination signal sequences (RSS) flanking V and J gene segments. The chromosome segment undergoes either deletion (left) or inversion (right), depending on the original orientation of the V segment with respect to the J and C segments. If deletion occurs, the DNA that originally separated V and J is released as a covalently closed circle and subsequently is degraded. B: The RSS, consisting of a pair of short DNA sequences (</a:t>
            </a:r>
            <a:r>
              <a:rPr lang="en-US" sz="3600" dirty="0" err="1" smtClean="0"/>
              <a:t>heptamer</a:t>
            </a:r>
            <a:r>
              <a:rPr lang="en-US" sz="3600" dirty="0" smtClean="0"/>
              <a:t> and </a:t>
            </a:r>
            <a:r>
              <a:rPr lang="en-US" sz="3600" dirty="0" err="1" smtClean="0"/>
              <a:t>nonamer</a:t>
            </a:r>
            <a:r>
              <a:rPr lang="en-US" sz="3600" dirty="0" smtClean="0"/>
              <a:t>) separated by either 12 or 23 </a:t>
            </a:r>
            <a:r>
              <a:rPr lang="en-US" sz="3600" dirty="0" err="1" smtClean="0"/>
              <a:t>bp</a:t>
            </a:r>
            <a:r>
              <a:rPr lang="en-US" sz="3600" dirty="0" smtClean="0"/>
              <a:t> of DNA, marks all sites of </a:t>
            </a:r>
            <a:r>
              <a:rPr lang="en-US" sz="3600" dirty="0" err="1" smtClean="0"/>
              <a:t>recombinase</a:t>
            </a:r>
            <a:r>
              <a:rPr lang="en-US" sz="3600" dirty="0" smtClean="0"/>
              <a:t> action in both heavy- and light-chain genes.</a:t>
            </a:r>
            <a:br>
              <a:rPr lang="en-US" sz="3600" dirty="0" smtClean="0"/>
            </a:br>
            <a:endParaRPr lang="ar-IQ" sz="3600" dirty="0"/>
          </a:p>
        </p:txBody>
      </p:sp>
    </p:spTree>
    <p:extLst>
      <p:ext uri="{BB962C8B-B14F-4D97-AF65-F5344CB8AC3E}">
        <p14:creationId xmlns:p14="http://schemas.microsoft.com/office/powerpoint/2010/main" val="93215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692" y="1136707"/>
            <a:ext cx="11912616" cy="4584589"/>
          </a:xfrm>
          <a:prstGeom prst="rect">
            <a:avLst/>
          </a:prstGeom>
        </p:spPr>
      </p:pic>
    </p:spTree>
    <p:extLst>
      <p:ext uri="{BB962C8B-B14F-4D97-AF65-F5344CB8AC3E}">
        <p14:creationId xmlns:p14="http://schemas.microsoft.com/office/powerpoint/2010/main" val="732025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IMMUNOGLOBULINS</a:t>
            </a:r>
            <a:endParaRPr lang="ar-IQ" dirty="0"/>
          </a:p>
        </p:txBody>
      </p:sp>
      <p:sp>
        <p:nvSpPr>
          <p:cNvPr id="3" name="Content Placeholder 2"/>
          <p:cNvSpPr>
            <a:spLocks noGrp="1"/>
          </p:cNvSpPr>
          <p:nvPr>
            <p:ph idx="1"/>
          </p:nvPr>
        </p:nvSpPr>
        <p:spPr/>
        <p:txBody>
          <a:bodyPr>
            <a:normAutofit fontScale="85000" lnSpcReduction="10000"/>
          </a:bodyPr>
          <a:lstStyle/>
          <a:p>
            <a:pPr algn="l" rtl="0"/>
            <a:r>
              <a:rPr lang="en-US" dirty="0" smtClean="0"/>
              <a:t>The </a:t>
            </a:r>
            <a:r>
              <a:rPr lang="en-US" dirty="0" err="1" smtClean="0"/>
              <a:t>immunoglobulins</a:t>
            </a:r>
            <a:r>
              <a:rPr lang="en-US" dirty="0" smtClean="0"/>
              <a:t> are an enormous family of related, but </a:t>
            </a:r>
            <a:r>
              <a:rPr lang="en-US" dirty="0" err="1" smtClean="0"/>
              <a:t>nonidentical</a:t>
            </a:r>
            <a:r>
              <a:rPr lang="en-US" dirty="0" smtClean="0"/>
              <a:t> glycoproteins. It has been estimated that each person is capable of producing at least 10</a:t>
            </a:r>
            <a:r>
              <a:rPr lang="en-US" baseline="30000" dirty="0" smtClean="0"/>
              <a:t>8</a:t>
            </a:r>
            <a:r>
              <a:rPr lang="en-US" dirty="0" smtClean="0"/>
              <a:t> different antibody molecules, each with its own distinct properties. </a:t>
            </a:r>
            <a:endParaRPr lang="ar-IQ" dirty="0"/>
          </a:p>
          <a:p>
            <a:pPr algn="l" rtl="0"/>
            <a:r>
              <a:rPr lang="en-US" dirty="0" smtClean="0"/>
              <a:t>When a serum specimen is fractionated by electrophoresis, for example, most </a:t>
            </a:r>
            <a:r>
              <a:rPr lang="en-US" dirty="0" err="1" smtClean="0"/>
              <a:t>immunoglobulins</a:t>
            </a:r>
            <a:r>
              <a:rPr lang="en-US" dirty="0" smtClean="0"/>
              <a:t> are found to migrate as a broad band (called the gamma-globulin fraction) that reflects the presence of innumerable different proteins, each with slightly different electrophoretic properties. This extreme diversity made it virtually impossible to isolate sufficient amounts of any single antibody protein from a normal donor to permit a thorough biochemical analysis.</a:t>
            </a:r>
            <a:endParaRPr lang="ar-IQ" dirty="0"/>
          </a:p>
        </p:txBody>
      </p:sp>
    </p:spTree>
    <p:extLst>
      <p:ext uri="{BB962C8B-B14F-4D97-AF65-F5344CB8AC3E}">
        <p14:creationId xmlns:p14="http://schemas.microsoft.com/office/powerpoint/2010/main" val="2770998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506" y="222195"/>
            <a:ext cx="11910991" cy="6413610"/>
          </a:xfrm>
          <a:prstGeom prst="rect">
            <a:avLst/>
          </a:prstGeom>
        </p:spPr>
      </p:pic>
    </p:spTree>
    <p:extLst>
      <p:ext uri="{BB962C8B-B14F-4D97-AF65-F5344CB8AC3E}">
        <p14:creationId xmlns:p14="http://schemas.microsoft.com/office/powerpoint/2010/main" val="3349204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210" y="374900"/>
            <a:ext cx="10842055" cy="4832092"/>
          </a:xfrm>
          <a:prstGeom prst="rect">
            <a:avLst/>
          </a:prstGeom>
        </p:spPr>
        <p:txBody>
          <a:bodyPr wrap="square">
            <a:spAutoFit/>
          </a:bodyPr>
          <a:lstStyle/>
          <a:p>
            <a:r>
              <a:rPr lang="en-US" sz="2800" dirty="0"/>
              <a:t>Rearrangement and expression of the heavy-chain locus. Unlike the light-chain genes, assembly of a heavy-chain V region exon requires two sequential DNA rearrangement events involving three different types of gene segments. The D</a:t>
            </a:r>
            <a:r>
              <a:rPr lang="en-US" sz="2800" baseline="-25000" dirty="0"/>
              <a:t>H</a:t>
            </a:r>
            <a:r>
              <a:rPr lang="en-US" sz="2800" dirty="0"/>
              <a:t> and J</a:t>
            </a:r>
            <a:r>
              <a:rPr lang="en-US" sz="2800" baseline="-25000" dirty="0"/>
              <a:t>H</a:t>
            </a:r>
            <a:r>
              <a:rPr lang="en-US" sz="2800" dirty="0"/>
              <a:t> segments are joined first and are then fused to a V</a:t>
            </a:r>
            <a:r>
              <a:rPr lang="en-US" sz="2800" baseline="-25000" dirty="0"/>
              <a:t>H</a:t>
            </a:r>
            <a:r>
              <a:rPr lang="en-US" sz="2800" dirty="0"/>
              <a:t> segment. Nine alternative C-region sequences are present; of these, however, only C</a:t>
            </a:r>
            <a:r>
              <a:rPr lang="ar-IQ" sz="2800" baseline="-25000" dirty="0"/>
              <a:t>آµ</a:t>
            </a:r>
            <a:r>
              <a:rPr lang="ar-IQ" sz="2800" dirty="0"/>
              <a:t> </a:t>
            </a:r>
            <a:r>
              <a:rPr lang="en-US" sz="2800" dirty="0"/>
              <a:t>and </a:t>
            </a:r>
            <a:r>
              <a:rPr lang="en-US" sz="2800" dirty="0" smtClean="0"/>
              <a:t>C delta are </a:t>
            </a:r>
            <a:r>
              <a:rPr lang="en-US" sz="2800" dirty="0"/>
              <a:t>initially transcribed. The primary transcript can be spliced in either of two ways to generate mRNAs that encode </a:t>
            </a:r>
            <a:r>
              <a:rPr lang="ar-IQ" sz="2800" dirty="0"/>
              <a:t>آµ </a:t>
            </a:r>
            <a:r>
              <a:rPr lang="en-US" sz="2800" dirty="0"/>
              <a:t>or </a:t>
            </a:r>
            <a:r>
              <a:rPr lang="en-US" sz="2800" dirty="0" smtClean="0"/>
              <a:t>delta heavy </a:t>
            </a:r>
            <a:r>
              <a:rPr lang="en-US" sz="2800" dirty="0"/>
              <a:t>chains with identical V domains. This diagram is highly schematic: Each C</a:t>
            </a:r>
            <a:r>
              <a:rPr lang="en-US" sz="2800" baseline="-25000" dirty="0"/>
              <a:t>H</a:t>
            </a:r>
            <a:r>
              <a:rPr lang="en-US" sz="2800" dirty="0"/>
              <a:t> sequence is actually composed of multiple exons whose aggregate length is more than three times longer than that of the V/D/J exon.</a:t>
            </a:r>
            <a:endParaRPr lang="ar-IQ" sz="2800" dirty="0"/>
          </a:p>
        </p:txBody>
      </p:sp>
    </p:spTree>
    <p:extLst>
      <p:ext uri="{BB962C8B-B14F-4D97-AF65-F5344CB8AC3E}">
        <p14:creationId xmlns:p14="http://schemas.microsoft.com/office/powerpoint/2010/main" val="1595995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915" y="1028343"/>
            <a:ext cx="11147465" cy="4401205"/>
          </a:xfrm>
          <a:prstGeom prst="rect">
            <a:avLst/>
          </a:prstGeom>
        </p:spPr>
        <p:txBody>
          <a:bodyPr wrap="square">
            <a:spAutoFit/>
          </a:bodyPr>
          <a:lstStyle/>
          <a:p>
            <a:r>
              <a:rPr lang="en-US" sz="2000" b="1" dirty="0"/>
              <a:t>The Molecular Basis of V/(D)/J Rearrangement</a:t>
            </a:r>
          </a:p>
          <a:p>
            <a:r>
              <a:rPr lang="en-US" sz="2000" dirty="0"/>
              <a:t>Active gene rearrangements of the type that produce V/(D)/J joining were first thought to be a unique property of the immunoglobulin genes. Subsequently, however, it was found that the genes encoding T-cell antigen receptors (TCRs) also are assembled from </a:t>
            </a:r>
            <a:r>
              <a:rPr lang="en-US" sz="2000" dirty="0" err="1"/>
              <a:t>germline</a:t>
            </a:r>
            <a:r>
              <a:rPr lang="en-US" sz="2000" dirty="0"/>
              <a:t> V, D, J, and C segments through a virtually identical series of DNA rearrangements (see Chapter 9). Among the similarities, for example, the rearrangement sites in both immunoglobulin and TCR genes always coincide with so-called recombination signal sequences (see Figure 7-9B)</a:t>
            </a:r>
            <a:r>
              <a:rPr lang="en-US" sz="2000" dirty="0" err="1"/>
              <a:t>â€”a</a:t>
            </a:r>
            <a:r>
              <a:rPr lang="en-US" sz="2000" dirty="0"/>
              <a:t> pair of short DNA sequences (7 and 9 </a:t>
            </a:r>
            <a:r>
              <a:rPr lang="en-US" sz="2000" dirty="0" err="1"/>
              <a:t>bp</a:t>
            </a:r>
            <a:r>
              <a:rPr lang="en-US" sz="2000" dirty="0"/>
              <a:t> long, respectively) that are located immediately adjacent to each </a:t>
            </a:r>
            <a:r>
              <a:rPr lang="en-US" sz="2000" dirty="0" err="1"/>
              <a:t>unrearranged</a:t>
            </a:r>
            <a:r>
              <a:rPr lang="en-US" sz="2000" dirty="0"/>
              <a:t> V, D, or J segment. It is now thought that rearrangement of both the immunoglobulin and TCR gene families is carried out by the same molecular machinery: a system of enzymes and other proteins known collectively as the V/(D)/J </a:t>
            </a:r>
            <a:r>
              <a:rPr lang="en-US" sz="2000" dirty="0" err="1"/>
              <a:t>recombinase</a:t>
            </a:r>
            <a:r>
              <a:rPr lang="en-US" sz="2000" dirty="0"/>
              <a:t>. </a:t>
            </a:r>
            <a:endParaRPr lang="en-US" sz="2000" dirty="0" smtClean="0"/>
          </a:p>
          <a:p>
            <a:r>
              <a:rPr lang="en-US" sz="2000" dirty="0"/>
              <a:t>The most important components of the </a:t>
            </a:r>
            <a:r>
              <a:rPr lang="en-US" sz="2000" dirty="0" err="1"/>
              <a:t>recombinase</a:t>
            </a:r>
            <a:r>
              <a:rPr lang="en-US" sz="2000" dirty="0"/>
              <a:t> are two nuclear proteins called RAG-1 and RAG-2 (the products of recombination activating genes 1 and 2, respectively), which are expressed in immature B- and T-lineage cells. Acting together, RAG-1 and RAG-2 have the ability to recognize and cleave DNA specifically at a recombination signal sequence, making them the critical ingredients in these early steps </a:t>
            </a:r>
          </a:p>
        </p:txBody>
      </p:sp>
    </p:spTree>
    <p:extLst>
      <p:ext uri="{BB962C8B-B14F-4D97-AF65-F5344CB8AC3E}">
        <p14:creationId xmlns:p14="http://schemas.microsoft.com/office/powerpoint/2010/main" val="31908170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967" y="671513"/>
            <a:ext cx="7329840" cy="611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216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4029" y="751344"/>
            <a:ext cx="9009595" cy="4401205"/>
          </a:xfrm>
          <a:prstGeom prst="rect">
            <a:avLst/>
          </a:prstGeom>
        </p:spPr>
        <p:txBody>
          <a:bodyPr wrap="square">
            <a:spAutoFit/>
          </a:bodyPr>
          <a:lstStyle/>
          <a:p>
            <a:r>
              <a:rPr lang="en-US" sz="2000" dirty="0"/>
              <a:t>For example, the cells of </a:t>
            </a:r>
            <a:r>
              <a:rPr lang="en-US" sz="2000" b="1" dirty="0" err="1"/>
              <a:t>Burkitt's</a:t>
            </a:r>
            <a:r>
              <a:rPr lang="en-US" sz="2000" b="1" dirty="0"/>
              <a:t> lymphoma, a B-lymphocytic malignancy,</a:t>
            </a:r>
            <a:r>
              <a:rPr lang="en-US" sz="2000" dirty="0"/>
              <a:t> usually contain a specific chromosomal abnormality called t(8,14), in which a portion of chromosome 8 has been </a:t>
            </a:r>
            <a:r>
              <a:rPr lang="en-US" sz="2000" dirty="0" err="1"/>
              <a:t>translocated</a:t>
            </a:r>
            <a:r>
              <a:rPr lang="en-US" sz="2000" dirty="0"/>
              <a:t> onto chromosome 14 (Figure 7-12). In this translocation, breakage of chromosome 14 occurs within the immunoglobulin heavy-chain locus, whereas the breakpoint on chromosome 8 coincides with a cellular </a:t>
            </a:r>
            <a:r>
              <a:rPr lang="en-US" sz="2000" dirty="0" err="1"/>
              <a:t>protooncogene</a:t>
            </a:r>
            <a:r>
              <a:rPr lang="en-US" sz="2000" dirty="0"/>
              <a:t> known as c-</a:t>
            </a:r>
            <a:r>
              <a:rPr lang="en-US" sz="2000" dirty="0" err="1"/>
              <a:t>myc</a:t>
            </a:r>
            <a:r>
              <a:rPr lang="en-US" sz="2000" dirty="0"/>
              <a:t>, which encodes the transcription factor c-</a:t>
            </a:r>
            <a:r>
              <a:rPr lang="en-US" sz="2000" dirty="0" err="1"/>
              <a:t>Myc</a:t>
            </a:r>
            <a:r>
              <a:rPr lang="en-US" sz="2000" dirty="0"/>
              <a:t> (see Chapter 1). As a result, the c-</a:t>
            </a:r>
            <a:r>
              <a:rPr lang="en-US" sz="2000" dirty="0" err="1"/>
              <a:t>myc</a:t>
            </a:r>
            <a:r>
              <a:rPr lang="en-US" sz="2000" dirty="0"/>
              <a:t> gene is moved to a position directly adjacent to the heavy-chain gene. It is thought that this proximity to the transcriptionally active heavy-chain locus alters the expression of the </a:t>
            </a:r>
            <a:r>
              <a:rPr lang="en-US" sz="2000" dirty="0" err="1"/>
              <a:t>protooncogene</a:t>
            </a:r>
            <a:r>
              <a:rPr lang="en-US" sz="2000" dirty="0"/>
              <a:t>, and that this, along with other damage to c-</a:t>
            </a:r>
            <a:r>
              <a:rPr lang="en-US" sz="2000" dirty="0" err="1"/>
              <a:t>myc</a:t>
            </a:r>
            <a:r>
              <a:rPr lang="en-US" sz="2000" dirty="0"/>
              <a:t> that can occur during translocation, contributes to malignant transformation. Less commonly, </a:t>
            </a:r>
            <a:r>
              <a:rPr lang="en-US" sz="2000" dirty="0" err="1"/>
              <a:t>Burkitt's</a:t>
            </a:r>
            <a:r>
              <a:rPr lang="en-US" sz="2000" dirty="0"/>
              <a:t> lymphoma may lack t(8,14) and instead exhibit a closely related anomaly in which the c-</a:t>
            </a:r>
            <a:r>
              <a:rPr lang="en-US" sz="2000" dirty="0" err="1"/>
              <a:t>myc</a:t>
            </a:r>
            <a:r>
              <a:rPr lang="en-US" sz="2000" dirty="0"/>
              <a:t> locus is </a:t>
            </a:r>
            <a:r>
              <a:rPr lang="en-US" sz="2000" dirty="0" err="1"/>
              <a:t>translocated</a:t>
            </a:r>
            <a:r>
              <a:rPr lang="en-US" sz="2000" dirty="0"/>
              <a:t> into the kappa or lambda light-chain gene on chromosomes 2 or 22, producing the same </a:t>
            </a:r>
            <a:r>
              <a:rPr lang="en-US" sz="2000" dirty="0" smtClean="0"/>
              <a:t>effects.</a:t>
            </a:r>
          </a:p>
        </p:txBody>
      </p:sp>
    </p:spTree>
    <p:extLst>
      <p:ext uri="{BB962C8B-B14F-4D97-AF65-F5344CB8AC3E}">
        <p14:creationId xmlns:p14="http://schemas.microsoft.com/office/powerpoint/2010/main" val="1276920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620" y="833015"/>
            <a:ext cx="10689349" cy="2677656"/>
          </a:xfrm>
          <a:prstGeom prst="rect">
            <a:avLst/>
          </a:prstGeom>
        </p:spPr>
        <p:txBody>
          <a:bodyPr wrap="square">
            <a:spAutoFit/>
          </a:bodyPr>
          <a:lstStyle/>
          <a:p>
            <a:r>
              <a:rPr lang="en-US" sz="2400" dirty="0"/>
              <a:t>A similar type of chromosomal anomaly, designated t(14,18), is observed in at least 90% of cases of </a:t>
            </a:r>
            <a:r>
              <a:rPr lang="en-US" sz="2400" b="1" dirty="0"/>
              <a:t>follicular </a:t>
            </a:r>
            <a:r>
              <a:rPr lang="en-US" sz="2400" b="1" dirty="0" err="1" smtClean="0"/>
              <a:t>lymphoma</a:t>
            </a:r>
            <a:r>
              <a:rPr lang="en-US" sz="2400" dirty="0" err="1" smtClean="0"/>
              <a:t>the</a:t>
            </a:r>
            <a:r>
              <a:rPr lang="en-US" sz="2400" dirty="0" smtClean="0"/>
              <a:t> </a:t>
            </a:r>
            <a:r>
              <a:rPr lang="en-US" sz="2400" dirty="0"/>
              <a:t>most common human </a:t>
            </a:r>
            <a:r>
              <a:rPr lang="en-US" sz="2400" dirty="0" smtClean="0"/>
              <a:t>B-cell malignancy</a:t>
            </a:r>
            <a:r>
              <a:rPr lang="en-US" sz="2400" dirty="0"/>
              <a:t>. In this translocation, the gene on chromosome 18 that encodes the cytoplasmic membrane protein Bcl-2 is moved to a position immediately adjacent to the heavy-chain locus on chromosome 14. B-cells carrying the t(14,18) anomaly express unusually high levels of structurally normal Bcl-2 protein and hence are resistant to being killed by many of the physiologic processes that normally induce apoptosis </a:t>
            </a:r>
            <a:endParaRPr lang="ar-IQ" sz="2400" dirty="0"/>
          </a:p>
        </p:txBody>
      </p:sp>
    </p:spTree>
    <p:extLst>
      <p:ext uri="{BB962C8B-B14F-4D97-AF65-F5344CB8AC3E}">
        <p14:creationId xmlns:p14="http://schemas.microsoft.com/office/powerpoint/2010/main" val="2779157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Serum electrophoresis</a:t>
            </a:r>
            <a:endParaRPr lang="ar-IQ" dirty="0"/>
          </a:p>
        </p:txBody>
      </p:sp>
      <p:sp>
        <p:nvSpPr>
          <p:cNvPr id="3" name="Content Placeholder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15" y="1291130"/>
            <a:ext cx="11300170" cy="497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070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11" y="527605"/>
            <a:ext cx="8551479" cy="610820"/>
          </a:xfrm>
        </p:spPr>
        <p:txBody>
          <a:bodyPr>
            <a:normAutofit fontScale="90000"/>
          </a:bodyPr>
          <a:lstStyle/>
          <a:p>
            <a:r>
              <a:rPr lang="en-US" dirty="0" smtClean="0"/>
              <a:t>The Four-Chain Basic Unit</a:t>
            </a:r>
          </a:p>
        </p:txBody>
      </p:sp>
      <p:sp>
        <p:nvSpPr>
          <p:cNvPr id="3" name="Content Placeholder 2"/>
          <p:cNvSpPr>
            <a:spLocks noGrp="1"/>
          </p:cNvSpPr>
          <p:nvPr>
            <p:ph idx="1"/>
          </p:nvPr>
        </p:nvSpPr>
        <p:spPr>
          <a:xfrm>
            <a:off x="293211" y="1443835"/>
            <a:ext cx="11605580" cy="5191970"/>
          </a:xfrm>
        </p:spPr>
        <p:txBody>
          <a:bodyPr>
            <a:normAutofit fontScale="92500" lnSpcReduction="10000"/>
          </a:bodyPr>
          <a:lstStyle/>
          <a:p>
            <a:endParaRPr lang="en-US" dirty="0" smtClean="0"/>
          </a:p>
          <a:p>
            <a:pPr algn="l" rtl="0"/>
            <a:r>
              <a:rPr lang="en-US" dirty="0" smtClean="0"/>
              <a:t>Every immunoglobulin molecule is made up of two different types of polypeptides. The larger, heavy (H) chains are roughly twice as large as the smaller, light (L) chains. Every immunoglobulin contains equal numbers of heavy- and light-chain polypeptides and can be represented by the general formula (H</a:t>
            </a:r>
            <a:r>
              <a:rPr lang="en-US" baseline="-25000" dirty="0" smtClean="0"/>
              <a:t>2</a:t>
            </a:r>
            <a:r>
              <a:rPr lang="en-US" dirty="0" smtClean="0"/>
              <a:t>L</a:t>
            </a:r>
            <a:r>
              <a:rPr lang="en-US" baseline="-25000" dirty="0" smtClean="0"/>
              <a:t>2</a:t>
            </a:r>
            <a:r>
              <a:rPr lang="en-US" dirty="0" smtClean="0"/>
              <a:t>)n. The chains are held together by </a:t>
            </a:r>
            <a:r>
              <a:rPr lang="en-US" dirty="0" err="1" smtClean="0"/>
              <a:t>noncovalent</a:t>
            </a:r>
            <a:r>
              <a:rPr lang="en-US" dirty="0" smtClean="0"/>
              <a:t> forces and also by covalent </a:t>
            </a:r>
            <a:r>
              <a:rPr lang="en-US" dirty="0" err="1" smtClean="0"/>
              <a:t>interchain</a:t>
            </a:r>
            <a:r>
              <a:rPr lang="en-US" dirty="0" smtClean="0"/>
              <a:t> disulfide bridges to form a bilaterally symmetrical structure as depicted in Figure 7-1. All normal </a:t>
            </a:r>
            <a:r>
              <a:rPr lang="en-US" dirty="0" err="1" smtClean="0"/>
              <a:t>immunoglobulins</a:t>
            </a:r>
            <a:r>
              <a:rPr lang="en-US" dirty="0" smtClean="0"/>
              <a:t> conform to this basic structure, although some, as we shall see, are composed of more than one of these four-chain units</a:t>
            </a:r>
            <a:endParaRPr lang="en-US" dirty="0"/>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Heavy chain</a:t>
            </a:r>
            <a:endParaRPr lang="ar-IQ" dirty="0"/>
          </a:p>
        </p:txBody>
      </p:sp>
      <p:sp>
        <p:nvSpPr>
          <p:cNvPr id="3" name="Content Placeholder 2"/>
          <p:cNvSpPr>
            <a:spLocks noGrp="1"/>
          </p:cNvSpPr>
          <p:nvPr>
            <p:ph idx="1"/>
          </p:nvPr>
        </p:nvSpPr>
        <p:spPr/>
        <p:txBody>
          <a:bodyPr>
            <a:normAutofit fontScale="92500" lnSpcReduction="10000"/>
          </a:bodyPr>
          <a:lstStyle/>
          <a:p>
            <a:pPr algn="l" rtl="0"/>
            <a:r>
              <a:rPr lang="en-US" dirty="0" smtClean="0"/>
              <a:t>In both heavy and light chains, this variability is most pronounced in the N-terminal domain, whereas the sequences of the other domains remain relatively constant. For this reason, the N-terminal domain in </a:t>
            </a:r>
            <a:r>
              <a:rPr lang="en-US" dirty="0" err="1" smtClean="0"/>
              <a:t>aheavy</a:t>
            </a:r>
            <a:r>
              <a:rPr lang="en-US" dirty="0" smtClean="0"/>
              <a:t>- or light-chain polypeptide is called the variable region, abbreviated V</a:t>
            </a:r>
            <a:r>
              <a:rPr lang="en-US" baseline="-25000" dirty="0" smtClean="0"/>
              <a:t>H</a:t>
            </a:r>
            <a:r>
              <a:rPr lang="en-US" dirty="0" smtClean="0"/>
              <a:t> or V</a:t>
            </a:r>
            <a:r>
              <a:rPr lang="en-US" baseline="-25000" dirty="0" smtClean="0"/>
              <a:t>L</a:t>
            </a:r>
            <a:r>
              <a:rPr lang="en-US" dirty="0" smtClean="0"/>
              <a:t>, respectively. The other domains are collectively termed the constant region, abbreviated C</a:t>
            </a:r>
            <a:r>
              <a:rPr lang="en-US" baseline="-25000" dirty="0" smtClean="0"/>
              <a:t>H</a:t>
            </a:r>
            <a:r>
              <a:rPr lang="en-US" dirty="0" smtClean="0"/>
              <a:t> or C</a:t>
            </a:r>
            <a:r>
              <a:rPr lang="en-US" baseline="-25000" dirty="0" smtClean="0"/>
              <a:t>L</a:t>
            </a:r>
            <a:r>
              <a:rPr lang="en-US" dirty="0" smtClean="0"/>
              <a:t>. Light-chain polypeptides contain only a single C</a:t>
            </a:r>
            <a:r>
              <a:rPr lang="en-US" baseline="-25000" dirty="0" smtClean="0"/>
              <a:t>L</a:t>
            </a:r>
            <a:r>
              <a:rPr lang="en-US" dirty="0" smtClean="0"/>
              <a:t> domain, but heavy chain C</a:t>
            </a:r>
            <a:r>
              <a:rPr lang="en-US" baseline="-25000" dirty="0" smtClean="0"/>
              <a:t>H</a:t>
            </a:r>
            <a:r>
              <a:rPr lang="en-US" dirty="0" smtClean="0"/>
              <a:t> regions comprise three or more domains that are numbered sequentially (C</a:t>
            </a:r>
            <a:r>
              <a:rPr lang="en-US" baseline="-25000" dirty="0" smtClean="0"/>
              <a:t>H</a:t>
            </a:r>
            <a:r>
              <a:rPr lang="en-US" dirty="0" smtClean="0"/>
              <a:t>1, C</a:t>
            </a:r>
            <a:r>
              <a:rPr lang="en-US" baseline="-25000" dirty="0" smtClean="0"/>
              <a:t>H</a:t>
            </a:r>
            <a:r>
              <a:rPr lang="en-US" dirty="0" smtClean="0"/>
              <a:t>2, </a:t>
            </a:r>
            <a:r>
              <a:rPr lang="en-US" dirty="0" err="1" smtClean="0"/>
              <a:t>etc</a:t>
            </a:r>
            <a:r>
              <a:rPr lang="en-US" dirty="0" smtClean="0"/>
              <a:t>) beginning with the domain closest to V</a:t>
            </a:r>
            <a:r>
              <a:rPr lang="en-US" baseline="-25000" dirty="0" smtClean="0"/>
              <a:t>H</a:t>
            </a:r>
            <a:r>
              <a:rPr lang="en-US" dirty="0" smtClean="0"/>
              <a:t>.</a:t>
            </a:r>
            <a:endParaRPr lang="ar-IQ" dirty="0"/>
          </a:p>
        </p:txBody>
      </p:sp>
    </p:spTree>
    <p:extLst>
      <p:ext uri="{BB962C8B-B14F-4D97-AF65-F5344CB8AC3E}">
        <p14:creationId xmlns:p14="http://schemas.microsoft.com/office/powerpoint/2010/main" val="4279019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Hinge region</a:t>
            </a:r>
            <a:endParaRPr lang="ar-IQ" dirty="0"/>
          </a:p>
        </p:txBody>
      </p:sp>
      <p:sp>
        <p:nvSpPr>
          <p:cNvPr id="3" name="Content Placeholder 2"/>
          <p:cNvSpPr>
            <a:spLocks noGrp="1"/>
          </p:cNvSpPr>
          <p:nvPr>
            <p:ph idx="1"/>
          </p:nvPr>
        </p:nvSpPr>
        <p:spPr/>
        <p:txBody>
          <a:bodyPr/>
          <a:lstStyle/>
          <a:p>
            <a:pPr algn="l" rtl="0"/>
            <a:r>
              <a:rPr lang="en-US" dirty="0" smtClean="0"/>
              <a:t>The region at the base of each arm in the T or Y, located between the C</a:t>
            </a:r>
            <a:r>
              <a:rPr lang="en-US" baseline="-25000" dirty="0" smtClean="0"/>
              <a:t>H</a:t>
            </a:r>
            <a:r>
              <a:rPr lang="en-US" dirty="0" smtClean="0"/>
              <a:t>1 and C</a:t>
            </a:r>
            <a:r>
              <a:rPr lang="en-US" baseline="-25000" dirty="0" smtClean="0"/>
              <a:t>H</a:t>
            </a:r>
            <a:r>
              <a:rPr lang="en-US" dirty="0" smtClean="0"/>
              <a:t>2 domains, is called the hinge region; in most </a:t>
            </a:r>
            <a:r>
              <a:rPr lang="en-US" dirty="0" err="1" smtClean="0"/>
              <a:t>immunoglobulins</a:t>
            </a:r>
            <a:r>
              <a:rPr lang="en-US" dirty="0" smtClean="0"/>
              <a:t>, it has a loose secondary structure that makes it flexible, enabling the two arms to move relatively freely with respect to each other.</a:t>
            </a:r>
            <a:endParaRPr lang="ar-IQ" dirty="0"/>
          </a:p>
        </p:txBody>
      </p:sp>
    </p:spTree>
    <p:extLst>
      <p:ext uri="{BB962C8B-B14F-4D97-AF65-F5344CB8AC3E}">
        <p14:creationId xmlns:p14="http://schemas.microsoft.com/office/powerpoint/2010/main" val="3863585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0889"/>
            <a:ext cx="12192000" cy="6756225"/>
          </a:xfrm>
          <a:prstGeom prst="rect">
            <a:avLst/>
          </a:prstGeom>
        </p:spPr>
      </p:pic>
    </p:spTree>
    <p:extLst>
      <p:ext uri="{BB962C8B-B14F-4D97-AF65-F5344CB8AC3E}">
        <p14:creationId xmlns:p14="http://schemas.microsoft.com/office/powerpoint/2010/main" val="1746537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5670" y="985720"/>
            <a:ext cx="6408882" cy="830997"/>
          </a:xfrm>
          <a:prstGeom prst="rect">
            <a:avLst/>
          </a:prstGeom>
        </p:spPr>
        <p:txBody>
          <a:bodyPr wrap="square">
            <a:spAutoFit/>
          </a:bodyPr>
          <a:lstStyle/>
          <a:p>
            <a:r>
              <a:rPr lang="en-US" sz="2400" b="1" dirty="0"/>
              <a:t>Enzymatic Digestion Products of </a:t>
            </a:r>
            <a:r>
              <a:rPr lang="en-US" sz="2400" b="1" dirty="0" err="1"/>
              <a:t>Immunoglobulins</a:t>
            </a:r>
            <a:endParaRPr lang="ar-IQ" sz="2400" b="1" dirty="0"/>
          </a:p>
        </p:txBody>
      </p:sp>
      <p:sp>
        <p:nvSpPr>
          <p:cNvPr id="3" name="Rectangle 2"/>
          <p:cNvSpPr/>
          <p:nvPr/>
        </p:nvSpPr>
        <p:spPr>
          <a:xfrm>
            <a:off x="293209" y="1720840"/>
            <a:ext cx="10536645" cy="4524315"/>
          </a:xfrm>
          <a:prstGeom prst="rect">
            <a:avLst/>
          </a:prstGeom>
        </p:spPr>
        <p:txBody>
          <a:bodyPr wrap="square">
            <a:spAutoFit/>
          </a:bodyPr>
          <a:lstStyle/>
          <a:p>
            <a:r>
              <a:rPr lang="en-US" sz="2400" dirty="0" err="1"/>
              <a:t>Immunoglobulins</a:t>
            </a:r>
            <a:r>
              <a:rPr lang="en-US" sz="2400" dirty="0"/>
              <a:t> are rather resistant to </a:t>
            </a:r>
            <a:r>
              <a:rPr lang="en-US" sz="2400" dirty="0" err="1"/>
              <a:t>proteolytic</a:t>
            </a:r>
            <a:r>
              <a:rPr lang="en-US" sz="2400" dirty="0"/>
              <a:t> digestion but are most susceptible to cleavage near the hinge region (see Figure 7-1), which usually lies adjacent to the site of </a:t>
            </a:r>
            <a:r>
              <a:rPr lang="en-US" sz="2400" dirty="0" err="1"/>
              <a:t>interchain</a:t>
            </a:r>
            <a:r>
              <a:rPr lang="en-US" sz="2400" dirty="0"/>
              <a:t> disulfides linking the two heavy chains together. The enzyme papain happens to cleave this region on the N-terminal side of the inter-heavy-chain disulfides, and so splits an immunoglobulin into three fragments of roughly similar size. Two of these are identical to each other, consisting of an entire light chain along with the V</a:t>
            </a:r>
            <a:r>
              <a:rPr lang="en-US" sz="2400" baseline="-25000" dirty="0"/>
              <a:t>H</a:t>
            </a:r>
            <a:r>
              <a:rPr lang="en-US" sz="2400" dirty="0"/>
              <a:t> and C</a:t>
            </a:r>
            <a:r>
              <a:rPr lang="en-US" sz="2400" baseline="-25000" dirty="0"/>
              <a:t>H</a:t>
            </a:r>
            <a:r>
              <a:rPr lang="en-US" sz="2400" dirty="0"/>
              <a:t>1 domains of one heavy chain; these fragments thus contain the antigen-binding sites of the protein, and so are called Fab fragments (</a:t>
            </a:r>
            <a:r>
              <a:rPr lang="en-US" sz="2400" dirty="0" err="1"/>
              <a:t>ie</a:t>
            </a:r>
            <a:r>
              <a:rPr lang="en-US" sz="2400" dirty="0"/>
              <a:t>, antigen-binding fragments) The third fragment comprises the </a:t>
            </a:r>
            <a:r>
              <a:rPr lang="en-US" sz="2400" dirty="0" err="1"/>
              <a:t>carboxy</a:t>
            </a:r>
            <a:r>
              <a:rPr lang="en-US" sz="2400" dirty="0"/>
              <a:t>-terminal portions of both heavy chains held together by disulfides</a:t>
            </a:r>
            <a:r>
              <a:rPr lang="en-US" sz="2400" dirty="0" smtClean="0"/>
              <a:t>.</a:t>
            </a:r>
          </a:p>
          <a:p>
            <a:r>
              <a:rPr lang="en-US" sz="2400" dirty="0" smtClean="0"/>
              <a:t> </a:t>
            </a:r>
          </a:p>
          <a:p>
            <a:endParaRPr lang="ar-IQ" sz="2400" dirty="0"/>
          </a:p>
        </p:txBody>
      </p:sp>
    </p:spTree>
    <p:extLst>
      <p:ext uri="{BB962C8B-B14F-4D97-AF65-F5344CB8AC3E}">
        <p14:creationId xmlns:p14="http://schemas.microsoft.com/office/powerpoint/2010/main" val="732613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3066</TotalTime>
  <Words>2402</Words>
  <Application>Microsoft Office PowerPoint</Application>
  <PresentationFormat>Custom</PresentationFormat>
  <Paragraphs>39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Immunoglobulins and      Immunoglobulin Genes</vt:lpstr>
      <vt:lpstr>immunoglobulins</vt:lpstr>
      <vt:lpstr>IMMUNOGLOBULINS</vt:lpstr>
      <vt:lpstr>Serum electrophoresis</vt:lpstr>
      <vt:lpstr>The Four-Chain Basic Unit</vt:lpstr>
      <vt:lpstr>Heavy chain</vt:lpstr>
      <vt:lpstr>Hinge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CDRS</vt:lpstr>
      <vt:lpstr>PowerPoint Presentation</vt:lpstr>
      <vt:lpstr>PowerPoint Presentation</vt:lpstr>
      <vt:lpstr>PowerPoint Presentation</vt:lpstr>
      <vt:lpstr>؛ Mechanism of immunoglobulin gene rearrangement. A: Site-specific cleavage and religation of the chromosomal DNA is guided by a pair of recombination signal sequences (RSS) flanking V and J gene segments. The chromosome segment undergoes either deletion (left) or inversion (right), depending on the original orientation of the V segment with respect to the J and C segments. If deletion occurs, the DNA that originally separated V and J is released as a covalently closed circle and subsequently is degraded. B: The RSS, consisting of a pair of short DNA sequences (heptamer and nonamer) separated by either 12 or 23 bp of DNA, marks all sites of recombinase action in both heavy- and light-chain genes.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63</cp:revision>
  <dcterms:created xsi:type="dcterms:W3CDTF">2013-08-21T19:17:07Z</dcterms:created>
  <dcterms:modified xsi:type="dcterms:W3CDTF">2021-09-29T22:17:18Z</dcterms:modified>
</cp:coreProperties>
</file>