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9" r:id="rId4"/>
    <p:sldId id="270" r:id="rId5"/>
    <p:sldId id="261" r:id="rId6"/>
    <p:sldId id="267" r:id="rId7"/>
    <p:sldId id="262" r:id="rId8"/>
    <p:sldId id="266"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54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Major histocompatibility complex</a:t>
            </a:r>
            <a:endParaRPr lang="ar-IQ" dirty="0"/>
          </a:p>
        </p:txBody>
      </p:sp>
    </p:spTree>
    <p:extLst>
      <p:ext uri="{BB962C8B-B14F-4D97-AF65-F5344CB8AC3E}">
        <p14:creationId xmlns:p14="http://schemas.microsoft.com/office/powerpoint/2010/main" val="1305485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1440" y="-122253"/>
            <a:ext cx="8921931" cy="7208853"/>
          </a:xfrm>
          <a:prstGeom prst="rect">
            <a:avLst/>
          </a:prstGeom>
        </p:spPr>
      </p:pic>
    </p:spTree>
    <p:extLst>
      <p:ext uri="{BB962C8B-B14F-4D97-AF65-F5344CB8AC3E}">
        <p14:creationId xmlns:p14="http://schemas.microsoft.com/office/powerpoint/2010/main" val="2927645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81000"/>
            <a:ext cx="6934200" cy="563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677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87383" y="-2177"/>
            <a:ext cx="8569234" cy="7088777"/>
          </a:xfrm>
          <a:prstGeom prst="rect">
            <a:avLst/>
          </a:prstGeom>
        </p:spPr>
      </p:pic>
    </p:spTree>
    <p:extLst>
      <p:ext uri="{BB962C8B-B14F-4D97-AF65-F5344CB8AC3E}">
        <p14:creationId xmlns:p14="http://schemas.microsoft.com/office/powerpoint/2010/main" val="1191012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solidFill>
                  <a:schemeClr val="bg1"/>
                </a:solidFill>
              </a:rPr>
              <a:t>MHC class I and class II proteins</a:t>
            </a:r>
            <a:endParaRPr lang="ar-IQ" sz="3000" dirty="0">
              <a:solidFill>
                <a:schemeClr val="bg1"/>
              </a:solidFill>
            </a:endParaRPr>
          </a:p>
        </p:txBody>
      </p:sp>
      <p:sp>
        <p:nvSpPr>
          <p:cNvPr id="3" name="Content Placeholder 2"/>
          <p:cNvSpPr>
            <a:spLocks noGrp="1"/>
          </p:cNvSpPr>
          <p:nvPr>
            <p:ph idx="1"/>
          </p:nvPr>
        </p:nvSpPr>
        <p:spPr>
          <a:xfrm>
            <a:off x="448967" y="1600200"/>
            <a:ext cx="8246071" cy="4869320"/>
          </a:xfrm>
        </p:spPr>
        <p:txBody>
          <a:bodyPr>
            <a:noAutofit/>
          </a:bodyPr>
          <a:lstStyle/>
          <a:p>
            <a:r>
              <a:rPr lang="en-US" sz="2200" dirty="0"/>
              <a:t>A: The class I molecule consists of a MW 44,000 polymorphic transmembrane polypeptide (Î± chain) </a:t>
            </a:r>
            <a:r>
              <a:rPr lang="en-US" sz="2200" dirty="0" err="1"/>
              <a:t>noncovalently</a:t>
            </a:r>
            <a:r>
              <a:rPr lang="en-US" sz="2200" dirty="0"/>
              <a:t> associated with a MW 12,000 </a:t>
            </a:r>
            <a:r>
              <a:rPr lang="en-US" sz="2200" dirty="0" err="1"/>
              <a:t>nonpolymorphic</a:t>
            </a:r>
            <a:r>
              <a:rPr lang="en-US" sz="2200" dirty="0"/>
              <a:t> polypeptide (Î²2-microglobulin) that is not anchored in the membrane. The three extracellular domains of the Î± chain are designated Î±1, Î±2, and Î±3. The binding site for antigenic peptides is formed by the cleft between the Î±1 and Î±2 domains; CD8 contacts a portion of the Î±3 domain. B: The class II molecule consists of a MW 34,000 Î± chain </a:t>
            </a:r>
            <a:r>
              <a:rPr lang="en-US" sz="2200" dirty="0" err="1"/>
              <a:t>noncovalently</a:t>
            </a:r>
            <a:r>
              <a:rPr lang="en-US" sz="2200" dirty="0"/>
              <a:t> associated with a MW 29,000 Î² chain, both of which are polymorphic. Antigenic peptides bind a cleft formed by the Î±1 and Î²2 domains; CD4 contacts sequences in the Î²2 domain. Locations shown for the peptide-, CD4-, and CD8-binding sites are approximations only</a:t>
            </a:r>
            <a:endParaRPr lang="ar-IQ" sz="2200" dirty="0"/>
          </a:p>
        </p:txBody>
      </p:sp>
    </p:spTree>
    <p:extLst>
      <p:ext uri="{BB962C8B-B14F-4D97-AF65-F5344CB8AC3E}">
        <p14:creationId xmlns:p14="http://schemas.microsoft.com/office/powerpoint/2010/main" val="641528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600" dirty="0"/>
              <a:t>Class II proteins are instead translocated to an endosomal compartment (either directly or by way of the cell surface), where the invariant chain is degraded to the CLIP peptide and then removed entirely to be replaced by peptides from the endocytic pathway. Peptide loading onto class II is assisted by the </a:t>
            </a:r>
            <a:r>
              <a:rPr lang="en-US" sz="2600" dirty="0" err="1"/>
              <a:t>nonclassical</a:t>
            </a:r>
            <a:r>
              <a:rPr lang="en-US" sz="2600" dirty="0"/>
              <a:t> MHC molecule HLA-DM. Abbreviations: RER = rough endoplasmic reticulum; TAP = transporter of antigenic peptides; HLA = human leukocyte antigen; MHC = major histocompatibility complex; CLIP = </a:t>
            </a:r>
            <a:r>
              <a:rPr lang="en-US" sz="2600" dirty="0" err="1"/>
              <a:t>corticotropin</a:t>
            </a:r>
            <a:r>
              <a:rPr lang="en-US" sz="2600" dirty="0"/>
              <a:t>-like intermediate lobe peptide.</a:t>
            </a:r>
            <a:endParaRPr lang="ar-IQ" sz="2600" dirty="0"/>
          </a:p>
        </p:txBody>
      </p:sp>
    </p:spTree>
    <p:extLst>
      <p:ext uri="{BB962C8B-B14F-4D97-AF65-F5344CB8AC3E}">
        <p14:creationId xmlns:p14="http://schemas.microsoft.com/office/powerpoint/2010/main" val="1928464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R SH\Pictures\Screenshots\11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1866" y="1094874"/>
            <a:ext cx="7309184" cy="4728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554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R SH\Pictures\Screenshots\33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729" y="613610"/>
            <a:ext cx="7625013" cy="5727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862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R SH\Pictures\Screenshots\44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7695" y="733926"/>
            <a:ext cx="5486400" cy="5125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388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274" y="288758"/>
            <a:ext cx="5684921" cy="5426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3316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solidFill>
                  <a:schemeClr val="bg1"/>
                </a:solidFill>
              </a:rPr>
              <a:t>Antigen pathways:</a:t>
            </a:r>
            <a:endParaRPr lang="ar-IQ" sz="3500" dirty="0">
              <a:solidFill>
                <a:schemeClr val="bg1"/>
              </a:solidFill>
            </a:endParaRPr>
          </a:p>
        </p:txBody>
      </p:sp>
      <p:sp>
        <p:nvSpPr>
          <p:cNvPr id="3" name="Content Placeholder 2"/>
          <p:cNvSpPr>
            <a:spLocks noGrp="1"/>
          </p:cNvSpPr>
          <p:nvPr>
            <p:ph idx="1"/>
          </p:nvPr>
        </p:nvSpPr>
        <p:spPr>
          <a:xfrm>
            <a:off x="130628" y="1908738"/>
            <a:ext cx="8564409" cy="4829519"/>
          </a:xfrm>
        </p:spPr>
        <p:txBody>
          <a:bodyPr>
            <a:noAutofit/>
          </a:bodyPr>
          <a:lstStyle/>
          <a:p>
            <a:r>
              <a:rPr lang="en-US" sz="2600" dirty="0"/>
              <a:t>Pathways of assembly and transport for </a:t>
            </a:r>
            <a:r>
              <a:rPr lang="en-US" sz="2600" dirty="0" err="1"/>
              <a:t>antigenâ</a:t>
            </a:r>
            <a:r>
              <a:rPr lang="en-US" sz="2600" dirty="0"/>
              <a:t>€“MHC complexes containing (top) class I and (bottom) class II HLA molecules. MHC polypeptides of both classes are initially expressed in the RER lumen. Peptides from cytosolic antigens processed by proteasomes are actively pumped into the RER by TAP transporters; they bind class I Î± chain and Î²</a:t>
            </a:r>
            <a:r>
              <a:rPr lang="en-US" sz="2600" baseline="-25000" dirty="0"/>
              <a:t>2</a:t>
            </a:r>
            <a:r>
              <a:rPr lang="en-US" sz="2600" dirty="0"/>
              <a:t>-microglobulin in the RER lumen and are then transported to the cell surface. Class II proteins associate with the invariant chain in the RER and so are prevented from binding </a:t>
            </a:r>
            <a:r>
              <a:rPr lang="en-US" sz="2600" dirty="0" err="1"/>
              <a:t>cytosolically</a:t>
            </a:r>
            <a:r>
              <a:rPr lang="en-US" sz="2600" dirty="0"/>
              <a:t> processed peptides.</a:t>
            </a:r>
            <a:endParaRPr lang="ar-IQ" sz="2600" dirty="0"/>
          </a:p>
        </p:txBody>
      </p:sp>
    </p:spTree>
    <p:extLst>
      <p:ext uri="{BB962C8B-B14F-4D97-AF65-F5344CB8AC3E}">
        <p14:creationId xmlns:p14="http://schemas.microsoft.com/office/powerpoint/2010/main" val="376398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352</Words>
  <Application>Microsoft Office PowerPoint</Application>
  <PresentationFormat>On-screen Show (4:3)</PresentationFormat>
  <Paragraphs>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Major histocompatibility complex</vt:lpstr>
      <vt:lpstr>PowerPoint Presentation</vt:lpstr>
      <vt:lpstr>MHC class I and class II proteins</vt:lpstr>
      <vt:lpstr>PowerPoint Presentation</vt:lpstr>
      <vt:lpstr>PowerPoint Presentation</vt:lpstr>
      <vt:lpstr>PowerPoint Presentation</vt:lpstr>
      <vt:lpstr>PowerPoint Presentation</vt:lpstr>
      <vt:lpstr>PowerPoint Presentation</vt:lpstr>
      <vt:lpstr>Antigen pathways: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SH</dc:creator>
  <cp:lastModifiedBy>User</cp:lastModifiedBy>
  <cp:revision>5</cp:revision>
  <dcterms:created xsi:type="dcterms:W3CDTF">2006-08-16T00:00:00Z</dcterms:created>
  <dcterms:modified xsi:type="dcterms:W3CDTF">2021-09-29T22:19:23Z</dcterms:modified>
</cp:coreProperties>
</file>