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2" r:id="rId2"/>
    <p:sldId id="283" r:id="rId3"/>
    <p:sldId id="259" r:id="rId4"/>
    <p:sldId id="302" r:id="rId5"/>
    <p:sldId id="303" r:id="rId6"/>
    <p:sldId id="287" r:id="rId7"/>
    <p:sldId id="295" r:id="rId8"/>
    <p:sldId id="296" r:id="rId9"/>
    <p:sldId id="304" r:id="rId10"/>
    <p:sldId id="305" r:id="rId11"/>
    <p:sldId id="306" r:id="rId12"/>
    <p:sldId id="307"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24"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t>7</a:t>
            </a:fld>
            <a:endParaRPr lang="en-US"/>
          </a:p>
        </p:txBody>
      </p:sp>
    </p:spTree>
    <p:extLst>
      <p:ext uri="{BB962C8B-B14F-4D97-AF65-F5344CB8AC3E}">
        <p14:creationId xmlns:p14="http://schemas.microsoft.com/office/powerpoint/2010/main" val="13006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989" t="25001" r="10543" b="8333"/>
          <a:stretch/>
        </p:blipFill>
        <p:spPr>
          <a:xfrm>
            <a:off x="228600" y="304800"/>
            <a:ext cx="8774311" cy="6096000"/>
          </a:xfrm>
          <a:prstGeom prst="rect">
            <a:avLst/>
          </a:prstGeom>
        </p:spPr>
      </p:pic>
    </p:spTree>
    <p:extLst>
      <p:ext uri="{BB962C8B-B14F-4D97-AF65-F5344CB8AC3E}">
        <p14:creationId xmlns:p14="http://schemas.microsoft.com/office/powerpoint/2010/main" val="382345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745" t="23959" r="10762" b="8333"/>
          <a:stretch/>
        </p:blipFill>
        <p:spPr>
          <a:xfrm>
            <a:off x="381000" y="457200"/>
            <a:ext cx="8616462" cy="6019800"/>
          </a:xfrm>
          <a:prstGeom prst="rect">
            <a:avLst/>
          </a:prstGeom>
        </p:spPr>
      </p:pic>
    </p:spTree>
    <p:extLst>
      <p:ext uri="{BB962C8B-B14F-4D97-AF65-F5344CB8AC3E}">
        <p14:creationId xmlns:p14="http://schemas.microsoft.com/office/powerpoint/2010/main" val="22423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590" t="10417" r="9005" b="10417"/>
          <a:stretch/>
        </p:blipFill>
        <p:spPr>
          <a:xfrm>
            <a:off x="228600" y="152400"/>
            <a:ext cx="8458200" cy="6324600"/>
          </a:xfrm>
          <a:prstGeom prst="rect">
            <a:avLst/>
          </a:prstGeom>
        </p:spPr>
      </p:pic>
    </p:spTree>
    <p:extLst>
      <p:ext uri="{BB962C8B-B14F-4D97-AF65-F5344CB8AC3E}">
        <p14:creationId xmlns:p14="http://schemas.microsoft.com/office/powerpoint/2010/main" val="223826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534400" cy="5867400"/>
          </a:xfrm>
          <a:prstGeom prst="rect">
            <a:avLst/>
          </a:prstGeom>
        </p:spPr>
      </p:pic>
    </p:spTree>
    <p:extLst>
      <p:ext uri="{BB962C8B-B14F-4D97-AF65-F5344CB8AC3E}">
        <p14:creationId xmlns:p14="http://schemas.microsoft.com/office/powerpoint/2010/main" val="71507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Four</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523220"/>
          </a:xfrm>
          <a:prstGeom prst="rect">
            <a:avLst/>
          </a:prstGeom>
          <a:solidFill>
            <a:schemeClr val="accent3">
              <a:lumMod val="20000"/>
              <a:lumOff val="80000"/>
            </a:schemeClr>
          </a:solidFill>
        </p:spPr>
        <p:txBody>
          <a:bodyPr wrap="square">
            <a:spAutoFit/>
          </a:bodyPr>
          <a:lstStyle/>
          <a:p>
            <a:pPr algn="justLow"/>
            <a:r>
              <a:rPr lang="en-GB" sz="2800" b="1" dirty="0"/>
              <a:t>Describing Wind Variations: Weibull Distribution </a:t>
            </a:r>
            <a:endParaRPr lang="en-GB"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24400" y="3211286"/>
            <a:ext cx="4191000" cy="3412483"/>
          </a:xfrm>
          <a:prstGeom prst="rect">
            <a:avLst/>
          </a:prstGeom>
        </p:spPr>
      </p:pic>
      <p:sp>
        <p:nvSpPr>
          <p:cNvPr id="2" name="Rectangle 1"/>
          <p:cNvSpPr/>
          <p:nvPr/>
        </p:nvSpPr>
        <p:spPr>
          <a:xfrm>
            <a:off x="257776" y="842534"/>
            <a:ext cx="8657624" cy="1477328"/>
          </a:xfrm>
          <a:prstGeom prst="rect">
            <a:avLst/>
          </a:prstGeom>
        </p:spPr>
        <p:txBody>
          <a:bodyPr wrap="square">
            <a:spAutoFit/>
          </a:bodyPr>
          <a:lstStyle/>
          <a:p>
            <a:r>
              <a:rPr lang="en-GB" b="1" dirty="0">
                <a:solidFill>
                  <a:srgbClr val="000000"/>
                </a:solidFill>
                <a:latin typeface="Times New Roman" panose="02020603050405020304" pitchFamily="18" charset="0"/>
              </a:rPr>
              <a:t>The General Pattern of Wind Speed Variations </a:t>
            </a:r>
            <a:endParaRPr lang="en-GB"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It is very important for the wind industry to be able to describe the variation of wind speeds. Turbine designers need the information to optimize the design of their turbines, so as to minimize generating costs. Turbine investors need the information to estimate their income from electricity generation. </a:t>
            </a:r>
            <a:endParaRPr lang="en-GB" dirty="0"/>
          </a:p>
        </p:txBody>
      </p:sp>
      <p:pic>
        <p:nvPicPr>
          <p:cNvPr id="6" name="Picture 5"/>
          <p:cNvPicPr>
            <a:picLocks noChangeAspect="1"/>
          </p:cNvPicPr>
          <p:nvPr/>
        </p:nvPicPr>
        <p:blipFill>
          <a:blip r:embed="rId3"/>
          <a:stretch>
            <a:fillRect/>
          </a:stretch>
        </p:blipFill>
        <p:spPr>
          <a:xfrm>
            <a:off x="232376" y="2743199"/>
            <a:ext cx="4191000" cy="3880569"/>
          </a:xfrm>
          <a:prstGeom prst="rect">
            <a:avLst/>
          </a:prstGeom>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26" t="23469" r="10395" b="5102"/>
          <a:stretch/>
        </p:blipFill>
        <p:spPr>
          <a:xfrm>
            <a:off x="380999" y="304800"/>
            <a:ext cx="8654143" cy="6248400"/>
          </a:xfrm>
          <a:prstGeom prst="rect">
            <a:avLst/>
          </a:prstGeom>
        </p:spPr>
      </p:pic>
    </p:spTree>
    <p:extLst>
      <p:ext uri="{BB962C8B-B14F-4D97-AF65-F5344CB8AC3E}">
        <p14:creationId xmlns:p14="http://schemas.microsoft.com/office/powerpoint/2010/main" val="263564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573" t="26042" r="10761" b="39583"/>
          <a:stretch/>
        </p:blipFill>
        <p:spPr>
          <a:xfrm>
            <a:off x="685800" y="152400"/>
            <a:ext cx="8153400" cy="2514600"/>
          </a:xfrm>
          <a:prstGeom prst="rect">
            <a:avLst/>
          </a:prstGeom>
        </p:spPr>
      </p:pic>
      <p:pic>
        <p:nvPicPr>
          <p:cNvPr id="3" name="Picture 2"/>
          <p:cNvPicPr>
            <a:picLocks noChangeAspect="1"/>
          </p:cNvPicPr>
          <p:nvPr/>
        </p:nvPicPr>
        <p:blipFill rotWithShape="1">
          <a:blip r:embed="rId3"/>
          <a:srcRect l="26574" t="45833" r="11347" b="13542"/>
          <a:stretch/>
        </p:blipFill>
        <p:spPr>
          <a:xfrm>
            <a:off x="533400" y="2895600"/>
            <a:ext cx="8077200" cy="3505200"/>
          </a:xfrm>
          <a:prstGeom prst="rect">
            <a:avLst/>
          </a:prstGeom>
        </p:spPr>
      </p:pic>
    </p:spTree>
    <p:extLst>
      <p:ext uri="{BB962C8B-B14F-4D97-AF65-F5344CB8AC3E}">
        <p14:creationId xmlns:p14="http://schemas.microsoft.com/office/powerpoint/2010/main" val="194374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152400" y="533400"/>
            <a:ext cx="5943600" cy="5632311"/>
          </a:xfrm>
          <a:prstGeom prst="rect">
            <a:avLst/>
          </a:prstGeom>
          <a:solidFill>
            <a:schemeClr val="bg1"/>
          </a:solidFill>
          <a:effectLst>
            <a:glow rad="127000">
              <a:schemeClr val="accent1"/>
            </a:glow>
          </a:effectLst>
        </p:spPr>
        <p:txBody>
          <a:bodyPr wrap="square">
            <a:spAutoFit/>
          </a:bodyPr>
          <a:lstStyle/>
          <a:p>
            <a:pPr algn="justLow"/>
            <a:r>
              <a:rPr lang="en-GB" sz="2000" dirty="0">
                <a:solidFill>
                  <a:srgbClr val="000000"/>
                </a:solidFill>
                <a:latin typeface="Times New Roman" panose="02020603050405020304" pitchFamily="18" charset="0"/>
              </a:rPr>
              <a:t>If you measure wind speeds throughout a year, you will notice that in </a:t>
            </a:r>
            <a:r>
              <a:rPr lang="en-GB" sz="2000" dirty="0" smtClean="0">
                <a:solidFill>
                  <a:srgbClr val="000000"/>
                </a:solidFill>
                <a:latin typeface="Times New Roman" panose="02020603050405020304" pitchFamily="18" charset="0"/>
              </a:rPr>
              <a:t>most </a:t>
            </a:r>
            <a:r>
              <a:rPr lang="en-GB" sz="2000" dirty="0">
                <a:solidFill>
                  <a:srgbClr val="000000"/>
                </a:solidFill>
                <a:latin typeface="Times New Roman" panose="02020603050405020304" pitchFamily="18" charset="0"/>
              </a:rPr>
              <a:t>areas strong gale force winds are rare, while moderate and fresh winds are quite common. </a:t>
            </a:r>
          </a:p>
          <a:p>
            <a:pPr algn="justLow"/>
            <a:r>
              <a:rPr lang="en-GB" sz="2000" dirty="0">
                <a:solidFill>
                  <a:srgbClr val="000000"/>
                </a:solidFill>
                <a:latin typeface="Times New Roman" panose="02020603050405020304" pitchFamily="18" charset="0"/>
              </a:rPr>
              <a:t>The wind variation for a typical site is usually described using the so-called Weibull distribution, </a:t>
            </a:r>
            <a:endParaRPr lang="en-GB" sz="2000" dirty="0" smtClean="0">
              <a:solidFill>
                <a:srgbClr val="000000"/>
              </a:solidFill>
              <a:latin typeface="Times New Roman" panose="02020603050405020304" pitchFamily="18" charset="0"/>
            </a:endParaRPr>
          </a:p>
          <a:p>
            <a:pPr algn="justLow"/>
            <a:endParaRPr lang="en-GB" sz="2000" dirty="0">
              <a:solidFill>
                <a:srgbClr val="000000"/>
              </a:solidFill>
              <a:latin typeface="Times New Roman" panose="02020603050405020304" pitchFamily="18" charset="0"/>
            </a:endParaRPr>
          </a:p>
          <a:p>
            <a:pPr algn="justLow"/>
            <a:r>
              <a:rPr lang="en-GB" sz="2000" b="1" dirty="0" smtClean="0">
                <a:solidFill>
                  <a:srgbClr val="000000"/>
                </a:solidFill>
                <a:latin typeface="Times New Roman" panose="02020603050405020304" pitchFamily="18" charset="0"/>
              </a:rPr>
              <a:t>The </a:t>
            </a:r>
            <a:r>
              <a:rPr lang="en-GB" sz="2000" b="1" dirty="0">
                <a:solidFill>
                  <a:srgbClr val="000000"/>
                </a:solidFill>
                <a:latin typeface="Times New Roman" panose="02020603050405020304" pitchFamily="18" charset="0"/>
              </a:rPr>
              <a:t>Weibull distribution </a:t>
            </a:r>
            <a:r>
              <a:rPr lang="en-GB" sz="2000" dirty="0">
                <a:solidFill>
                  <a:srgbClr val="000000"/>
                </a:solidFill>
                <a:latin typeface="Times New Roman" panose="02020603050405020304" pitchFamily="18" charset="0"/>
              </a:rPr>
              <a:t>is often used in the field of life data analysis due to its flexibility, and it can mimic the </a:t>
            </a:r>
            <a:r>
              <a:rPr lang="en-GB" sz="2000" dirty="0" err="1">
                <a:solidFill>
                  <a:srgbClr val="000000"/>
                </a:solidFill>
                <a:latin typeface="Times New Roman" panose="02020603050405020304" pitchFamily="18" charset="0"/>
              </a:rPr>
              <a:t>behavior</a:t>
            </a:r>
            <a:r>
              <a:rPr lang="en-GB" sz="2000" dirty="0">
                <a:solidFill>
                  <a:srgbClr val="000000"/>
                </a:solidFill>
                <a:latin typeface="Times New Roman" panose="02020603050405020304" pitchFamily="18" charset="0"/>
              </a:rPr>
              <a:t> of other statistical distributions such as the normal and the exponential</a:t>
            </a:r>
            <a:r>
              <a:rPr lang="en-GB" sz="2000" dirty="0">
                <a:solidFill>
                  <a:srgbClr val="000000"/>
                </a:solidFill>
                <a:latin typeface="Calibri" panose="020F0502020204030204" pitchFamily="34" charset="0"/>
              </a:rPr>
              <a:t>. </a:t>
            </a:r>
            <a:endParaRPr lang="en-GB" sz="2000" dirty="0" smtClean="0">
              <a:solidFill>
                <a:srgbClr val="000000"/>
              </a:solidFill>
              <a:latin typeface="Calibri" panose="020F0502020204030204" pitchFamily="34" charset="0"/>
            </a:endParaRPr>
          </a:p>
          <a:p>
            <a:pPr algn="justLow"/>
            <a:endParaRPr lang="en-GB" sz="2000" dirty="0">
              <a:solidFill>
                <a:srgbClr val="000000"/>
              </a:solidFill>
              <a:latin typeface="Calibri" panose="020F0502020204030204" pitchFamily="34" charset="0"/>
            </a:endParaRPr>
          </a:p>
          <a:p>
            <a:pPr algn="justLow"/>
            <a:r>
              <a:rPr lang="en-GB" sz="2000" dirty="0" smtClean="0">
                <a:solidFill>
                  <a:srgbClr val="000000"/>
                </a:solidFill>
                <a:latin typeface="Times New Roman" panose="02020603050405020304" pitchFamily="18" charset="0"/>
              </a:rPr>
              <a:t>The </a:t>
            </a:r>
            <a:r>
              <a:rPr lang="en-GB" sz="2000" dirty="0">
                <a:solidFill>
                  <a:srgbClr val="000000"/>
                </a:solidFill>
                <a:latin typeface="Times New Roman" panose="02020603050405020304" pitchFamily="18" charset="0"/>
              </a:rPr>
              <a:t>statistical distribution of wind speeds varies from place to place around the globe, depending upon local climate conditions, the landscape, and its surface. The Weibull distribution may thus vary, both in its shape, and in its mean value. As shown in the image</a:t>
            </a:r>
            <a:r>
              <a:rPr lang="en-GB" sz="2000" dirty="0">
                <a:solidFill>
                  <a:srgbClr val="000000"/>
                </a:solidFill>
                <a:latin typeface="Calibri" panose="020F0502020204030204" pitchFamily="34" charset="0"/>
              </a:rPr>
              <a:t>, </a:t>
            </a:r>
            <a:r>
              <a:rPr lang="en-GB" sz="2000" dirty="0">
                <a:solidFill>
                  <a:srgbClr val="000000"/>
                </a:solidFill>
                <a:latin typeface="Times New Roman" panose="02020603050405020304" pitchFamily="18" charset="0"/>
              </a:rPr>
              <a:t>Weibull distribution depend on two parameter </a:t>
            </a:r>
            <a:r>
              <a:rPr lang="en-GB" sz="2000" dirty="0" smtClean="0">
                <a:solidFill>
                  <a:srgbClr val="000000"/>
                </a:solidFill>
                <a:latin typeface="Times New Roman" panose="02020603050405020304" pitchFamily="18" charset="0"/>
              </a:rPr>
              <a:t>scale(</a:t>
            </a:r>
            <a:r>
              <a:rPr lang="en-GB" sz="2000" i="1" dirty="0">
                <a:solidFill>
                  <a:srgbClr val="000000"/>
                </a:solidFill>
                <a:latin typeface="Times New Roman" panose="02020603050405020304" pitchFamily="18" charset="0"/>
              </a:rPr>
              <a:t>C</a:t>
            </a:r>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and shape(</a:t>
            </a:r>
            <a:r>
              <a:rPr lang="en-GB" sz="2000" i="1" dirty="0">
                <a:solidFill>
                  <a:srgbClr val="000000"/>
                </a:solidFill>
                <a:latin typeface="Times New Roman" panose="02020603050405020304" pitchFamily="18" charset="0"/>
              </a:rPr>
              <a:t>k</a:t>
            </a:r>
            <a:r>
              <a:rPr lang="en-GB" sz="2000" dirty="0">
                <a:solidFill>
                  <a:srgbClr val="000000"/>
                </a:solidFill>
                <a:latin typeface="Times New Roman" panose="02020603050405020304" pitchFamily="18" charset="0"/>
              </a:rPr>
              <a:t>) </a:t>
            </a:r>
            <a:endParaRPr lang="en-GB" sz="2000" dirty="0"/>
          </a:p>
        </p:txBody>
      </p:sp>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9144000" cy="4278094"/>
          </a:xfrm>
          <a:prstGeom prst="rect">
            <a:avLst/>
          </a:prstGeom>
          <a:solidFill>
            <a:schemeClr val="accent3">
              <a:lumMod val="20000"/>
              <a:lumOff val="80000"/>
              <a:alpha val="51000"/>
            </a:schemeClr>
          </a:solidFill>
        </p:spPr>
        <p:txBody>
          <a:bodyPr wrap="square">
            <a:spAutoFit/>
          </a:bodyPr>
          <a:lstStyle/>
          <a:p>
            <a:r>
              <a:rPr lang="en-GB" sz="2800" dirty="0" smtClean="0">
                <a:solidFill>
                  <a:srgbClr val="000000"/>
                </a:solidFill>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Estimating the Weibull Distribution Parameters </a:t>
            </a:r>
            <a:endParaRPr lang="en-GB"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To obtain a Weibull density distribution is necessary determine shape parameter </a:t>
            </a:r>
            <a:r>
              <a:rPr lang="en-GB" sz="2800" i="1" dirty="0">
                <a:latin typeface="Times New Roman" panose="02020603050405020304" pitchFamily="18" charset="0"/>
                <a:cs typeface="Times New Roman" panose="02020603050405020304" pitchFamily="18" charset="0"/>
              </a:rPr>
              <a:t>k </a:t>
            </a:r>
            <a:r>
              <a:rPr lang="en-GB" sz="2800" dirty="0">
                <a:latin typeface="Times New Roman" panose="02020603050405020304" pitchFamily="18" charset="0"/>
                <a:cs typeface="Times New Roman" panose="02020603050405020304" pitchFamily="18" charset="0"/>
              </a:rPr>
              <a:t>and </a:t>
            </a:r>
            <a:r>
              <a:rPr lang="en-GB" sz="2800" i="1" dirty="0">
                <a:latin typeface="Times New Roman" panose="02020603050405020304" pitchFamily="18" charset="0"/>
                <a:cs typeface="Times New Roman" panose="02020603050405020304" pitchFamily="18" charset="0"/>
              </a:rPr>
              <a:t>c </a:t>
            </a:r>
            <a:r>
              <a:rPr lang="en-GB" sz="2800" dirty="0">
                <a:latin typeface="Times New Roman" panose="02020603050405020304" pitchFamily="18" charset="0"/>
                <a:cs typeface="Times New Roman" panose="02020603050405020304" pitchFamily="18" charset="0"/>
              </a:rPr>
              <a:t>scale parameter, the common methods for determining </a:t>
            </a:r>
            <a:r>
              <a:rPr lang="en-GB" sz="2800" i="1" dirty="0">
                <a:latin typeface="Times New Roman" panose="02020603050405020304" pitchFamily="18" charset="0"/>
                <a:cs typeface="Times New Roman" panose="02020603050405020304" pitchFamily="18" charset="0"/>
              </a:rPr>
              <a:t>k </a:t>
            </a:r>
            <a:r>
              <a:rPr lang="en-GB" sz="2800" dirty="0">
                <a:latin typeface="Times New Roman" panose="02020603050405020304" pitchFamily="18" charset="0"/>
                <a:cs typeface="Times New Roman" panose="02020603050405020304" pitchFamily="18" charset="0"/>
              </a:rPr>
              <a:t>and </a:t>
            </a:r>
            <a:r>
              <a:rPr lang="en-GB" sz="2800" i="1" dirty="0">
                <a:latin typeface="Times New Roman" panose="02020603050405020304" pitchFamily="18" charset="0"/>
                <a:cs typeface="Times New Roman" panose="02020603050405020304" pitchFamily="18" charset="0"/>
              </a:rPr>
              <a:t>c </a:t>
            </a:r>
            <a:r>
              <a:rPr lang="en-GB" sz="2800" dirty="0">
                <a:latin typeface="Times New Roman" panose="02020603050405020304" pitchFamily="18" charset="0"/>
                <a:cs typeface="Times New Roman" panose="02020603050405020304" pitchFamily="18" charset="0"/>
              </a:rPr>
              <a:t>are: </a:t>
            </a:r>
          </a:p>
          <a:p>
            <a:r>
              <a:rPr lang="en-GB" sz="2800" dirty="0">
                <a:latin typeface="Times New Roman" panose="02020603050405020304" pitchFamily="18" charset="0"/>
                <a:cs typeface="Times New Roman" panose="02020603050405020304" pitchFamily="18" charset="0"/>
              </a:rPr>
              <a:t>1. </a:t>
            </a:r>
            <a:r>
              <a:rPr lang="en-GB" sz="3200" b="1" dirty="0">
                <a:latin typeface="Times New Roman" panose="02020603050405020304" pitchFamily="18" charset="0"/>
                <a:cs typeface="Times New Roman" panose="02020603050405020304" pitchFamily="18" charset="0"/>
              </a:rPr>
              <a:t>Graphical method </a:t>
            </a:r>
          </a:p>
          <a:p>
            <a:r>
              <a:rPr lang="en-GB" sz="3200" b="1" dirty="0">
                <a:latin typeface="Times New Roman" panose="02020603050405020304" pitchFamily="18" charset="0"/>
                <a:cs typeface="Times New Roman" panose="02020603050405020304" pitchFamily="18" charset="0"/>
              </a:rPr>
              <a:t>2. Standard deviation method </a:t>
            </a:r>
          </a:p>
          <a:p>
            <a:r>
              <a:rPr lang="en-GB" sz="3200" b="1" dirty="0">
                <a:latin typeface="Times New Roman" panose="02020603050405020304" pitchFamily="18" charset="0"/>
                <a:cs typeface="Times New Roman" panose="02020603050405020304" pitchFamily="18" charset="0"/>
              </a:rPr>
              <a:t>3. Moment method </a:t>
            </a:r>
          </a:p>
          <a:p>
            <a:r>
              <a:rPr lang="en-GB" sz="3200" b="1" dirty="0">
                <a:latin typeface="Times New Roman" panose="02020603050405020304" pitchFamily="18" charset="0"/>
                <a:cs typeface="Times New Roman" panose="02020603050405020304" pitchFamily="18" charset="0"/>
              </a:rPr>
              <a:t>4. Maximum likelihood method </a:t>
            </a:r>
          </a:p>
          <a:p>
            <a:r>
              <a:rPr lang="en-GB" sz="3200" b="1" dirty="0">
                <a:latin typeface="Times New Roman" panose="02020603050405020304" pitchFamily="18" charset="0"/>
                <a:cs typeface="Times New Roman" panose="02020603050405020304" pitchFamily="18" charset="0"/>
              </a:rPr>
              <a:t>5. Energy pattern factor methods</a:t>
            </a:r>
            <a:r>
              <a:rPr lang="en-GB" sz="2800" dirty="0">
                <a:latin typeface="Times New Roman" panose="02020603050405020304" pitchFamily="18" charset="0"/>
                <a:cs typeface="Times New Roman" panose="02020603050405020304" pitchFamily="18" charset="0"/>
              </a:rPr>
              <a:t> </a:t>
            </a:r>
          </a:p>
        </p:txBody>
      </p:sp>
      <p:sp>
        <p:nvSpPr>
          <p:cNvPr id="4" name="AutoShape 2" descr="Image result for 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4495800" y="2133600"/>
            <a:ext cx="4985238" cy="4267200"/>
          </a:xfrm>
          <a:prstGeom prst="ellipse">
            <a:avLst/>
          </a:prstGeom>
          <a:ln>
            <a:noFill/>
          </a:ln>
          <a:effectLst>
            <a:softEdge rad="1270000"/>
          </a:effectLst>
        </p:spPr>
      </p:pic>
    </p:spTree>
    <p:extLst>
      <p:ext uri="{BB962C8B-B14F-4D97-AF65-F5344CB8AC3E}">
        <p14:creationId xmlns:p14="http://schemas.microsoft.com/office/powerpoint/2010/main" val="404884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71" y="124358"/>
            <a:ext cx="8955314" cy="3416320"/>
          </a:xfrm>
          <a:prstGeom prst="rect">
            <a:avLst/>
          </a:prstGeom>
          <a:solidFill>
            <a:schemeClr val="bg2">
              <a:lumMod val="90000"/>
            </a:schemeClr>
          </a:solidFill>
        </p:spPr>
        <p:txBody>
          <a:bodyPr wrap="square">
            <a:spAutoFit/>
          </a:bodyPr>
          <a:lstStyle/>
          <a:p>
            <a:r>
              <a:rPr lang="en-GB" sz="1600" dirty="0" smtClean="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The most simple method to calculate the two parameters scale(</a:t>
            </a:r>
            <a:r>
              <a:rPr lang="en-GB" sz="2400"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and shape(</a:t>
            </a:r>
            <a:r>
              <a:rPr lang="en-GB" sz="2400" i="1" dirty="0">
                <a:solidFill>
                  <a:srgbClr val="000000"/>
                </a:solidFill>
                <a:latin typeface="Times New Roman" panose="02020603050405020304" pitchFamily="18" charset="0"/>
              </a:rPr>
              <a:t>k</a:t>
            </a:r>
            <a:r>
              <a:rPr lang="en-GB" sz="2400" dirty="0">
                <a:solidFill>
                  <a:srgbClr val="000000"/>
                </a:solidFill>
                <a:latin typeface="Times New Roman" panose="02020603050405020304" pitchFamily="18" charset="0"/>
              </a:rPr>
              <a:t>) is(Standard deviation method) and we can calculated them by using those equations</a:t>
            </a:r>
            <a:r>
              <a:rPr lang="en-GB" sz="2400" dirty="0" smtClean="0">
                <a:solidFill>
                  <a:srgbClr val="000000"/>
                </a:solidFill>
                <a:latin typeface="Times New Roman" panose="02020603050405020304" pitchFamily="18" charset="0"/>
              </a:rPr>
              <a:t>:</a:t>
            </a:r>
            <a:endParaRPr lang="ar-SA" sz="2400" dirty="0" smtClean="0">
              <a:solidFill>
                <a:srgbClr val="000000"/>
              </a:solidFill>
              <a:latin typeface="Times New Roman" panose="02020603050405020304" pitchFamily="18" charset="0"/>
            </a:endParaRPr>
          </a:p>
          <a:p>
            <a:r>
              <a:rPr lang="en-GB" sz="2400" dirty="0" smtClean="0">
                <a:solidFill>
                  <a:srgbClr val="000000"/>
                </a:solidFill>
                <a:latin typeface="Times New Roman" panose="02020603050405020304" pitchFamily="18" charset="0"/>
              </a:rPr>
              <a:t> </a:t>
            </a:r>
            <a:endParaRPr lang="en-GB" sz="2400" dirty="0">
              <a:solidFill>
                <a:srgbClr val="000000"/>
              </a:solidFill>
              <a:latin typeface="Times New Roman" panose="02020603050405020304" pitchFamily="18" charset="0"/>
            </a:endParaRPr>
          </a:p>
          <a:p>
            <a:endParaRPr lang="ar-SA" sz="2400" dirty="0" smtClean="0">
              <a:solidFill>
                <a:srgbClr val="000000"/>
              </a:solidFill>
              <a:latin typeface="Times New Roman" panose="02020603050405020304" pitchFamily="18" charset="0"/>
            </a:endParaRPr>
          </a:p>
          <a:p>
            <a:r>
              <a:rPr lang="en-GB" sz="2400" dirty="0" smtClean="0">
                <a:solidFill>
                  <a:srgbClr val="000000"/>
                </a:solidFill>
                <a:latin typeface="Times New Roman" panose="02020603050405020304" pitchFamily="18" charset="0"/>
              </a:rPr>
              <a:t>As </a:t>
            </a:r>
            <a:r>
              <a:rPr lang="en-GB" sz="2400" dirty="0">
                <a:solidFill>
                  <a:srgbClr val="000000"/>
                </a:solidFill>
                <a:latin typeface="Times New Roman" panose="02020603050405020304" pitchFamily="18" charset="0"/>
              </a:rPr>
              <a:t>we shown the above equation depend on Standard Deviation </a:t>
            </a:r>
            <a:r>
              <a:rPr lang="en-GB" sz="2400" i="1" dirty="0">
                <a:solidFill>
                  <a:srgbClr val="000000"/>
                </a:solidFill>
                <a:latin typeface="Calibri" panose="020F0502020204030204" pitchFamily="34" charset="0"/>
              </a:rPr>
              <a:t>(</a:t>
            </a:r>
            <a:r>
              <a:rPr lang="en-GB" sz="2400" i="1" dirty="0">
                <a:solidFill>
                  <a:srgbClr val="000000"/>
                </a:solidFill>
                <a:latin typeface="Times New Roman" panose="02020603050405020304" pitchFamily="18" charset="0"/>
              </a:rPr>
              <a:t>S.D</a:t>
            </a:r>
            <a:r>
              <a:rPr lang="en-GB" sz="2400" dirty="0">
                <a:solidFill>
                  <a:srgbClr val="000000"/>
                </a:solidFill>
                <a:latin typeface="Times New Roman" panose="02020603050405020304" pitchFamily="18" charset="0"/>
              </a:rPr>
              <a:t>) and the mean of wind </a:t>
            </a:r>
            <a:r>
              <a:rPr lang="en-GB" sz="2400" dirty="0" smtClean="0">
                <a:solidFill>
                  <a:srgbClr val="000000"/>
                </a:solidFill>
                <a:latin typeface="Times New Roman" panose="02020603050405020304" pitchFamily="18" charset="0"/>
              </a:rPr>
              <a:t>speed</a:t>
            </a:r>
            <a:r>
              <a:rPr lang="ar-SA" sz="2400" dirty="0" smtClean="0">
                <a:solidFill>
                  <a:srgbClr val="000000"/>
                </a:solidFill>
                <a:latin typeface="Arial" panose="020B0604020202020204" pitchFamily="34" charset="0"/>
              </a:rPr>
              <a:t>)</a:t>
            </a:r>
            <a:r>
              <a:rPr lang="en-GB" sz="2400" dirty="0" smtClean="0">
                <a:solidFill>
                  <a:srgbClr val="000000"/>
                </a:solidFill>
                <a:latin typeface="Arial" panose="020B0604020202020204" pitchFamily="34" charset="0"/>
              </a:rPr>
              <a:t> </a:t>
            </a:r>
            <a:r>
              <a:rPr lang="en-GB" sz="2400" dirty="0" smtClean="0">
                <a:solidFill>
                  <a:srgbClr val="000000"/>
                </a:solidFill>
                <a:latin typeface="Times New Roman" panose="02020603050405020304" pitchFamily="18" charset="0"/>
              </a:rPr>
              <a:t>X</a:t>
            </a:r>
            <a:r>
              <a:rPr lang="ar-SA" sz="2400" dirty="0" smtClean="0">
                <a:solidFill>
                  <a:srgbClr val="000000"/>
                </a:solidFill>
                <a:latin typeface="Times New Roman" panose="02020603050405020304" pitchFamily="18" charset="0"/>
              </a:rPr>
              <a:t>(</a:t>
            </a:r>
          </a:p>
          <a:p>
            <a:endParaRPr lang="ar-SA" sz="2400" dirty="0">
              <a:solidFill>
                <a:srgbClr val="000000"/>
              </a:solidFill>
              <a:latin typeface="Times New Roman" panose="02020603050405020304" pitchFamily="18" charset="0"/>
            </a:endParaRPr>
          </a:p>
          <a:p>
            <a:endParaRPr lang="ar-SA" sz="2400" dirty="0" smtClean="0">
              <a:solidFill>
                <a:srgbClr val="000000"/>
              </a:solidFill>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48000" y="1114511"/>
            <a:ext cx="2066925" cy="933450"/>
          </a:xfrm>
          <a:prstGeom prst="rect">
            <a:avLst/>
          </a:prstGeom>
        </p:spPr>
      </p:pic>
      <p:pic>
        <p:nvPicPr>
          <p:cNvPr id="5" name="Picture 4"/>
          <p:cNvPicPr>
            <a:picLocks noChangeAspect="1"/>
          </p:cNvPicPr>
          <p:nvPr/>
        </p:nvPicPr>
        <p:blipFill rotWithShape="1">
          <a:blip r:embed="rId3"/>
          <a:srcRect l="30207" r="18252" b="9496"/>
          <a:stretch/>
        </p:blipFill>
        <p:spPr>
          <a:xfrm>
            <a:off x="5105400" y="2364584"/>
            <a:ext cx="990600" cy="1064416"/>
          </a:xfrm>
          <a:prstGeom prst="rect">
            <a:avLst/>
          </a:prstGeom>
        </p:spPr>
      </p:pic>
      <p:sp>
        <p:nvSpPr>
          <p:cNvPr id="6" name="Rectangle 5"/>
          <p:cNvSpPr/>
          <p:nvPr/>
        </p:nvSpPr>
        <p:spPr>
          <a:xfrm>
            <a:off x="68941" y="3657600"/>
            <a:ext cx="8933544" cy="1938992"/>
          </a:xfrm>
          <a:prstGeom prst="rect">
            <a:avLst/>
          </a:prstGeom>
          <a:solidFill>
            <a:schemeClr val="accent2">
              <a:lumMod val="20000"/>
              <a:lumOff val="80000"/>
            </a:schemeClr>
          </a:solidFill>
        </p:spPr>
        <p:txBody>
          <a:bodyPr wrap="square">
            <a:spAutoFit/>
          </a:bodyPr>
          <a:lstStyle/>
          <a:p>
            <a:r>
              <a:rPr lang="en-GB" sz="2400" dirty="0">
                <a:solidFill>
                  <a:srgbClr val="000000"/>
                </a:solidFill>
                <a:latin typeface="Times New Roman" panose="02020603050405020304" pitchFamily="18" charset="0"/>
              </a:rPr>
              <a:t>While the scale parameter depends on the mean of wind speed and Gamma function Γ. </a:t>
            </a:r>
          </a:p>
          <a:p>
            <a:r>
              <a:rPr lang="en-GB" sz="2400" dirty="0">
                <a:solidFill>
                  <a:srgbClr val="000000"/>
                </a:solidFill>
                <a:latin typeface="Times New Roman" panose="02020603050405020304" pitchFamily="18" charset="0"/>
              </a:rPr>
              <a:t>And the figure down about ( PDF) Probability Density function to Mosul station </a:t>
            </a:r>
            <a:endParaRPr lang="ar-SA" sz="2400" dirty="0" smtClean="0">
              <a:solidFill>
                <a:srgbClr val="000000"/>
              </a:solidFill>
              <a:latin typeface="Times New Roman" panose="02020603050405020304" pitchFamily="18" charset="0"/>
            </a:endParaRPr>
          </a:p>
          <a:p>
            <a:r>
              <a:rPr lang="en-GB" sz="2400" b="1" dirty="0">
                <a:solidFill>
                  <a:srgbClr val="000000"/>
                </a:solidFill>
                <a:latin typeface="Times New Roman" panose="02020603050405020304" pitchFamily="18" charset="0"/>
              </a:rPr>
              <a:t>So, we calculate the Wind power density by Weibull </a:t>
            </a:r>
            <a:r>
              <a:rPr lang="en-GB" sz="2400" b="1" dirty="0" smtClean="0">
                <a:solidFill>
                  <a:srgbClr val="000000"/>
                </a:solidFill>
                <a:latin typeface="Times New Roman" panose="02020603050405020304" pitchFamily="18" charset="0"/>
              </a:rPr>
              <a:t>distribution</a:t>
            </a:r>
            <a:endParaRPr lang="ar-SA" sz="2400" b="1" dirty="0">
              <a:solidFill>
                <a:srgbClr val="000000"/>
              </a:solidFill>
              <a:latin typeface="Times New Roman" panose="02020603050405020304" pitchFamily="18" charset="0"/>
            </a:endParaRPr>
          </a:p>
        </p:txBody>
      </p:sp>
      <p:pic>
        <p:nvPicPr>
          <p:cNvPr id="7" name="Picture 6"/>
          <p:cNvPicPr>
            <a:picLocks noChangeAspect="1"/>
          </p:cNvPicPr>
          <p:nvPr/>
        </p:nvPicPr>
        <p:blipFill rotWithShape="1">
          <a:blip r:embed="rId4"/>
          <a:srcRect r="44918"/>
          <a:stretch/>
        </p:blipFill>
        <p:spPr>
          <a:xfrm>
            <a:off x="2667001" y="5686097"/>
            <a:ext cx="2057400" cy="714703"/>
          </a:xfrm>
          <a:prstGeom prst="rect">
            <a:avLst/>
          </a:prstGeom>
        </p:spPr>
      </p:pic>
      <p:sp>
        <p:nvSpPr>
          <p:cNvPr id="3" name="Rectangle 2"/>
          <p:cNvSpPr/>
          <p:nvPr/>
        </p:nvSpPr>
        <p:spPr>
          <a:xfrm>
            <a:off x="4451784" y="2404090"/>
            <a:ext cx="713657"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C=</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417951" y="3244334"/>
            <a:ext cx="308098"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C</a:t>
            </a:r>
            <a:endParaRPr lang="en-GB" dirty="0"/>
          </a:p>
        </p:txBody>
      </p:sp>
      <p:sp>
        <p:nvSpPr>
          <p:cNvPr id="9" name="Rectangle 8"/>
          <p:cNvSpPr/>
          <p:nvPr/>
        </p:nvSpPr>
        <p:spPr>
          <a:xfrm>
            <a:off x="4699094" y="5929169"/>
            <a:ext cx="335348" cy="430887"/>
          </a:xfrm>
          <a:prstGeom prst="rect">
            <a:avLst/>
          </a:prstGeom>
        </p:spPr>
        <p:txBody>
          <a:bodyPr wrap="none">
            <a:spAutoFit/>
          </a:bodyPr>
          <a:lstStyle/>
          <a:p>
            <a:r>
              <a:rPr lang="en-US" sz="2200" dirty="0">
                <a:ln w="0"/>
                <a:effectLst>
                  <a:outerShdw blurRad="38100" dist="19050" dir="2700000" algn="tl" rotWithShape="0">
                    <a:schemeClr val="dk1">
                      <a:alpha val="40000"/>
                    </a:schemeClr>
                  </a:outerShdw>
                </a:effectLst>
              </a:rPr>
              <a:t>C</a:t>
            </a:r>
            <a:endParaRPr lang="en-GB" sz="2200" dirty="0"/>
          </a:p>
        </p:txBody>
      </p:sp>
      <p:pic>
        <p:nvPicPr>
          <p:cNvPr id="10" name="Picture 9"/>
          <p:cNvPicPr>
            <a:picLocks noChangeAspect="1"/>
          </p:cNvPicPr>
          <p:nvPr/>
        </p:nvPicPr>
        <p:blipFill rotWithShape="1">
          <a:blip r:embed="rId4"/>
          <a:srcRect l="59162"/>
          <a:stretch/>
        </p:blipFill>
        <p:spPr>
          <a:xfrm>
            <a:off x="4953000" y="5756484"/>
            <a:ext cx="1525345" cy="714703"/>
          </a:xfrm>
          <a:prstGeom prst="rect">
            <a:avLst/>
          </a:prstGeom>
        </p:spPr>
      </p:pic>
    </p:spTree>
    <p:extLst>
      <p:ext uri="{BB962C8B-B14F-4D97-AF65-F5344CB8AC3E}">
        <p14:creationId xmlns:p14="http://schemas.microsoft.com/office/powerpoint/2010/main" val="285034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160" t="22917" r="9005" b="9375"/>
          <a:stretch/>
        </p:blipFill>
        <p:spPr>
          <a:xfrm>
            <a:off x="152400" y="228600"/>
            <a:ext cx="8816926" cy="6172200"/>
          </a:xfrm>
          <a:prstGeom prst="rect">
            <a:avLst/>
          </a:prstGeom>
        </p:spPr>
      </p:pic>
    </p:spTree>
    <p:extLst>
      <p:ext uri="{BB962C8B-B14F-4D97-AF65-F5344CB8AC3E}">
        <p14:creationId xmlns:p14="http://schemas.microsoft.com/office/powerpoint/2010/main" val="252219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12068</TotalTime>
  <Words>389</Words>
  <Application>Microsoft Office PowerPoint</Application>
  <PresentationFormat>On-screen Show (4:3)</PresentationFormat>
  <Paragraphs>38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DELL</cp:lastModifiedBy>
  <cp:revision>33</cp:revision>
  <dcterms:created xsi:type="dcterms:W3CDTF">2017-12-04T17:29:51Z</dcterms:created>
  <dcterms:modified xsi:type="dcterms:W3CDTF">2023-10-23T15:30:30Z</dcterms:modified>
</cp:coreProperties>
</file>