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1" r:id="rId4"/>
    <p:sldId id="263" r:id="rId5"/>
    <p:sldId id="277" r:id="rId6"/>
    <p:sldId id="265" r:id="rId7"/>
    <p:sldId id="270" r:id="rId8"/>
    <p:sldId id="267" r:id="rId9"/>
    <p:sldId id="272" r:id="rId10"/>
    <p:sldId id="278"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varScale="1">
        <p:scale>
          <a:sx n="73" d="100"/>
          <a:sy n="73"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32139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146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5712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45D85-9C2C-4C57-8B22-75891462E487}"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0476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945D85-9C2C-4C57-8B22-75891462E487}"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03385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45D85-9C2C-4C57-8B22-75891462E487}"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74505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45D85-9C2C-4C57-8B22-75891462E487}" type="datetimeFigureOut">
              <a:rPr lang="en-US" smtClean="0"/>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117307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45D85-9C2C-4C57-8B22-75891462E487}" type="datetimeFigureOut">
              <a:rPr lang="en-US" smtClean="0"/>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409018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45D85-9C2C-4C57-8B22-75891462E487}" type="datetimeFigureOut">
              <a:rPr lang="en-US" smtClean="0"/>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2466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217368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945D85-9C2C-4C57-8B22-75891462E487}"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7546E-6FDC-4A2A-8676-3214E5183B42}" type="slidenum">
              <a:rPr lang="en-US" smtClean="0"/>
              <a:t>‹#›</a:t>
            </a:fld>
            <a:endParaRPr lang="en-US"/>
          </a:p>
        </p:txBody>
      </p:sp>
    </p:spTree>
    <p:extLst>
      <p:ext uri="{BB962C8B-B14F-4D97-AF65-F5344CB8AC3E}">
        <p14:creationId xmlns:p14="http://schemas.microsoft.com/office/powerpoint/2010/main" val="394392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5D85-9C2C-4C57-8B22-75891462E487}" type="datetimeFigureOut">
              <a:rPr lang="en-US" smtClean="0"/>
              <a:t>10/21/2023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7546E-6FDC-4A2A-8676-3214E5183B42}" type="slidenum">
              <a:rPr lang="en-US" smtClean="0"/>
              <a:t>‹#›</a:t>
            </a:fld>
            <a:endParaRPr lang="en-US"/>
          </a:p>
        </p:txBody>
      </p:sp>
    </p:spTree>
    <p:extLst>
      <p:ext uri="{BB962C8B-B14F-4D97-AF65-F5344CB8AC3E}">
        <p14:creationId xmlns:p14="http://schemas.microsoft.com/office/powerpoint/2010/main" val="10667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Atmospheric_convec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2678" y="843503"/>
            <a:ext cx="9731829" cy="2862322"/>
          </a:xfrm>
          <a:prstGeom prst="rect">
            <a:avLst/>
          </a:prstGeom>
        </p:spPr>
        <p:txBody>
          <a:bodyPr wrap="square" numCol="1">
            <a:spAutoFit/>
          </a:bodyPr>
          <a:lstStyle/>
          <a:p>
            <a:pPr algn="ctr"/>
            <a:r>
              <a:rPr lang="en-US" sz="6000" b="1" i="1" u="sng" dirty="0" smtClean="0">
                <a:effectLst>
                  <a:outerShdw blurRad="38100" dist="38100" dir="2700000" algn="tl">
                    <a:srgbClr val="000000">
                      <a:alpha val="43137"/>
                    </a:srgbClr>
                  </a:outerShdw>
                </a:effectLst>
              </a:rPr>
              <a:t>Virtual Potential </a:t>
            </a:r>
            <a:r>
              <a:rPr lang="en-US" sz="6000" b="1" i="1" u="sng" dirty="0" smtClean="0">
                <a:effectLst>
                  <a:outerShdw blurRad="38100" dist="38100" dir="2700000" algn="tl">
                    <a:srgbClr val="000000">
                      <a:alpha val="43137"/>
                    </a:srgbClr>
                  </a:outerShdw>
                </a:effectLst>
              </a:rPr>
              <a:t>Temperature </a:t>
            </a:r>
          </a:p>
          <a:p>
            <a:pPr algn="ctr"/>
            <a:r>
              <a:rPr lang="en-US" sz="6000" b="1" i="1" u="sng" dirty="0" smtClean="0">
                <a:effectLst>
                  <a:outerShdw blurRad="38100" dist="38100" dir="2700000" algn="tl">
                    <a:srgbClr val="000000">
                      <a:alpha val="43137"/>
                    </a:srgbClr>
                  </a:outerShdw>
                </a:effectLst>
              </a:rPr>
              <a:t>And </a:t>
            </a:r>
            <a:r>
              <a:rPr lang="en-US" sz="6000" b="1" i="1" u="sng" dirty="0" smtClean="0">
                <a:effectLst>
                  <a:outerShdw blurRad="38100" dist="38100" dir="2700000" algn="tl">
                    <a:srgbClr val="000000">
                      <a:alpha val="43137"/>
                    </a:srgbClr>
                  </a:outerShdw>
                </a:effectLst>
              </a:rPr>
              <a:t> </a:t>
            </a:r>
            <a:r>
              <a:rPr lang="en-US" sz="6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Layer</a:t>
            </a:r>
          </a:p>
          <a:p>
            <a:pPr algn="ctr"/>
            <a:endParaRPr lang="en-US" sz="6000" b="1" i="1" u="sng"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6315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031" t="21098" r="15915" b="12053"/>
          <a:stretch/>
        </p:blipFill>
        <p:spPr>
          <a:xfrm>
            <a:off x="144379" y="209006"/>
            <a:ext cx="11935326" cy="6648993"/>
          </a:xfrm>
          <a:prstGeom prst="rect">
            <a:avLst/>
          </a:prstGeom>
        </p:spPr>
      </p:pic>
    </p:spTree>
    <p:extLst>
      <p:ext uri="{BB962C8B-B14F-4D97-AF65-F5344CB8AC3E}">
        <p14:creationId xmlns:p14="http://schemas.microsoft.com/office/powerpoint/2010/main" val="34257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9977" y="194791"/>
            <a:ext cx="9078686" cy="6468417"/>
          </a:xfrm>
          <a:prstGeom prst="rect">
            <a:avLst/>
          </a:prstGeom>
        </p:spPr>
      </p:pic>
    </p:spTree>
    <p:extLst>
      <p:ext uri="{BB962C8B-B14F-4D97-AF65-F5344CB8AC3E}">
        <p14:creationId xmlns:p14="http://schemas.microsoft.com/office/powerpoint/2010/main" val="332616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383" y="180255"/>
            <a:ext cx="11416935" cy="1384995"/>
          </a:xfrm>
          <a:prstGeom prst="rect">
            <a:avLst/>
          </a:prstGeom>
        </p:spPr>
        <p:txBody>
          <a:bodyPr wrap="square">
            <a:spAutoFit/>
          </a:bodyPr>
          <a:lstStyle/>
          <a:p>
            <a:pPr lvl="0" algn="ctr"/>
            <a:r>
              <a:rPr lang="en-US" sz="2400" b="1" u="sng" dirty="0">
                <a:solidFill>
                  <a:srgbClr val="000000"/>
                </a:solidFill>
                <a:latin typeface="Linux Libertine"/>
              </a:rPr>
              <a:t>Potential temperature </a:t>
            </a:r>
            <a:r>
              <a:rPr lang="en-US" sz="2400" b="1" u="sng" dirty="0" smtClean="0">
                <a:solidFill>
                  <a:srgbClr val="000000"/>
                </a:solidFill>
                <a:latin typeface="Linux Libertine"/>
              </a:rPr>
              <a:t>:</a:t>
            </a:r>
          </a:p>
          <a:p>
            <a:r>
              <a:rPr lang="en-US" sz="2000" dirty="0" smtClean="0">
                <a:latin typeface="Times New Roman" panose="02020603050405020304" pitchFamily="18" charset="0"/>
                <a:cs typeface="Times New Roman" panose="02020603050405020304" pitchFamily="18" charset="0"/>
              </a:rPr>
              <a:t>The potential temperature is the temperature that the parcel would attain if adiabatically brought to a standard reference pressure P</a:t>
            </a:r>
            <a:r>
              <a:rPr lang="en-US" sz="1200" dirty="0" smtClean="0">
                <a:latin typeface="Times New Roman" panose="02020603050405020304" pitchFamily="18" charset="0"/>
                <a:cs typeface="Times New Roman" panose="02020603050405020304" pitchFamily="18" charset="0"/>
              </a:rPr>
              <a:t>0</a:t>
            </a:r>
            <a:r>
              <a:rPr lang="en-US" sz="2000" dirty="0" smtClean="0">
                <a:latin typeface="Times New Roman" panose="02020603050405020304" pitchFamily="18" charset="0"/>
                <a:cs typeface="Times New Roman" panose="02020603050405020304" pitchFamily="18" charset="0"/>
              </a:rPr>
              <a:t> usually (1000 </a:t>
            </a:r>
            <a:r>
              <a:rPr lang="en-US" sz="2000" dirty="0" err="1" smtClean="0">
                <a:latin typeface="Times New Roman" panose="02020603050405020304" pitchFamily="18" charset="0"/>
                <a:cs typeface="Times New Roman" panose="02020603050405020304" pitchFamily="18" charset="0"/>
              </a:rPr>
              <a:t>mb</a:t>
            </a:r>
            <a:r>
              <a:rPr lang="en-US" sz="2000" dirty="0" smtClean="0">
                <a:latin typeface="Times New Roman" panose="02020603050405020304" pitchFamily="18" charset="0"/>
                <a:cs typeface="Times New Roman" panose="02020603050405020304" pitchFamily="18" charset="0"/>
              </a:rPr>
              <a:t>)</a:t>
            </a:r>
            <a:r>
              <a:rPr lang="en-US" sz="2000" dirty="0"/>
              <a:t> </a:t>
            </a:r>
            <a:r>
              <a:rPr lang="en-US" sz="2000" dirty="0" smtClean="0"/>
              <a:t>or (100 </a:t>
            </a:r>
            <a:r>
              <a:rPr lang="en-US" sz="2000" dirty="0" err="1" smtClean="0"/>
              <a:t>kPa</a:t>
            </a:r>
            <a:r>
              <a:rPr lang="en-US" sz="2000" dirty="0" smtClean="0"/>
              <a:t>).</a:t>
            </a:r>
            <a:endParaRPr lang="en-US" sz="2000" dirty="0"/>
          </a:p>
          <a:p>
            <a:pPr lvl="0"/>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268225" y="1288048"/>
            <a:ext cx="11652068" cy="1631216"/>
          </a:xfrm>
          <a:prstGeom prst="rect">
            <a:avLst/>
          </a:prstGeom>
        </p:spPr>
        <p:txBody>
          <a:bodyPr wrap="squar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Potential temperature is a more dynamically important quantity than the actual temperature. This is because it is not affected by the physical lifting or sinking associated with the flow over obstacles. </a:t>
            </a:r>
          </a:p>
          <a:p>
            <a:r>
              <a:rPr lang="en-US" sz="2000" dirty="0" smtClean="0">
                <a:latin typeface="Times New Roman" panose="02020603050405020304" pitchFamily="18" charset="0"/>
                <a:cs typeface="Times New Roman" panose="02020603050405020304" pitchFamily="18" charset="0"/>
              </a:rPr>
              <a:t>Potential temperature is a useful measure of the static stability of the unsaturated atmosphere. </a:t>
            </a:r>
            <a:r>
              <a:rPr lang="en-US" sz="2000" dirty="0">
                <a:latin typeface="Times New Roman" panose="02020603050405020304" pitchFamily="18" charset="0"/>
                <a:cs typeface="Times New Roman" panose="02020603050405020304" pitchFamily="18" charset="0"/>
              </a:rPr>
              <a:t>When </a:t>
            </a:r>
            <a:r>
              <a:rPr lang="en-US" sz="2000" dirty="0" err="1" smtClean="0">
                <a:latin typeface="Times New Roman" panose="02020603050405020304" pitchFamily="18" charset="0"/>
                <a:cs typeface="Times New Roman" panose="02020603050405020304" pitchFamily="18" charset="0"/>
              </a:rPr>
              <a:t>θ</a:t>
            </a:r>
            <a:r>
              <a:rPr lang="en-US" sz="1400" dirty="0" err="1" smtClean="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constant, the atmosphere is statically neutral. </a:t>
            </a:r>
            <a:r>
              <a:rPr lang="en-US" sz="2000" dirty="0" smtClean="0">
                <a:latin typeface="Times New Roman" panose="02020603050405020304" pitchFamily="18" charset="0"/>
                <a:cs typeface="Times New Roman" panose="02020603050405020304" pitchFamily="18" charset="0"/>
              </a:rPr>
              <a:t>When it decreases with elevation, </a:t>
            </a:r>
            <a:r>
              <a:rPr lang="en-US" sz="2000" dirty="0" smtClean="0"/>
              <a:t>the atmosphere is unstable to vertical motions, and </a:t>
            </a:r>
            <a:r>
              <a:rPr lang="en-US" sz="2000" dirty="0" smtClean="0">
                <a:hlinkClick r:id="rId2"/>
              </a:rPr>
              <a:t>convection</a:t>
            </a:r>
            <a:r>
              <a:rPr lang="en-US" sz="2000" dirty="0" smtClean="0"/>
              <a:t> </a:t>
            </a:r>
            <a:r>
              <a:rPr lang="en-US" sz="2000" dirty="0" smtClean="0">
                <a:latin typeface="Times New Roman" panose="02020603050405020304" pitchFamily="18" charset="0"/>
                <a:cs typeface="Times New Roman" panose="02020603050405020304" pitchFamily="18" charset="0"/>
              </a:rPr>
              <a:t>. When it increases with elevation, the atmosphere is statically stable.</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169816" y="2875065"/>
            <a:ext cx="11652068" cy="1077218"/>
          </a:xfrm>
          <a:prstGeom prst="rect">
            <a:avLst/>
          </a:prstGeom>
        </p:spPr>
        <p:txBody>
          <a:bodyPr wrap="square">
            <a:spAutoFit/>
          </a:bodyPr>
          <a:lstStyle/>
          <a:p>
            <a:pPr algn="ctr"/>
            <a:r>
              <a:rPr lang="en-US" sz="2400" b="1" i="0" u="sng" dirty="0" smtClean="0">
                <a:effectLst/>
                <a:latin typeface="Times New Roman" panose="02020603050405020304" pitchFamily="18" charset="0"/>
                <a:cs typeface="Times New Roman" panose="02020603050405020304" pitchFamily="18" charset="0"/>
              </a:rPr>
              <a:t>Potential temperature perturbations</a:t>
            </a:r>
          </a:p>
          <a:p>
            <a:r>
              <a:rPr lang="en-US" sz="2000" b="0" i="0" dirty="0" smtClean="0">
                <a:effectLst/>
                <a:latin typeface="Times New Roman" panose="02020603050405020304" pitchFamily="18" charset="0"/>
                <a:cs typeface="Times New Roman" panose="02020603050405020304" pitchFamily="18" charset="0"/>
              </a:rPr>
              <a:t>potential temperature perturbation is defined as the difference between the potential temperature of the ABL and the potential temperature of the free atmosphere above the ABL. </a:t>
            </a:r>
            <a:endParaRPr lang="en-US" sz="2000" b="0" i="0" dirty="0">
              <a:effectLst/>
              <a:latin typeface="Times New Roman" panose="02020603050405020304" pitchFamily="18" charset="0"/>
              <a:cs typeface="Times New Roman" panose="02020603050405020304" pitchFamily="18" charset="0"/>
            </a:endParaRPr>
          </a:p>
        </p:txBody>
      </p:sp>
      <p:sp>
        <p:nvSpPr>
          <p:cNvPr id="6" name="Rectangle 5"/>
          <p:cNvSpPr/>
          <p:nvPr/>
        </p:nvSpPr>
        <p:spPr>
          <a:xfrm>
            <a:off x="169818" y="4027057"/>
            <a:ext cx="11848882" cy="1077218"/>
          </a:xfrm>
          <a:prstGeom prst="rect">
            <a:avLst/>
          </a:prstGeom>
        </p:spPr>
        <p:txBody>
          <a:bodyPr wrap="square">
            <a:spAutoFit/>
          </a:bodyPr>
          <a:lstStyle/>
          <a:p>
            <a:pPr algn="ctr"/>
            <a:r>
              <a:rPr lang="en-US" sz="2400" b="1" u="sng" dirty="0" smtClean="0">
                <a:latin typeface="Times New Roman" panose="02020603050405020304" pitchFamily="18" charset="0"/>
                <a:cs typeface="Times New Roman" panose="02020603050405020304" pitchFamily="18" charset="0"/>
              </a:rPr>
              <a:t>Virtual temperature (</a:t>
            </a:r>
            <a:r>
              <a:rPr lang="en-US" sz="2400" b="1" u="sng" dirty="0" err="1" smtClean="0">
                <a:latin typeface="Times New Roman" panose="02020603050405020304" pitchFamily="18" charset="0"/>
                <a:cs typeface="Times New Roman" panose="02020603050405020304" pitchFamily="18" charset="0"/>
              </a:rPr>
              <a:t>Tv</a:t>
            </a:r>
            <a:r>
              <a:rPr lang="en-US" sz="2400" b="1" u="sng"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Virtual temperature </a:t>
            </a:r>
            <a:r>
              <a:rPr lang="en-US" sz="2000" dirty="0">
                <a:latin typeface="Times New Roman" panose="02020603050405020304" pitchFamily="18" charset="0"/>
                <a:cs typeface="Times New Roman" panose="02020603050405020304" pitchFamily="18" charset="0"/>
              </a:rPr>
              <a:t>is the temperature at which dry air would have the same density as the moist air, at a given pressure</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26996" y="5262098"/>
            <a:ext cx="12045696" cy="1323439"/>
          </a:xfrm>
          <a:prstGeom prst="rect">
            <a:avLst/>
          </a:prstGeom>
        </p:spPr>
        <p:txBody>
          <a:bodyPr wrap="square">
            <a:spAutoFit/>
          </a:bodyPr>
          <a:lstStyle/>
          <a:p>
            <a:pPr algn="ctr"/>
            <a:r>
              <a:rPr lang="en-US" sz="2000" b="1" u="sng" dirty="0">
                <a:solidFill>
                  <a:srgbClr val="FF0000"/>
                </a:solidFill>
                <a:latin typeface="Times New Roman" panose="02020603050405020304" pitchFamily="18" charset="0"/>
                <a:cs typeface="Times New Roman" panose="02020603050405020304" pitchFamily="18" charset="0"/>
              </a:rPr>
              <a:t>Virtual potential temperature :</a:t>
            </a:r>
          </a:p>
          <a:p>
            <a:r>
              <a:rPr lang="en-US" sz="2000" dirty="0">
                <a:solidFill>
                  <a:srgbClr val="FF0000"/>
                </a:solidFill>
                <a:latin typeface="Times New Roman" panose="02020603050405020304" pitchFamily="18" charset="0"/>
                <a:cs typeface="Times New Roman" panose="02020603050405020304" pitchFamily="18" charset="0"/>
              </a:rPr>
              <a:t>Virtual Potential temperatures are analogous to potential temperatures in that they remove the temperature variation caused by changes in pressure altitude of an air parcel. . Virtual potential temperature is useful as a surrogate for density in buoyancy calculations and </a:t>
            </a:r>
            <a:r>
              <a:rPr lang="en-US" sz="2000" dirty="0" smtClean="0">
                <a:solidFill>
                  <a:srgbClr val="FF0000"/>
                </a:solidFill>
                <a:latin typeface="Times New Roman" panose="02020603050405020304" pitchFamily="18" charset="0"/>
                <a:cs typeface="Times New Roman" panose="02020603050405020304" pitchFamily="18" charset="0"/>
              </a:rPr>
              <a:t>turbulence </a:t>
            </a:r>
            <a:r>
              <a:rPr lang="en-US" sz="2000" dirty="0">
                <a:solidFill>
                  <a:srgbClr val="FF0000"/>
                </a:solidFill>
                <a:latin typeface="Times New Roman" panose="02020603050405020304" pitchFamily="18" charset="0"/>
                <a:cs typeface="Times New Roman" panose="02020603050405020304" pitchFamily="18" charset="0"/>
              </a:rPr>
              <a:t>transport which includes vertical air movement.</a:t>
            </a:r>
          </a:p>
        </p:txBody>
      </p:sp>
    </p:spTree>
    <p:extLst>
      <p:ext uri="{BB962C8B-B14F-4D97-AF65-F5344CB8AC3E}">
        <p14:creationId xmlns:p14="http://schemas.microsoft.com/office/powerpoint/2010/main" val="1115359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269" t="14732" r="7599" b="5624"/>
          <a:stretch/>
        </p:blipFill>
        <p:spPr>
          <a:xfrm>
            <a:off x="0" y="235132"/>
            <a:ext cx="12192000" cy="6732596"/>
          </a:xfrm>
          <a:prstGeom prst="rect">
            <a:avLst/>
          </a:prstGeom>
        </p:spPr>
      </p:pic>
    </p:spTree>
    <p:extLst>
      <p:ext uri="{BB962C8B-B14F-4D97-AF65-F5344CB8AC3E}">
        <p14:creationId xmlns:p14="http://schemas.microsoft.com/office/powerpoint/2010/main" val="386245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56" t="17767" r="13823" b="21339"/>
          <a:stretch/>
        </p:blipFill>
        <p:spPr>
          <a:xfrm>
            <a:off x="0" y="0"/>
            <a:ext cx="12192000" cy="5094514"/>
          </a:xfrm>
          <a:prstGeom prst="rect">
            <a:avLst/>
          </a:prstGeom>
        </p:spPr>
      </p:pic>
      <p:sp>
        <p:nvSpPr>
          <p:cNvPr id="5" name="Rectangle 4"/>
          <p:cNvSpPr/>
          <p:nvPr/>
        </p:nvSpPr>
        <p:spPr>
          <a:xfrm>
            <a:off x="269966" y="5229723"/>
            <a:ext cx="11652067" cy="70788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virtual potential temperature is only about 4 K warmer than the potential temperature, this difference is on the same order as the difference between the warm air rising in thermals and the surrounding environment. </a:t>
            </a:r>
          </a:p>
        </p:txBody>
      </p:sp>
    </p:spTree>
    <p:extLst>
      <p:ext uri="{BB962C8B-B14F-4D97-AF65-F5344CB8AC3E}">
        <p14:creationId xmlns:p14="http://schemas.microsoft.com/office/powerpoint/2010/main" val="142876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575" r="361"/>
          <a:stretch/>
        </p:blipFill>
        <p:spPr>
          <a:xfrm>
            <a:off x="-528" y="195943"/>
            <a:ext cx="12148986" cy="6662354"/>
          </a:xfrm>
          <a:prstGeom prst="rect">
            <a:avLst/>
          </a:prstGeom>
        </p:spPr>
      </p:pic>
    </p:spTree>
    <p:extLst>
      <p:ext uri="{BB962C8B-B14F-4D97-AF65-F5344CB8AC3E}">
        <p14:creationId xmlns:p14="http://schemas.microsoft.com/office/powerpoint/2010/main" val="209454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98" y="790866"/>
            <a:ext cx="11634651" cy="163121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turbulence in the mixed layer is usually convectively </a:t>
            </a:r>
            <a:r>
              <a:rPr lang="en-US" sz="2000" dirty="0" smtClean="0">
                <a:latin typeface="Times New Roman" panose="02020603050405020304" pitchFamily="18" charset="0"/>
                <a:cs typeface="Times New Roman" panose="02020603050405020304" pitchFamily="18" charset="0"/>
              </a:rPr>
              <a:t>driven. Convective </a:t>
            </a:r>
            <a:r>
              <a:rPr lang="en-US" sz="2000" dirty="0">
                <a:latin typeface="Times New Roman" panose="02020603050405020304" pitchFamily="18" charset="0"/>
                <a:cs typeface="Times New Roman" panose="02020603050405020304" pitchFamily="18" charset="0"/>
              </a:rPr>
              <a:t>sources include heat transfer from a warm </a:t>
            </a:r>
            <a:r>
              <a:rPr lang="en-US" sz="2000" dirty="0" smtClean="0">
                <a:latin typeface="Times New Roman" panose="02020603050405020304" pitchFamily="18" charset="0"/>
                <a:cs typeface="Times New Roman" panose="02020603050405020304" pitchFamily="18" charset="0"/>
              </a:rPr>
              <a:t>Earth </a:t>
            </a:r>
            <a:r>
              <a:rPr lang="en-US" sz="2000" dirty="0">
                <a:latin typeface="Times New Roman" panose="02020603050405020304" pitchFamily="18" charset="0"/>
                <a:cs typeface="Times New Roman" panose="02020603050405020304" pitchFamily="18" charset="0"/>
              </a:rPr>
              <a:t>surface and radiative cooling from the top of the cloud layer. The first situation creates thermals of warm air rising from the ground, while the second creates thermals of cool air sinking from cloud top.</a:t>
            </a:r>
          </a:p>
          <a:p>
            <a:pPr algn="just"/>
            <a:r>
              <a:rPr lang="en-US" sz="2000" dirty="0">
                <a:latin typeface="Times New Roman" panose="02020603050405020304" pitchFamily="18" charset="0"/>
                <a:cs typeface="Times New Roman" panose="02020603050405020304" pitchFamily="18" charset="0"/>
              </a:rPr>
              <a:t> Both can occur simultaneously, particularly when cool stratocumulus topped mixed layer is being </a:t>
            </a:r>
            <a:r>
              <a:rPr lang="en-US" sz="2000" dirty="0" err="1">
                <a:latin typeface="Times New Roman" panose="02020603050405020304" pitchFamily="18" charset="0"/>
                <a:cs typeface="Times New Roman" panose="02020603050405020304" pitchFamily="18" charset="0"/>
              </a:rPr>
              <a:t>advected</a:t>
            </a:r>
            <a:r>
              <a:rPr lang="en-US" sz="2000" dirty="0">
                <a:latin typeface="Times New Roman" panose="02020603050405020304" pitchFamily="18" charset="0"/>
                <a:cs typeface="Times New Roman" panose="02020603050405020304" pitchFamily="18" charset="0"/>
              </a:rPr>
              <a:t> over the warmer ground. </a:t>
            </a:r>
          </a:p>
        </p:txBody>
      </p:sp>
      <p:sp>
        <p:nvSpPr>
          <p:cNvPr id="3" name="Rectangle 2"/>
          <p:cNvSpPr/>
          <p:nvPr/>
        </p:nvSpPr>
        <p:spPr>
          <a:xfrm>
            <a:off x="365760" y="186402"/>
            <a:ext cx="2275559" cy="461665"/>
          </a:xfrm>
          <a:prstGeom prst="rect">
            <a:avLst/>
          </a:prstGeom>
        </p:spPr>
        <p:txBody>
          <a:bodyPr wrap="square">
            <a:spAutoFit/>
          </a:bodyPr>
          <a:lstStyle/>
          <a:p>
            <a:pPr marL="342900" indent="-34290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Layer</a:t>
            </a:r>
          </a:p>
        </p:txBody>
      </p:sp>
      <p:sp>
        <p:nvSpPr>
          <p:cNvPr id="4" name="Rectangle 3"/>
          <p:cNvSpPr/>
          <p:nvPr/>
        </p:nvSpPr>
        <p:spPr>
          <a:xfrm>
            <a:off x="200297" y="2333509"/>
            <a:ext cx="11351623"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Even when convection is the dominant mechanism, there is usually wind shear across the top of the ML that contributes to the turbulence generation. </a:t>
            </a:r>
            <a:r>
              <a:rPr lang="en-US" sz="2000" dirty="0">
                <a:solidFill>
                  <a:srgbClr val="FF0000"/>
                </a:solidFill>
                <a:latin typeface="Times New Roman" panose="02020603050405020304" pitchFamily="18" charset="0"/>
                <a:cs typeface="Times New Roman" panose="02020603050405020304" pitchFamily="18" charset="0"/>
              </a:rPr>
              <a:t>This free-shear situation is more akin to CAT and is thought to be associated with the formation and </a:t>
            </a:r>
            <a:r>
              <a:rPr lang="en-US" sz="2000" dirty="0" smtClean="0">
                <a:solidFill>
                  <a:srgbClr val="FF0000"/>
                </a:solidFill>
                <a:latin typeface="Times New Roman" panose="02020603050405020304" pitchFamily="18" charset="0"/>
                <a:cs typeface="Times New Roman" panose="02020603050405020304" pitchFamily="18" charset="0"/>
              </a:rPr>
              <a:t>breakdown </a:t>
            </a:r>
            <a:r>
              <a:rPr lang="en-US" sz="2000" dirty="0">
                <a:solidFill>
                  <a:srgbClr val="FF0000"/>
                </a:solidFill>
                <a:latin typeface="Times New Roman" panose="02020603050405020304" pitchFamily="18" charset="0"/>
                <a:cs typeface="Times New Roman" panose="02020603050405020304" pitchFamily="18" charset="0"/>
              </a:rPr>
              <a:t>of waves in the air known as </a:t>
            </a:r>
            <a:r>
              <a:rPr lang="en-US" sz="2000" dirty="0" smtClean="0">
                <a:solidFill>
                  <a:srgbClr val="FF0000"/>
                </a:solidFill>
                <a:latin typeface="Times New Roman" panose="02020603050405020304" pitchFamily="18" charset="0"/>
                <a:cs typeface="Times New Roman" panose="02020603050405020304" pitchFamily="18" charset="0"/>
              </a:rPr>
              <a:t>Kelvin-Helmholtz </a:t>
            </a:r>
            <a:r>
              <a:rPr lang="en-US" sz="2000" dirty="0">
                <a:solidFill>
                  <a:srgbClr val="FF0000"/>
                </a:solidFill>
                <a:latin typeface="Times New Roman" panose="02020603050405020304" pitchFamily="18" charset="0"/>
                <a:cs typeface="Times New Roman" panose="02020603050405020304" pitchFamily="18" charset="0"/>
              </a:rPr>
              <a:t>waves. </a:t>
            </a:r>
          </a:p>
        </p:txBody>
      </p:sp>
      <p:sp>
        <p:nvSpPr>
          <p:cNvPr id="5" name="Rectangle 4"/>
          <p:cNvSpPr/>
          <p:nvPr/>
        </p:nvSpPr>
        <p:spPr>
          <a:xfrm>
            <a:off x="200297" y="3349172"/>
            <a:ext cx="11791408" cy="1938992"/>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On initially cloud-free days, ML growth is tied to solar heating of the ground. Starting about a half hour after sunrise, a turbulent ML begins to grow in depth. This ML is characterized by intense mixing in a statically unstable situation where thermals of warm air rise from the ground (Fig 1.8). The ML reaches its maximum depth in late afternoon</a:t>
            </a:r>
            <a:r>
              <a:rPr lang="en-US" sz="2000" dirty="0">
                <a:latin typeface="Times New Roman" panose="02020603050405020304" pitchFamily="18" charset="0"/>
                <a:cs typeface="Times New Roman" panose="02020603050405020304" pitchFamily="18" charset="0"/>
              </a:rPr>
              <a:t>. 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resulting turbulence tends to mix heat, moisture, and momentum uniformly in the </a:t>
            </a:r>
            <a:r>
              <a:rPr lang="en-US" sz="2000" dirty="0" smtClean="0">
                <a:latin typeface="Times New Roman" panose="02020603050405020304" pitchFamily="18" charset="0"/>
                <a:cs typeface="Times New Roman" panose="02020603050405020304" pitchFamily="18" charset="0"/>
              </a:rPr>
              <a:t>vertical</a:t>
            </a:r>
            <a:r>
              <a:rPr lang="en-US" sz="2000" dirty="0">
                <a:latin typeface="Times New Roman" panose="02020603050405020304" pitchFamily="18" charset="0"/>
                <a:cs typeface="Times New Roman" panose="02020603050405020304" pitchFamily="18" charset="0"/>
              </a:rPr>
              <a:t>. Pollutants emitted from smoke stacks exhibit a characteristic looping as those </a:t>
            </a:r>
            <a:r>
              <a:rPr lang="en-US" sz="2000" dirty="0" smtClean="0">
                <a:latin typeface="Times New Roman" panose="02020603050405020304" pitchFamily="18" charset="0"/>
                <a:cs typeface="Times New Roman" panose="02020603050405020304" pitchFamily="18" charset="0"/>
              </a:rPr>
              <a:t> portions </a:t>
            </a:r>
            <a:r>
              <a:rPr lang="en-US" sz="2000" dirty="0">
                <a:latin typeface="Times New Roman" panose="02020603050405020304" pitchFamily="18" charset="0"/>
                <a:cs typeface="Times New Roman" panose="02020603050405020304" pitchFamily="18" charset="0"/>
              </a:rPr>
              <a:t>of the effluent emitted into warm thermals begin to rise (Fig l.8). </a:t>
            </a:r>
          </a:p>
        </p:txBody>
      </p:sp>
      <p:sp>
        <p:nvSpPr>
          <p:cNvPr id="7" name="Rectangle 6"/>
          <p:cNvSpPr/>
          <p:nvPr/>
        </p:nvSpPr>
        <p:spPr>
          <a:xfrm>
            <a:off x="200297" y="5022446"/>
            <a:ext cx="11508377" cy="400110"/>
          </a:xfrm>
          <a:prstGeom prst="rect">
            <a:avLst/>
          </a:prstGeom>
        </p:spPr>
        <p:txBody>
          <a:bodyPr wrap="square">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00297" y="5422556"/>
            <a:ext cx="11991703"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High or middle overcast can reduce the insolation at ground level. This, in turn, reduces the intensity of thermals. On these days the ML may exhibit slower growth, and may even become non-turbulent or neutrally-stratified if the clouds are thick enough</a:t>
            </a:r>
            <a:endParaRPr lang="en-US" sz="2000" dirty="0"/>
          </a:p>
        </p:txBody>
      </p:sp>
    </p:spTree>
    <p:extLst>
      <p:ext uri="{BB962C8B-B14F-4D97-AF65-F5344CB8AC3E}">
        <p14:creationId xmlns:p14="http://schemas.microsoft.com/office/powerpoint/2010/main" val="225321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891" t="23303" r="17738" b="11697"/>
          <a:stretch/>
        </p:blipFill>
        <p:spPr>
          <a:xfrm>
            <a:off x="509452" y="0"/>
            <a:ext cx="11103429" cy="6101225"/>
          </a:xfrm>
          <a:prstGeom prst="rect">
            <a:avLst/>
          </a:prstGeom>
        </p:spPr>
      </p:pic>
    </p:spTree>
    <p:extLst>
      <p:ext uri="{BB962C8B-B14F-4D97-AF65-F5344CB8AC3E}">
        <p14:creationId xmlns:p14="http://schemas.microsoft.com/office/powerpoint/2010/main" val="398080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48" y="305026"/>
            <a:ext cx="1144306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resulting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profiles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virtual potential temperature, mixing ratio, pollutant concentration, and wind speed frequently are as sketched in Figure 1.9. </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Virtual </a:t>
            </a:r>
            <a:r>
              <a:rPr kumimoji="0" lang="en-US"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potential temperature </a:t>
            </a: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profiles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04947" y="1320689"/>
            <a:ext cx="11273245" cy="28623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virtual potential temperature is nearly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adiabatic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middle portion of the mixed layer (ML), and is super-adiabatic in the surface layer.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top of the ML there is usually a stable layer to stop the turbulent eddies from rising further.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When the layer is very stable so that the temperature increases with height, it is usually called capping inversion. This capping inversion can keep deep convection from developing thus restraining the domain of turbulence. It is called the entrainment zone because entrainment into the ML occurs there. </a:t>
            </a:r>
          </a:p>
          <a:p>
            <a:pPr lvl="0" algn="just">
              <a:defRPr/>
            </a:pPr>
            <a:r>
              <a:rPr kumimoji="0" lang="en-US" sz="2000" b="1" i="1"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Wind speeds</a:t>
            </a:r>
            <a:r>
              <a:rPr kumimoji="0" lang="en-US"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Wind speeds are </a:t>
            </a:r>
            <a:r>
              <a:rPr lang="en-US" sz="2000" dirty="0" smtClean="0">
                <a:solidFill>
                  <a:prstClr val="black"/>
                </a:solidFill>
                <a:latin typeface="Times New Roman" panose="02020603050405020304" pitchFamily="18" charset="0"/>
                <a:cs typeface="Times New Roman" panose="02020603050405020304" pitchFamily="18" charset="0"/>
              </a:rPr>
              <a:t>sub-geostrophic </a:t>
            </a:r>
            <a:r>
              <a:rPr lang="en-US" sz="2000" dirty="0">
                <a:solidFill>
                  <a:prstClr val="black"/>
                </a:solidFill>
                <a:latin typeface="Times New Roman" panose="02020603050405020304" pitchFamily="18" charset="0"/>
                <a:cs typeface="Times New Roman" panose="02020603050405020304" pitchFamily="18" charset="0"/>
              </a:rPr>
              <a:t>throughout the ML.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middle portion of the ML frequently has nearly constant wind speed and direction. Wind speeds decrease towards zero near the ground. resulting in a wind speed profile that is nearly logarithmic with height in the surface layer. </a:t>
            </a:r>
          </a:p>
        </p:txBody>
      </p:sp>
      <p:pic>
        <p:nvPicPr>
          <p:cNvPr id="6" name="Picture 5"/>
          <p:cNvPicPr>
            <a:picLocks noChangeAspect="1"/>
          </p:cNvPicPr>
          <p:nvPr/>
        </p:nvPicPr>
        <p:blipFill rotWithShape="1">
          <a:blip r:embed="rId2"/>
          <a:srcRect l="12031" t="21098" r="58885" b="30954"/>
          <a:stretch/>
        </p:blipFill>
        <p:spPr>
          <a:xfrm>
            <a:off x="1764173" y="4250245"/>
            <a:ext cx="7053256" cy="2607755"/>
          </a:xfrm>
          <a:prstGeom prst="rect">
            <a:avLst/>
          </a:prstGeom>
        </p:spPr>
      </p:pic>
    </p:spTree>
    <p:extLst>
      <p:ext uri="{BB962C8B-B14F-4D97-AF65-F5344CB8AC3E}">
        <p14:creationId xmlns:p14="http://schemas.microsoft.com/office/powerpoint/2010/main" val="123132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61103"/>
            <a:ext cx="11823032" cy="1631216"/>
          </a:xfrm>
          <a:prstGeom prst="rect">
            <a:avLst/>
          </a:prstGeom>
        </p:spPr>
        <p:txBody>
          <a:bodyPr wrap="square">
            <a:spAutoFit/>
          </a:bodyPr>
          <a:lstStyle/>
          <a:p>
            <a:r>
              <a:rPr lang="en-US" sz="2000" b="1" i="1" u="sng" dirty="0">
                <a:solidFill>
                  <a:prstClr val="black"/>
                </a:solidFill>
                <a:latin typeface="Arial Unicode MS" panose="020B0604020202020204" pitchFamily="34" charset="-128"/>
                <a:ea typeface="Arial Unicode MS" panose="020B0604020202020204" pitchFamily="34" charset="-128"/>
              </a:rPr>
              <a:t>Pollutant </a:t>
            </a:r>
            <a:r>
              <a:rPr lang="en-US" sz="2000" b="1" i="1" u="sng" dirty="0" smtClean="0">
                <a:solidFill>
                  <a:prstClr val="black"/>
                </a:solidFill>
                <a:latin typeface="Arial Unicode MS" panose="020B0604020202020204" pitchFamily="34" charset="-128"/>
                <a:ea typeface="Arial Unicode MS" panose="020B0604020202020204" pitchFamily="34" charset="-128"/>
              </a:rPr>
              <a:t>     </a:t>
            </a:r>
            <a:r>
              <a:rPr lang="en-US" sz="2000" dirty="0" smtClean="0">
                <a:latin typeface="Times New Roman" panose="02020603050405020304" pitchFamily="18" charset="0"/>
                <a:cs typeface="Times New Roman" panose="02020603050405020304" pitchFamily="18" charset="0"/>
              </a:rPr>
              <a:t>Most </a:t>
            </a:r>
            <a:r>
              <a:rPr lang="en-US" sz="2000" dirty="0">
                <a:latin typeface="Times New Roman" panose="02020603050405020304" pitchFamily="18" charset="0"/>
                <a:cs typeface="Times New Roman" panose="02020603050405020304" pitchFamily="18" charset="0"/>
              </a:rPr>
              <a:t>pollutant sources are near the earth's surface. Thus, pollutant concentrations can build up in the ML while FA concentrations remain relatively low</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Pollutants are transported by eddies such as thermals; therefore, the inability of thermals to penetrate very far into the stable layer means that the stable layer acts as a lid to the pollutants too. </a:t>
            </a:r>
            <a:r>
              <a:rPr lang="en-US" sz="2000" dirty="0" smtClean="0">
                <a:latin typeface="Times New Roman" panose="02020603050405020304" pitchFamily="18" charset="0"/>
                <a:cs typeface="Times New Roman" panose="02020603050405020304" pitchFamily="18" charset="0"/>
              </a:rPr>
              <a:t>Trapping </a:t>
            </a:r>
            <a:r>
              <a:rPr lang="en-US" sz="2000" dirty="0">
                <a:latin typeface="Times New Roman" panose="02020603050405020304" pitchFamily="18" charset="0"/>
                <a:cs typeface="Times New Roman" panose="02020603050405020304" pitchFamily="18" charset="0"/>
              </a:rPr>
              <a:t>of pollutants below such an "inversion layer" is common in high-pressure regions and sometimes leads to pollution alerts in large communities.</a:t>
            </a:r>
          </a:p>
        </p:txBody>
      </p:sp>
      <p:pic>
        <p:nvPicPr>
          <p:cNvPr id="5" name="Picture 4"/>
          <p:cNvPicPr>
            <a:picLocks noChangeAspect="1"/>
          </p:cNvPicPr>
          <p:nvPr/>
        </p:nvPicPr>
        <p:blipFill rotWithShape="1">
          <a:blip r:embed="rId2"/>
          <a:srcRect l="40852" t="22486" r="16123" b="31319"/>
          <a:stretch/>
        </p:blipFill>
        <p:spPr>
          <a:xfrm>
            <a:off x="2684417" y="3539266"/>
            <a:ext cx="7126941" cy="2998694"/>
          </a:xfrm>
          <a:prstGeom prst="rect">
            <a:avLst/>
          </a:prstGeom>
        </p:spPr>
      </p:pic>
      <p:sp>
        <p:nvSpPr>
          <p:cNvPr id="6" name="Rectangle 5"/>
          <p:cNvSpPr/>
          <p:nvPr/>
        </p:nvSpPr>
        <p:spPr>
          <a:xfrm>
            <a:off x="189984" y="153919"/>
            <a:ext cx="11443063" cy="1323439"/>
          </a:xfrm>
          <a:prstGeom prst="rect">
            <a:avLst/>
          </a:prstGeom>
        </p:spPr>
        <p:txBody>
          <a:bodyPr wrap="square">
            <a:spAutoFit/>
          </a:bodyPr>
          <a:lstStyle/>
          <a:p>
            <a:pPr lvl="0" algn="just">
              <a:defRPr/>
            </a:pPr>
            <a:r>
              <a:rPr kumimoji="0" lang="en-US" sz="2000" b="1" i="1"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Mixing ratios</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tend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decrease with height, even within the center portion of the ML. This reflects the evaporation of soil and plant moisture from below, and 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water vapor mixing ratio is nearly constant in the ML</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moisture decrease across the top of the ML is very </a:t>
            </a:r>
            <a:r>
              <a:rPr lang="en-US" sz="2000" dirty="0" smtClean="0">
                <a:solidFill>
                  <a:prstClr val="black"/>
                </a:solidFill>
                <a:latin typeface="Times New Roman" panose="02020603050405020304" pitchFamily="18" charset="0"/>
                <a:cs typeface="Times New Roman" panose="02020603050405020304" pitchFamily="18" charset="0"/>
              </a:rPr>
              <a:t>pronounced and </a:t>
            </a:r>
            <a:r>
              <a:rPr lang="en-US" sz="2000" dirty="0">
                <a:solidFill>
                  <a:prstClr val="black"/>
                </a:solidFill>
                <a:latin typeface="Times New Roman" panose="02020603050405020304" pitchFamily="18" charset="0"/>
                <a:cs typeface="Times New Roman" panose="02020603050405020304" pitchFamily="18" charset="0"/>
              </a:rPr>
              <a:t>is often used together with potential temperature profiles to identify the ML top from </a:t>
            </a:r>
            <a:r>
              <a:rPr lang="en-US" sz="2000" dirty="0" smtClean="0">
                <a:solidFill>
                  <a:prstClr val="black"/>
                </a:solidFill>
                <a:latin typeface="Times New Roman" panose="02020603050405020304" pitchFamily="18" charset="0"/>
                <a:cs typeface="Times New Roman" panose="02020603050405020304" pitchFamily="18" charset="0"/>
              </a:rPr>
              <a:t>radiosonde.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9799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3155</TotalTime>
  <Words>896</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 Unicode MS</vt:lpstr>
      <vt:lpstr>Arial</vt:lpstr>
      <vt:lpstr>Calibri</vt:lpstr>
      <vt:lpstr>Calibri Light</vt:lpstr>
      <vt:lpstr>Linux Libertine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90</cp:revision>
  <dcterms:created xsi:type="dcterms:W3CDTF">2020-02-07T13:11:59Z</dcterms:created>
  <dcterms:modified xsi:type="dcterms:W3CDTF">2023-10-21T14:06:28Z</dcterms:modified>
</cp:coreProperties>
</file>