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0" r:id="rId2"/>
    <p:sldId id="261" r:id="rId3"/>
    <p:sldId id="27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653" autoAdjust="0"/>
    <p:restoredTop sz="94220" autoAdjust="0"/>
  </p:normalViewPr>
  <p:slideViewPr>
    <p:cSldViewPr>
      <p:cViewPr varScale="1">
        <p:scale>
          <a:sx n="69" d="100"/>
          <a:sy n="69" d="100"/>
        </p:scale>
        <p:origin x="-13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9BA48-AC17-4E54-93A8-518FC01BB7A2}" type="datetimeFigureOut">
              <a:rPr lang="en-US" smtClean="0"/>
              <a:pPr/>
              <a:t>10/17/2023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66A38-1832-496D-98BD-A20CEC51B385}" type="slidenum">
              <a:rPr lang="en-US" smtClean="0"/>
              <a:pPr/>
              <a:t>‹#›</a:t>
            </a:fld>
            <a:endParaRPr lang="en-US"/>
          </a:p>
        </p:txBody>
      </p:sp>
    </p:spTree>
    <p:extLst>
      <p:ext uri="{BB962C8B-B14F-4D97-AF65-F5344CB8AC3E}">
        <p14:creationId xmlns="" xmlns:p14="http://schemas.microsoft.com/office/powerpoint/2010/main" val="97057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EC5C14-D268-4439-BB30-90DE4E929F81}" type="slidenum">
              <a:rPr lang="en-US" smtClean="0"/>
              <a:pPr>
                <a:defRPr/>
              </a:pPr>
              <a:t>‹#›</a:t>
            </a:fld>
            <a:endParaRPr lang="en-US"/>
          </a:p>
        </p:txBody>
      </p:sp>
    </p:spTree>
    <p:extLst>
      <p:ext uri="{BB962C8B-B14F-4D97-AF65-F5344CB8AC3E}">
        <p14:creationId xmlns="" xmlns:p14="http://schemas.microsoft.com/office/powerpoint/2010/main" val="113138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794937-BD48-4921-AA71-99930BB8B430}" type="slidenum">
              <a:rPr lang="en-US" smtClean="0"/>
              <a:pPr>
                <a:defRPr/>
              </a:pPr>
              <a:t>‹#›</a:t>
            </a:fld>
            <a:endParaRPr lang="en-US"/>
          </a:p>
        </p:txBody>
      </p:sp>
    </p:spTree>
    <p:extLst>
      <p:ext uri="{BB962C8B-B14F-4D97-AF65-F5344CB8AC3E}">
        <p14:creationId xmlns="" xmlns:p14="http://schemas.microsoft.com/office/powerpoint/2010/main" val="196116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FECA0-ED07-482D-8167-10B77F2FC04A}" type="slidenum">
              <a:rPr lang="en-US" smtClean="0"/>
              <a:pPr>
                <a:defRPr/>
              </a:pPr>
              <a:t>‹#›</a:t>
            </a:fld>
            <a:endParaRPr lang="en-US"/>
          </a:p>
        </p:txBody>
      </p:sp>
    </p:spTree>
    <p:extLst>
      <p:ext uri="{BB962C8B-B14F-4D97-AF65-F5344CB8AC3E}">
        <p14:creationId xmlns="" xmlns:p14="http://schemas.microsoft.com/office/powerpoint/2010/main" val="53294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D1A02-AD03-4B99-AC65-C2F132D3C6A0}" type="slidenum">
              <a:rPr lang="en-US" smtClean="0"/>
              <a:pPr>
                <a:defRPr/>
              </a:pPr>
              <a:t>‹#›</a:t>
            </a:fld>
            <a:endParaRPr lang="en-US"/>
          </a:p>
        </p:txBody>
      </p:sp>
    </p:spTree>
    <p:extLst>
      <p:ext uri="{BB962C8B-B14F-4D97-AF65-F5344CB8AC3E}">
        <p14:creationId xmlns="" xmlns:p14="http://schemas.microsoft.com/office/powerpoint/2010/main" val="42211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1522C9-10A6-4355-B84A-7DEA84EBAF7E}" type="slidenum">
              <a:rPr lang="en-US" smtClean="0"/>
              <a:pPr>
                <a:defRPr/>
              </a:pPr>
              <a:t>‹#›</a:t>
            </a:fld>
            <a:endParaRPr lang="en-US"/>
          </a:p>
        </p:txBody>
      </p:sp>
    </p:spTree>
    <p:extLst>
      <p:ext uri="{BB962C8B-B14F-4D97-AF65-F5344CB8AC3E}">
        <p14:creationId xmlns="" xmlns:p14="http://schemas.microsoft.com/office/powerpoint/2010/main" val="72406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69AFD28-3211-4F4D-BA34-5B89BE74E282}" type="slidenum">
              <a:rPr lang="en-US" smtClean="0"/>
              <a:pPr>
                <a:defRPr/>
              </a:pPr>
              <a:t>‹#›</a:t>
            </a:fld>
            <a:endParaRPr lang="en-US"/>
          </a:p>
        </p:txBody>
      </p:sp>
    </p:spTree>
    <p:extLst>
      <p:ext uri="{BB962C8B-B14F-4D97-AF65-F5344CB8AC3E}">
        <p14:creationId xmlns="" xmlns:p14="http://schemas.microsoft.com/office/powerpoint/2010/main" val="141879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7646E08-9120-4599-836D-43F7A4C2842F}" type="slidenum">
              <a:rPr lang="en-US" smtClean="0"/>
              <a:pPr>
                <a:defRPr/>
              </a:pPr>
              <a:t>‹#›</a:t>
            </a:fld>
            <a:endParaRPr lang="en-US"/>
          </a:p>
        </p:txBody>
      </p:sp>
    </p:spTree>
    <p:extLst>
      <p:ext uri="{BB962C8B-B14F-4D97-AF65-F5344CB8AC3E}">
        <p14:creationId xmlns="" xmlns:p14="http://schemas.microsoft.com/office/powerpoint/2010/main" val="273201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699F9D8-545D-42E6-B2DC-CCC89666A363}" type="slidenum">
              <a:rPr lang="en-US" smtClean="0"/>
              <a:pPr>
                <a:defRPr/>
              </a:pPr>
              <a:t>‹#›</a:t>
            </a:fld>
            <a:endParaRPr lang="en-US"/>
          </a:p>
        </p:txBody>
      </p:sp>
    </p:spTree>
    <p:extLst>
      <p:ext uri="{BB962C8B-B14F-4D97-AF65-F5344CB8AC3E}">
        <p14:creationId xmlns="" xmlns:p14="http://schemas.microsoft.com/office/powerpoint/2010/main" val="351586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01828DF-9994-4017-9AF7-06989C5D4869}" type="slidenum">
              <a:rPr lang="en-US" smtClean="0"/>
              <a:pPr>
                <a:defRPr/>
              </a:pPr>
              <a:t>‹#›</a:t>
            </a:fld>
            <a:endParaRPr lang="en-US"/>
          </a:p>
        </p:txBody>
      </p:sp>
    </p:spTree>
    <p:extLst>
      <p:ext uri="{BB962C8B-B14F-4D97-AF65-F5344CB8AC3E}">
        <p14:creationId xmlns="" xmlns:p14="http://schemas.microsoft.com/office/powerpoint/2010/main" val="12032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solidFill>
                <a:srgbClr val="434342"/>
              </a:solidFill>
            </a:endParaRPr>
          </a:p>
        </p:txBody>
      </p:sp>
      <p:sp>
        <p:nvSpPr>
          <p:cNvPr id="7" name="Slide Number Placeholder 6"/>
          <p:cNvSpPr>
            <a:spLocks noGrp="1"/>
          </p:cNvSpPr>
          <p:nvPr>
            <p:ph type="sldNum" sz="quarter" idx="12"/>
          </p:nvPr>
        </p:nvSpPr>
        <p:spPr/>
        <p:txBody>
          <a:bodyPr/>
          <a:lstStyle/>
          <a:p>
            <a:pPr>
              <a:defRPr/>
            </a:pPr>
            <a:fld id="{89C31AD0-6879-4451-BAEF-3D4113E21AEA}" type="slidenum">
              <a:rPr lang="en-US" smtClean="0">
                <a:solidFill>
                  <a:srgbClr val="434342"/>
                </a:solidFill>
              </a:rPr>
              <a:pPr>
                <a:defRPr/>
              </a:pPr>
              <a:t>‹#›</a:t>
            </a:fld>
            <a:endParaRPr lang="en-US">
              <a:solidFill>
                <a:srgbClr val="434342"/>
              </a:solidFill>
            </a:endParaRPr>
          </a:p>
        </p:txBody>
      </p:sp>
    </p:spTree>
    <p:extLst>
      <p:ext uri="{BB962C8B-B14F-4D97-AF65-F5344CB8AC3E}">
        <p14:creationId xmlns="" xmlns:p14="http://schemas.microsoft.com/office/powerpoint/2010/main" val="1790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3021F0-341A-4A40-A56E-16E5EFA33E22}" type="slidenum">
              <a:rPr lang="en-US" smtClean="0"/>
              <a:pPr>
                <a:defRPr/>
              </a:pPr>
              <a:t>‹#›</a:t>
            </a:fld>
            <a:endParaRPr lang="en-US"/>
          </a:p>
        </p:txBody>
      </p:sp>
    </p:spTree>
    <p:extLst>
      <p:ext uri="{BB962C8B-B14F-4D97-AF65-F5344CB8AC3E}">
        <p14:creationId xmlns="" xmlns:p14="http://schemas.microsoft.com/office/powerpoint/2010/main" val="421402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F58930B3-0993-4DE3-9E65-452B9BD676A5}" type="slidenum">
              <a:rPr lang="en-US" smtClean="0">
                <a:latin typeface="Arial" charset="0"/>
              </a:rPr>
              <a:pPr fontAlgn="base">
                <a:spcBef>
                  <a:spcPct val="0"/>
                </a:spcBef>
                <a:spcAft>
                  <a:spcPct val="0"/>
                </a:spcAft>
                <a:defRPr/>
              </a:pPr>
              <a:t>‹#›</a:t>
            </a:fld>
            <a:endParaRPr lang="en-US">
              <a:latin typeface="Arial" charset="0"/>
            </a:endParaRPr>
          </a:p>
        </p:txBody>
      </p:sp>
    </p:spTree>
    <p:extLst>
      <p:ext uri="{BB962C8B-B14F-4D97-AF65-F5344CB8AC3E}">
        <p14:creationId xmlns="" xmlns:p14="http://schemas.microsoft.com/office/powerpoint/2010/main" val="10555034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3465016"/>
            <a:ext cx="9144000" cy="4154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altLang="en-US" sz="2400" dirty="0" smtClean="0">
                <a:latin typeface="Times New Roman" pitchFamily="18" charset="0"/>
                <a:cs typeface="Times New Roman" pitchFamily="18" charset="0"/>
              </a:rPr>
              <a:t>Precipitation refers to any product of the condensation of atmospheric water vapor that is deposited on the Earth's surface. </a:t>
            </a:r>
          </a:p>
          <a:p>
            <a:pPr algn="just" eaLnBrk="1" hangingPunct="1">
              <a:defRPr/>
            </a:pPr>
            <a:r>
              <a:rPr lang="en-US" sz="2400" dirty="0">
                <a:latin typeface="Times New Roman" pitchFamily="18" charset="0"/>
                <a:cs typeface="Times New Roman" pitchFamily="18" charset="0"/>
              </a:rPr>
              <a:t>Precipitation intensity can be measured by precipitation rate (R), which is normally defined as the rain water falling on ground per unit area per unit time, of unit in SI system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is the same concept of mass flux. </a:t>
            </a:r>
            <a:endParaRPr lang="en-US" sz="2400" dirty="0" smtClean="0">
              <a:latin typeface="Times New Roman" pitchFamily="18" charset="0"/>
              <a:cs typeface="Times New Roman" pitchFamily="18" charset="0"/>
            </a:endParaRPr>
          </a:p>
          <a:p>
            <a:pPr algn="just" eaLnBrk="1" hangingPunct="1">
              <a:defRPr/>
            </a:pPr>
            <a:r>
              <a:rPr lang="en-US" sz="2400" dirty="0">
                <a:latin typeface="Times New Roman" pitchFamily="18" charset="0"/>
                <a:cs typeface="Times New Roman" pitchFamily="18" charset="0"/>
              </a:rPr>
              <a:t>So, basically precipitation rate is measured by depth per unit time. m/s is too large for precipitation measurement. In real practice, we usually use unit of mm/h. </a:t>
            </a:r>
            <a:endParaRPr lang="en-US" sz="2400" dirty="0" smtClean="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altLang="en-US" sz="2400" dirty="0" smtClean="0">
                <a:latin typeface="Times New Roman" pitchFamily="18" charset="0"/>
                <a:cs typeface="Times New Roman" pitchFamily="18" charset="0"/>
              </a:rPr>
              <a:t> </a:t>
            </a:r>
          </a:p>
        </p:txBody>
      </p:sp>
      <p:sp>
        <p:nvSpPr>
          <p:cNvPr id="18" name="Rectangle 17"/>
          <p:cNvSpPr/>
          <p:nvPr/>
        </p:nvSpPr>
        <p:spPr>
          <a:xfrm>
            <a:off x="2354263" y="5105400"/>
            <a:ext cx="4572000" cy="461963"/>
          </a:xfrm>
          <a:prstGeom prst="rect">
            <a:avLst/>
          </a:prstGeom>
        </p:spPr>
        <p:txBody>
          <a:bodyPr>
            <a:spAutoFit/>
          </a:bodyPr>
          <a:lstStyle/>
          <a:p>
            <a:pPr>
              <a:defRPr/>
            </a:pPr>
            <a:r>
              <a:rPr lang="en-GB" sz="2400" dirty="0">
                <a:latin typeface="+mn-lt"/>
              </a:rPr>
              <a:t> </a:t>
            </a:r>
          </a:p>
        </p:txBody>
      </p:sp>
      <p:sp>
        <p:nvSpPr>
          <p:cNvPr id="19" name="Rectangle 18"/>
          <p:cNvSpPr/>
          <p:nvPr/>
        </p:nvSpPr>
        <p:spPr bwMode="auto">
          <a:xfrm>
            <a:off x="531813" y="3429001"/>
            <a:ext cx="8251825" cy="830997"/>
          </a:xfrm>
          <a:prstGeom prst="rect">
            <a:avLst/>
          </a:prstGeom>
        </p:spPr>
        <p:txBody>
          <a:bodyPr>
            <a:spAutoFit/>
          </a:bodyPr>
          <a:lstStyle/>
          <a:p>
            <a:pPr>
              <a:defRPr/>
            </a:pPr>
            <a:endParaRPr lang="en-US" sz="2400" dirty="0" smtClean="0">
              <a:latin typeface="Times New Roman" pitchFamily="18" charset="0"/>
              <a:cs typeface="Times New Roman" pitchFamily="18" charset="0"/>
            </a:endParaRPr>
          </a:p>
          <a:p>
            <a:pPr>
              <a:defRPr/>
            </a:pPr>
            <a:endParaRPr lang="en-GB" sz="2400" dirty="0">
              <a:latin typeface="Times New Roman" pitchFamily="18" charset="0"/>
              <a:cs typeface="Times New Roman" pitchFamily="18" charset="0"/>
            </a:endParaRPr>
          </a:p>
        </p:txBody>
      </p:sp>
      <p:sp>
        <p:nvSpPr>
          <p:cNvPr id="4" name="Rectangle 3"/>
          <p:cNvSpPr/>
          <p:nvPr/>
        </p:nvSpPr>
        <p:spPr>
          <a:xfrm>
            <a:off x="2057400" y="152400"/>
            <a:ext cx="4572000" cy="523220"/>
          </a:xfrm>
          <a:prstGeom prst="rect">
            <a:avLst/>
          </a:prstGeom>
        </p:spPr>
        <p:txBody>
          <a:bodyPr>
            <a:spAutoFit/>
          </a:bodyPr>
          <a:lstStyle/>
          <a:p>
            <a:pPr algn="ctr"/>
            <a:r>
              <a:rPr lang="en-US" sz="2800" b="1" dirty="0" smtClean="0">
                <a:effectLst>
                  <a:reflection blurRad="12700" stA="34000" endA="740" endPos="53000" dir="5400000" sy="-100000" algn="bl" rotWithShape="0"/>
                </a:effectLst>
                <a:latin typeface="Times New Roman" pitchFamily="18" charset="0"/>
                <a:cs typeface="Times New Roman" pitchFamily="18" charset="0"/>
              </a:rPr>
              <a:t>Precipitation</a:t>
            </a:r>
            <a:r>
              <a:rPr lang="en-US" sz="2800" b="1" i="1" u="sng" dirty="0" smtClean="0">
                <a:effectLst>
                  <a:outerShdw blurRad="38100" dist="38100" dir="2700000" algn="tl">
                    <a:srgbClr val="000000">
                      <a:alpha val="43137"/>
                    </a:srgbClr>
                  </a:outerShdw>
                  <a:reflection blurRad="12700" stA="34000" endA="740" endPos="53000" dir="5400000" sy="-100000" algn="bl" rotWithShape="0"/>
                </a:effectLst>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pic>
        <p:nvPicPr>
          <p:cNvPr id="13" name="Picture 3" descr="rain.jpg"/>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1584828" y="685800"/>
            <a:ext cx="5341435" cy="2842232"/>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graphicFrame>
        <p:nvGraphicFramePr>
          <p:cNvPr id="15" name="Object 25"/>
          <p:cNvGraphicFramePr>
            <a:graphicFrameLocks noChangeAspect="1"/>
          </p:cNvGraphicFramePr>
          <p:nvPr>
            <p:extLst>
              <p:ext uri="{D42A27DB-BD31-4B8C-83A1-F6EECF244321}">
                <p14:modId xmlns="" xmlns:p14="http://schemas.microsoft.com/office/powerpoint/2010/main" val="3373703319"/>
              </p:ext>
            </p:extLst>
          </p:nvPr>
        </p:nvGraphicFramePr>
        <p:xfrm>
          <a:off x="3595708" y="6149906"/>
          <a:ext cx="2124034" cy="708094"/>
        </p:xfrm>
        <a:graphic>
          <a:graphicData uri="http://schemas.openxmlformats.org/presentationml/2006/ole">
            <p:oleObj spid="_x0000_s4114" name="Equation" r:id="rId4" imgW="1180588" imgH="393529" progId="Equation.3">
              <p:embed/>
            </p:oleObj>
          </a:graphicData>
        </a:graphic>
      </p:graphicFrame>
    </p:spTree>
    <p:extLst>
      <p:ext uri="{BB962C8B-B14F-4D97-AF65-F5344CB8AC3E}">
        <p14:creationId xmlns="" xmlns:p14="http://schemas.microsoft.com/office/powerpoint/2010/main" val="1098006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381000"/>
            <a:ext cx="7772400" cy="914400"/>
          </a:xfrm>
        </p:spPr>
        <p:txBody>
          <a:bodyPr/>
          <a:lstStyle/>
          <a:p>
            <a:pPr algn="ctr" fontAlgn="auto">
              <a:spcAft>
                <a:spcPts val="0"/>
              </a:spcAft>
              <a:defRPr/>
            </a:pPr>
            <a:r>
              <a:rPr lang="en-US" altLang="en-US" b="1" smtClean="0"/>
              <a:t>Forms of precipitation</a:t>
            </a:r>
          </a:p>
        </p:txBody>
      </p:sp>
      <p:pic>
        <p:nvPicPr>
          <p:cNvPr id="36867" name="Picture 2" descr="http://keep3.sjfc.edu/students/smm07572/e-port/msti%20260/precipitation.jpg"/>
          <p:cNvPicPr>
            <a:picLocks noChangeAspect="1" noChangeArrowheads="1"/>
          </p:cNvPicPr>
          <p:nvPr/>
        </p:nvPicPr>
        <p:blipFill>
          <a:blip r:embed="rId2">
            <a:extLst>
              <a:ext uri="{28A0092B-C50C-407E-A947-70E740481C1C}">
                <a14:useLocalDpi xmlns="" xmlns:a14="http://schemas.microsoft.com/office/drawing/2010/main" val="0"/>
              </a:ext>
            </a:extLst>
          </a:blip>
          <a:srcRect r="5064"/>
          <a:stretch>
            <a:fillRect/>
          </a:stretch>
        </p:blipFill>
        <p:spPr bwMode="auto">
          <a:xfrm>
            <a:off x="533400" y="1143000"/>
            <a:ext cx="8458200" cy="5426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529412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397"/>
            <a:ext cx="9144000" cy="2339102"/>
          </a:xfrm>
          <a:prstGeom prst="rect">
            <a:avLst/>
          </a:prstGeom>
        </p:spPr>
        <p:txBody>
          <a:bodyPr wrap="square">
            <a:spAutoFit/>
          </a:bodyPr>
          <a:lstStyle/>
          <a:p>
            <a:r>
              <a:rPr lang="en-US" sz="2600" b="1" dirty="0" smtClean="0">
                <a:latin typeface="Times New Roman" pitchFamily="18" charset="0"/>
                <a:cs typeface="Times New Roman" pitchFamily="18" charset="0"/>
              </a:rPr>
              <a:t>Precipitation </a:t>
            </a:r>
            <a:r>
              <a:rPr lang="en-US" sz="2600" b="1" dirty="0">
                <a:latin typeface="Times New Roman" pitchFamily="18" charset="0"/>
                <a:cs typeface="Times New Roman" pitchFamily="18" charset="0"/>
              </a:rPr>
              <a:t>Estimation (</a:t>
            </a:r>
            <a:r>
              <a:rPr lang="en-US" sz="2600" b="1" dirty="0" smtClean="0">
                <a:latin typeface="Times New Roman" pitchFamily="18" charset="0"/>
                <a:cs typeface="Times New Roman" pitchFamily="18" charset="0"/>
              </a:rPr>
              <a:t>QPE)</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term Quantitative Precipitation Estimation, or QPE, refers to the estimation of observed precipitation</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Observed precipitation is only an estimate because the tools used provide inexact approximations of the actual magnitude and distribution of precipitation</a:t>
            </a:r>
            <a:r>
              <a:rPr lang="en-US" sz="2400" dirty="0"/>
              <a:t>.</a:t>
            </a:r>
            <a:endParaRPr lang="en-US" sz="2400" dirty="0">
              <a:latin typeface="Times New Roman" pitchFamily="18" charset="0"/>
              <a:cs typeface="Times New Roman" pitchFamily="18" charset="0"/>
            </a:endParaRPr>
          </a:p>
        </p:txBody>
      </p:sp>
      <p:sp>
        <p:nvSpPr>
          <p:cNvPr id="3" name="Rectangle 2"/>
          <p:cNvSpPr/>
          <p:nvPr/>
        </p:nvSpPr>
        <p:spPr>
          <a:xfrm>
            <a:off x="28432" y="3307140"/>
            <a:ext cx="9115567" cy="1938992"/>
          </a:xfrm>
          <a:prstGeom prst="rect">
            <a:avLst/>
          </a:prstGeom>
        </p:spPr>
        <p:txBody>
          <a:bodyPr wrap="square">
            <a:spAutoFit/>
          </a:bodyPr>
          <a:lstStyle/>
          <a:p>
            <a:pPr algn="just"/>
            <a:r>
              <a:rPr lang="en-US" sz="2400" dirty="0">
                <a:latin typeface="Times New Roman" pitchFamily="18" charset="0"/>
                <a:cs typeface="Times New Roman" pitchFamily="18" charset="0"/>
              </a:rPr>
              <a:t>Precipitation can be measured at a fixed location </a:t>
            </a:r>
            <a:r>
              <a:rPr lang="en-US" sz="2400" dirty="0" smtClean="0">
                <a:latin typeface="Times New Roman" pitchFamily="18" charset="0"/>
                <a:cs typeface="Times New Roman" pitchFamily="18" charset="0"/>
              </a:rPr>
              <a:t>(point estimates) by </a:t>
            </a:r>
            <a:r>
              <a:rPr lang="en-US" sz="2400" dirty="0">
                <a:latin typeface="Times New Roman" pitchFamily="18" charset="0"/>
                <a:cs typeface="Times New Roman" pitchFamily="18" charset="0"/>
              </a:rPr>
              <a:t>a rain </a:t>
            </a:r>
            <a:r>
              <a:rPr lang="en-US" sz="2400" dirty="0" smtClean="0">
                <a:latin typeface="Times New Roman" pitchFamily="18" charset="0"/>
                <a:cs typeface="Times New Roman" pitchFamily="18" charset="0"/>
              </a:rPr>
              <a:t>gauge, and will not necessarily provide good spatial resolution.</a:t>
            </a:r>
          </a:p>
          <a:p>
            <a:pPr algn="just"/>
            <a:r>
              <a:rPr lang="en-US" sz="2400" dirty="0" smtClean="0">
                <a:latin typeface="Times New Roman" pitchFamily="18" charset="0"/>
                <a:cs typeface="Times New Roman" pitchFamily="18" charset="0"/>
              </a:rPr>
              <a:t>It </a:t>
            </a:r>
            <a:r>
              <a:rPr lang="en-US" altLang="en-US" sz="2400" dirty="0" smtClean="0">
                <a:latin typeface="Times New Roman" pitchFamily="18" charset="0"/>
                <a:cs typeface="Times New Roman" pitchFamily="18" charset="0"/>
              </a:rPr>
              <a:t>measures </a:t>
            </a:r>
            <a:r>
              <a:rPr lang="en-US" sz="2400" dirty="0">
                <a:latin typeface="Times New Roman" pitchFamily="18" charset="0"/>
                <a:cs typeface="Times New Roman" pitchFamily="18" charset="0"/>
              </a:rPr>
              <a:t>rain as well as the liquid equivalent of frozen precipitation</a:t>
            </a:r>
            <a:r>
              <a:rPr lang="en-US" altLang="en-US" sz="2400" dirty="0">
                <a:latin typeface="Times New Roman" pitchFamily="18" charset="0"/>
                <a:cs typeface="Times New Roman" pitchFamily="18" charset="0"/>
              </a:rPr>
              <a:t> that has fallen over a specific time period.</a:t>
            </a:r>
          </a:p>
          <a:p>
            <a:pPr algn="just"/>
            <a:r>
              <a:rPr lang="en-US" sz="2400" dirty="0">
                <a:latin typeface="Times New Roman" pitchFamily="18" charset="0"/>
                <a:cs typeface="Times New Roman" pitchFamily="18" charset="0"/>
              </a:rPr>
              <a:t>Rain gauges come in a variety of styles, both manual and automated.</a:t>
            </a:r>
          </a:p>
        </p:txBody>
      </p:sp>
      <p:sp>
        <p:nvSpPr>
          <p:cNvPr id="4" name="Rectangle 3"/>
          <p:cNvSpPr/>
          <p:nvPr/>
        </p:nvSpPr>
        <p:spPr>
          <a:xfrm>
            <a:off x="0" y="2814638"/>
            <a:ext cx="2255746" cy="461665"/>
          </a:xfrm>
          <a:prstGeom prst="rect">
            <a:avLst/>
          </a:prstGeom>
        </p:spPr>
        <p:txBody>
          <a:bodyPr wrap="none">
            <a:spAutoFit/>
          </a:bodyPr>
          <a:lstStyle/>
          <a:p>
            <a:pPr>
              <a:defRPr/>
            </a:pPr>
            <a:r>
              <a:rPr lang="en-US" altLang="en-US" sz="2400" b="1" dirty="0" smtClean="0">
                <a:latin typeface="Times New Roman" pitchFamily="18" charset="0"/>
                <a:cs typeface="Times New Roman" pitchFamily="18" charset="0"/>
              </a:rPr>
              <a:t>RAIN </a:t>
            </a:r>
            <a:r>
              <a:rPr lang="en-US" altLang="en-US" sz="2400" b="1" dirty="0">
                <a:latin typeface="Times New Roman" pitchFamily="18" charset="0"/>
                <a:cs typeface="Times New Roman" pitchFamily="18" charset="0"/>
              </a:rPr>
              <a:t>GAUGE </a:t>
            </a:r>
            <a:endParaRPr lang="en-GB" sz="2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56747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TotalTime>
  <Words>210</Words>
  <Application>Microsoft Office PowerPoint</Application>
  <PresentationFormat>On-screen Show (4:3)</PresentationFormat>
  <Paragraphs>16</Paragraphs>
  <Slides>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5" baseType="lpstr">
      <vt:lpstr>Office Theme</vt:lpstr>
      <vt:lpstr>Equation</vt:lpstr>
      <vt:lpstr>Slide 1</vt:lpstr>
      <vt:lpstr>Forms of precipitation</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dc:creator>
  <cp:lastModifiedBy>husain</cp:lastModifiedBy>
  <cp:revision>21</cp:revision>
  <dcterms:created xsi:type="dcterms:W3CDTF">2017-12-11T15:45:37Z</dcterms:created>
  <dcterms:modified xsi:type="dcterms:W3CDTF">2023-10-17T11:27:45Z</dcterms:modified>
</cp:coreProperties>
</file>