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35" r:id="rId2"/>
    <p:sldId id="336" r:id="rId3"/>
    <p:sldId id="260" r:id="rId4"/>
    <p:sldId id="295" r:id="rId5"/>
    <p:sldId id="299" r:id="rId6"/>
    <p:sldId id="263" r:id="rId7"/>
    <p:sldId id="307" r:id="rId8"/>
    <p:sldId id="300" r:id="rId9"/>
    <p:sldId id="265" r:id="rId10"/>
    <p:sldId id="277" r:id="rId11"/>
    <p:sldId id="301" r:id="rId12"/>
    <p:sldId id="302" r:id="rId13"/>
    <p:sldId id="304" r:id="rId14"/>
    <p:sldId id="284" r:id="rId15"/>
    <p:sldId id="337" r:id="rId16"/>
    <p:sldId id="288" r:id="rId17"/>
    <p:sldId id="289" r:id="rId18"/>
    <p:sldId id="305" r:id="rId19"/>
    <p:sldId id="306" r:id="rId20"/>
    <p:sldId id="338" r:id="rId21"/>
    <p:sldId id="290" r:id="rId22"/>
    <p:sldId id="308" r:id="rId23"/>
    <p:sldId id="291" r:id="rId24"/>
    <p:sldId id="311"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73" autoAdjust="0"/>
  </p:normalViewPr>
  <p:slideViewPr>
    <p:cSldViewPr>
      <p:cViewPr varScale="1">
        <p:scale>
          <a:sx n="55" d="100"/>
          <a:sy n="55" d="100"/>
        </p:scale>
        <p:origin x="-102" y="-19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084CA-2602-4971-B869-62ACB8A39090}" type="datetimeFigureOut">
              <a:rPr lang="en-US" smtClean="0"/>
              <a:pPr/>
              <a:t>6/20/2023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BA8-D52B-4B66-8AEC-859BB357F03D}" type="slidenum">
              <a:rPr lang="en-US" smtClean="0"/>
              <a:pPr/>
              <a:t>‹#›</a:t>
            </a:fld>
            <a:endParaRPr lang="en-US"/>
          </a:p>
        </p:txBody>
      </p:sp>
    </p:spTree>
    <p:extLst>
      <p:ext uri="{BB962C8B-B14F-4D97-AF65-F5344CB8AC3E}">
        <p14:creationId xmlns:p14="http://schemas.microsoft.com/office/powerpoint/2010/main" xmlns="" val="69391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6</a:t>
            </a:fld>
            <a:endParaRPr lang="en-US"/>
          </a:p>
        </p:txBody>
      </p:sp>
    </p:spTree>
    <p:extLst>
      <p:ext uri="{BB962C8B-B14F-4D97-AF65-F5344CB8AC3E}">
        <p14:creationId xmlns:p14="http://schemas.microsoft.com/office/powerpoint/2010/main" xmlns="" val="27586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10</a:t>
            </a:fld>
            <a:endParaRPr lang="en-US"/>
          </a:p>
        </p:txBody>
      </p:sp>
    </p:spTree>
    <p:extLst>
      <p:ext uri="{BB962C8B-B14F-4D97-AF65-F5344CB8AC3E}">
        <p14:creationId xmlns:p14="http://schemas.microsoft.com/office/powerpoint/2010/main" xmlns="" val="127327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virtual temperature is the temperature that a sample of dry air (no moisture) needs in order to match the density of air with moisture.</a:t>
            </a:r>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pPr/>
              <a:t>19</a:t>
            </a:fld>
            <a:endParaRPr lang="en-US"/>
          </a:p>
        </p:txBody>
      </p:sp>
    </p:spTree>
    <p:extLst>
      <p:ext uri="{BB962C8B-B14F-4D97-AF65-F5344CB8AC3E}">
        <p14:creationId xmlns:p14="http://schemas.microsoft.com/office/powerpoint/2010/main" xmlns="" val="1963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4581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189753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7408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20171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B1428-52F1-4F14-88E9-BBB01CB8CCE1}" type="datetimeFigureOut">
              <a:rPr lang="en-US" smtClean="0"/>
              <a:pPr/>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8254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B1428-52F1-4F14-88E9-BBB01CB8CCE1}"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32394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B1428-52F1-4F14-88E9-BBB01CB8CCE1}" type="datetimeFigureOut">
              <a:rPr lang="en-US" smtClean="0"/>
              <a:pPr/>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1865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B1428-52F1-4F14-88E9-BBB01CB8CCE1}" type="datetimeFigureOut">
              <a:rPr lang="en-US" smtClean="0"/>
              <a:pPr/>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5553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B1428-52F1-4F14-88E9-BBB01CB8CCE1}" type="datetimeFigureOut">
              <a:rPr lang="en-US" smtClean="0"/>
              <a:pPr/>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11025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27520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pPr/>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32994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B1428-52F1-4F14-88E9-BBB01CB8CCE1}" type="datetimeFigureOut">
              <a:rPr lang="en-US" smtClean="0"/>
              <a:pPr/>
              <a:t>6/20/2023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F0F9-383F-4933-A0AA-1B6F03A117E4}" type="slidenum">
              <a:rPr lang="en-US" smtClean="0"/>
              <a:pPr/>
              <a:t>‹#›</a:t>
            </a:fld>
            <a:endParaRPr lang="en-US"/>
          </a:p>
        </p:txBody>
      </p:sp>
    </p:spTree>
    <p:extLst>
      <p:ext uri="{BB962C8B-B14F-4D97-AF65-F5344CB8AC3E}">
        <p14:creationId xmlns:p14="http://schemas.microsoft.com/office/powerpoint/2010/main" xmlns="" val="81228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meted.ucar.edu/instrumentation/glossary.htm" TargetMode="Externa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hyperlink" Target="http://glossary.ametsoc.org/wiki/Wind_speed" TargetMode="External"/><Relationship Id="rId3" Type="http://schemas.openxmlformats.org/officeDocument/2006/relationships/hyperlink" Target="http://glossary.ametsoc.org/wiki/Thermometer" TargetMode="External"/><Relationship Id="rId7" Type="http://schemas.openxmlformats.org/officeDocument/2006/relationships/hyperlink" Target="http://glossary.ametsoc.org/wiki/Travel_tim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glossary.ametsoc.org/wiki/Virtual_temperature" TargetMode="External"/><Relationship Id="rId5" Type="http://schemas.openxmlformats.org/officeDocument/2006/relationships/hyperlink" Target="http://glossary.ametsoc.org/wiki/Sound_wave" TargetMode="External"/><Relationship Id="rId4" Type="http://schemas.openxmlformats.org/officeDocument/2006/relationships/hyperlink" Target="http://glossary.ametsoc.org/wiki/Velocity" TargetMode="Externa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11.png"/><Relationship Id="rId5" Type="http://schemas.microsoft.com/office/2007/relationships/media" Target="../media/media2.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2022-2023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smtClean="0">
              <a:latin typeface="Times New Roman" panose="02020603050405020304" pitchFamily="18" charset="0"/>
              <a:cs typeface="Times New Roman" panose="02020603050405020304" pitchFamily="18" charset="0"/>
            </a:endParaRPr>
          </a:p>
          <a:p>
            <a:pPr marL="0" indent="0" algn="ctr">
              <a:buNone/>
            </a:pPr>
            <a:r>
              <a:rPr lang="en-US" sz="8000" b="1" cap="small" smtClean="0">
                <a:latin typeface="Times New Roman" panose="02020603050405020304" pitchFamily="18" charset="0"/>
                <a:cs typeface="Times New Roman" panose="02020603050405020304" pitchFamily="18" charset="0"/>
              </a:rPr>
              <a:t>SECOND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31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p14="http://schemas.microsoft.com/office/powerpoint/2010/main" xmlns="" val="194610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height, </a:t>
            </a:r>
            <a:r>
              <a:rPr lang="en-US" sz="2400" dirty="0" smtClean="0">
                <a:latin typeface="Times New Roman" pitchFamily="18" charset="0"/>
                <a:cs typeface="Times New Roman" pitchFamily="18" charset="0"/>
              </a:rPr>
              <a:t>and</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936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a:t>
            </a:r>
            <a:r>
              <a:rPr lang="en-US" sz="2400" dirty="0" smtClean="0">
                <a:latin typeface="Times New Roman" pitchFamily="18" charset="0"/>
                <a:cs typeface="Times New Roman" pitchFamily="18" charset="0"/>
              </a:rPr>
              <a:t>drawbacks.</a:t>
            </a:r>
            <a:endParaRPr lang="en-US" sz="2400" dirty="0"/>
          </a:p>
        </p:txBody>
      </p:sp>
    </p:spTree>
    <p:extLst>
      <p:ext uri="{BB962C8B-B14F-4D97-AF65-F5344CB8AC3E}">
        <p14:creationId xmlns:p14="http://schemas.microsoft.com/office/powerpoint/2010/main" xmlns="" val="54869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15073" t="12313" r="11886" b="7986"/>
          <a:stretch/>
        </p:blipFill>
        <p:spPr>
          <a:xfrm>
            <a:off x="5794612" y="-35767"/>
            <a:ext cx="3349388" cy="2055832"/>
          </a:xfrm>
          <a:prstGeom prst="rect">
            <a:avLst/>
          </a:prstGeom>
        </p:spPr>
      </p:pic>
    </p:spTree>
    <p:extLst>
      <p:ext uri="{BB962C8B-B14F-4D97-AF65-F5344CB8AC3E}">
        <p14:creationId xmlns:p14="http://schemas.microsoft.com/office/powerpoint/2010/main" xmlns="" val="148977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4335463" y="228600"/>
            <a:ext cx="4656137" cy="6337300"/>
          </a:xfrm>
          <a:prstGeom prst="rect">
            <a:avLst/>
          </a:prstGeom>
        </p:spPr>
      </p:pic>
    </p:spTree>
    <p:extLst>
      <p:ext uri="{BB962C8B-B14F-4D97-AF65-F5344CB8AC3E}">
        <p14:creationId xmlns:p14="http://schemas.microsoft.com/office/powerpoint/2010/main" xmlns="" val="161899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1938" y="1143000"/>
            <a:ext cx="8620125"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6" descr="https://psuvanguard.com/wp-content/uploads/2018/02/FYILOGO-696x33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0283" y="160337"/>
            <a:ext cx="1888917" cy="906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46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en-US" sz="2400" b="1" u="sng" dirty="0">
                <a:latin typeface="Times New Roman" pitchFamily="18" charset="0"/>
              </a:rPr>
              <a:t>Resistance </a:t>
            </a:r>
            <a:r>
              <a:rPr lang="en-US" sz="2400" b="1" u="sng" dirty="0">
                <a:latin typeface="Times New Roman" pitchFamily="18" charset="0"/>
              </a:rPr>
              <a:t>Thermometer</a:t>
            </a:r>
          </a:p>
          <a:p>
            <a:endParaRPr lang="en-US" altLang="en-US" sz="2400" dirty="0">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Electrical resistance of some materials changes with changing </a:t>
            </a:r>
            <a:r>
              <a:rPr lang="en-US" altLang="en-US" sz="2400" dirty="0" smtClean="0">
                <a:latin typeface="Times New Roman" pitchFamily="18" charset="0"/>
              </a:rPr>
              <a:t>Temperature </a:t>
            </a:r>
            <a:r>
              <a:rPr lang="en-US" sz="2400" dirty="0">
                <a:latin typeface="Times New Roman" pitchFamily="18" charset="0"/>
              </a:rPr>
              <a:t>have known resistance-temperature (R-T) relationships</a:t>
            </a:r>
            <a:r>
              <a:rPr lang="en-US" altLang="en-US" sz="2400" dirty="0">
                <a:latin typeface="Times New Roman" pitchFamily="18" charset="0"/>
              </a:rPr>
              <a:t>. Resistance thermal sensor can be made with small </a:t>
            </a:r>
            <a:r>
              <a:rPr lang="en-US" altLang="en-US" sz="2400" dirty="0" smtClean="0">
                <a:latin typeface="Times New Roman" pitchFamily="18" charset="0"/>
              </a:rPr>
              <a:t>wires such as </a:t>
            </a:r>
            <a:r>
              <a:rPr lang="en-US" sz="2400" dirty="0"/>
              <a:t> </a:t>
            </a:r>
            <a:r>
              <a:rPr lang="en-US" sz="2400" dirty="0">
                <a:latin typeface="Times New Roman" pitchFamily="18" charset="0"/>
              </a:rPr>
              <a:t>platinum wire </a:t>
            </a:r>
            <a:r>
              <a:rPr lang="en-US" altLang="en-US" sz="2400" dirty="0" smtClean="0">
                <a:latin typeface="Times New Roman" pitchFamily="18" charset="0"/>
              </a:rPr>
              <a:t> </a:t>
            </a:r>
            <a:r>
              <a:rPr lang="en-US" altLang="en-US" sz="2400" dirty="0">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981200"/>
            <a:ext cx="2743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4800" y="1981200"/>
            <a:ext cx="4191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800" y="4560888"/>
            <a:ext cx="7239000" cy="2220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119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Thermistors</a:t>
            </a:r>
            <a:r>
              <a:rPr lang="en-US" altLang="en-US" sz="2400" dirty="0">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a:t>
            </a:r>
            <a:r>
              <a:rPr lang="en-US" altLang="en-US" sz="2400" u="sng" dirty="0">
                <a:latin typeface="Times New Roman" pitchFamily="18" charset="0"/>
              </a:rPr>
              <a:t>the material used in a thermistor is generally </a:t>
            </a:r>
            <a:r>
              <a:rPr lang="en-US" altLang="en-US" sz="2400" u="sng" dirty="0" smtClean="0">
                <a:latin typeface="Times New Roman" pitchFamily="18" charset="0"/>
              </a:rPr>
              <a:t>semi-conductor</a:t>
            </a:r>
            <a:r>
              <a:rPr lang="en-US" altLang="en-US" sz="2400" dirty="0">
                <a:latin typeface="Times New Roman" pitchFamily="18" charset="0"/>
              </a:rPr>
              <a:t>, such as ceramic or polymer, </a:t>
            </a:r>
            <a:r>
              <a:rPr lang="en-US" altLang="en-US" sz="2400" u="sng" dirty="0">
                <a:latin typeface="Times New Roman" pitchFamily="18" charset="0"/>
              </a:rPr>
              <a:t>while the latter uses </a:t>
            </a:r>
            <a:r>
              <a:rPr lang="en-US" altLang="en-US" sz="2400" u="sng" dirty="0" smtClean="0">
                <a:latin typeface="Times New Roman" pitchFamily="18" charset="0"/>
              </a:rPr>
              <a:t>pure </a:t>
            </a:r>
            <a:r>
              <a:rPr lang="en-US" altLang="en-US" sz="2400" u="sng" dirty="0">
                <a:latin typeface="Times New Roman" pitchFamily="18" charset="0"/>
              </a:rPr>
              <a:t>metals</a:t>
            </a:r>
            <a:r>
              <a:rPr lang="en-US" altLang="en-US" sz="2400" dirty="0">
                <a:latin typeface="Times New Roman" pitchFamily="18" charset="0"/>
              </a:rPr>
              <a:t>. The temperature response is also different; </a:t>
            </a:r>
            <a:r>
              <a:rPr lang="en-US" altLang="en-US" sz="2400" u="sng" dirty="0">
                <a:latin typeface="Times New Roman" pitchFamily="18" charset="0"/>
              </a:rPr>
              <a:t>the </a:t>
            </a:r>
            <a:r>
              <a:rPr lang="en-US" altLang="en-US" sz="2400" u="sng" dirty="0" smtClean="0">
                <a:latin typeface="Times New Roman" pitchFamily="18" charset="0"/>
              </a:rPr>
              <a:t>resistance </a:t>
            </a:r>
            <a:r>
              <a:rPr lang="en-US" altLang="en-US" sz="2400" u="sng" dirty="0">
                <a:latin typeface="Times New Roman" pitchFamily="18" charset="0"/>
              </a:rPr>
              <a:t>temperature sensors are used for larger temperature </a:t>
            </a:r>
            <a:r>
              <a:rPr lang="en-US" altLang="en-US" sz="2400" u="sng" dirty="0" smtClean="0">
                <a:latin typeface="Times New Roman" pitchFamily="18" charset="0"/>
              </a:rPr>
              <a:t>ranges</a:t>
            </a:r>
            <a:r>
              <a:rPr lang="en-US" altLang="en-US" sz="2400" u="sng" dirty="0">
                <a:latin typeface="Times New Roman" pitchFamily="18" charset="0"/>
              </a:rPr>
              <a:t>, while thermistors typically achieve a higher precision </a:t>
            </a:r>
            <a:r>
              <a:rPr lang="en-US" altLang="en-US" sz="2400" u="sng" dirty="0" smtClean="0">
                <a:latin typeface="Times New Roman" pitchFamily="18" charset="0"/>
              </a:rPr>
              <a:t>within </a:t>
            </a:r>
            <a:r>
              <a:rPr lang="en-US" altLang="en-US" sz="2400" u="sng"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867150"/>
            <a:ext cx="38862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3886200"/>
            <a:ext cx="3697574" cy="2819400"/>
          </a:xfrm>
          <a:prstGeom prst="rect">
            <a:avLst/>
          </a:prstGeom>
        </p:spPr>
      </p:pic>
    </p:spTree>
    <p:extLst>
      <p:ext uri="{BB962C8B-B14F-4D97-AF65-F5344CB8AC3E}">
        <p14:creationId xmlns:p14="http://schemas.microsoft.com/office/powerpoint/2010/main" xmlns="" val="186382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pPr algn="just"/>
            <a:r>
              <a:rPr lang="en-US" sz="2400" dirty="0">
                <a:latin typeface="Times New Roman" pitchFamily="18" charset="0"/>
                <a:cs typeface="Times New Roman" pitchFamily="18" charset="0"/>
              </a:rPr>
              <a:t>A </a:t>
            </a:r>
            <a:r>
              <a:rPr lang="en-US" sz="2600" b="1" dirty="0" smtClean="0">
                <a:solidFill>
                  <a:schemeClr val="tx1">
                    <a:lumMod val="95000"/>
                    <a:lumOff val="5000"/>
                  </a:schemeClr>
                </a:solidFill>
                <a:latin typeface="Times New Roman" pitchFamily="18" charset="0"/>
                <a:hlinkClick r:id="rId2" tooltip="You must be connected to the internet to access the glossary."/>
              </a:rPr>
              <a:t>Thermocouple</a:t>
            </a:r>
            <a:r>
              <a:rPr lang="en-US" sz="2400" dirty="0">
                <a:latin typeface="Times New Roman" pitchFamily="18" charset="0"/>
                <a:cs typeface="Times New Roman" pitchFamily="18" charset="0"/>
              </a:rPr>
              <a:t> consists of two wires of dissimilar metals connected together (usually by welding) to create two junctions. At each junction, there will be a voltage difference across the junction (arising from the thermoelectric effect, also called the </a:t>
            </a:r>
            <a:r>
              <a:rPr lang="en-US" sz="2400" dirty="0" err="1">
                <a:latin typeface="Times New Roman" pitchFamily="18" charset="0"/>
                <a:cs typeface="Times New Roman" pitchFamily="18" charset="0"/>
              </a:rPr>
              <a:t>Peltier-Seebeck</a:t>
            </a:r>
            <a:r>
              <a:rPr lang="en-US" sz="2400" dirty="0">
                <a:latin typeface="Times New Roman" pitchFamily="18" charset="0"/>
                <a:cs typeface="Times New Roman" pitchFamily="18" charset="0"/>
              </a:rPr>
              <a:t> effect) that depends on the temperature at that junction. When the wires are connected as shown in the diagram below, the voltmeter reading will depend on the difference in temperature at the two junctions and so can be used to measure that difference. The temperature sensitivity of a thermocouple depends on the metals used. A common combination is copper and constantan, which has a sensitivity of 43 µV/°C.</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82190" y="3962400"/>
            <a:ext cx="5061809" cy="2133600"/>
          </a:xfrm>
          <a:prstGeom prst="rect">
            <a:avLst/>
          </a:prstGeom>
        </p:spPr>
      </p:pic>
      <p:pic>
        <p:nvPicPr>
          <p:cNvPr id="6" name="Picture 2" descr="http://www.thermocouplertd.com/ALL%20IMAGES/intro_thermocouples3.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350" y="3962400"/>
            <a:ext cx="375285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87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55093"/>
          </a:xfrm>
          <a:prstGeom prst="rect">
            <a:avLst/>
          </a:prstGeom>
        </p:spPr>
        <p:txBody>
          <a:bodyPr wrap="square">
            <a:spAutoFit/>
          </a:bodyPr>
          <a:lstStyle/>
          <a:p>
            <a:pPr algn="just"/>
            <a:r>
              <a:rPr lang="en-US" sz="2600" b="1" u="sng" dirty="0">
                <a:latin typeface="Times New Roman" pitchFamily="18" charset="0"/>
              </a:rPr>
              <a:t>Sonic thermometers </a:t>
            </a:r>
            <a:r>
              <a:rPr lang="en-US" sz="2400" dirty="0">
                <a:solidFill>
                  <a:schemeClr val="dk1"/>
                </a:solidFill>
                <a:latin typeface="Times New Roman" pitchFamily="18" charset="0"/>
                <a:cs typeface="Times New Roman" pitchFamily="18" charset="0"/>
              </a:rPr>
              <a:t>A </a:t>
            </a:r>
            <a:r>
              <a:rPr lang="en-US" sz="2400" dirty="0">
                <a:solidFill>
                  <a:schemeClr val="dk1"/>
                </a:solidFill>
                <a:latin typeface="Times New Roman" pitchFamily="18" charset="0"/>
                <a:cs typeface="Times New Roman" pitchFamily="18" charset="0"/>
                <a:hlinkClick r:id="rId3" tooltip="Thermometer"/>
              </a:rPr>
              <a:t>thermometer</a:t>
            </a:r>
            <a:r>
              <a:rPr lang="en-US" sz="2400" dirty="0">
                <a:solidFill>
                  <a:schemeClr val="dk1"/>
                </a:solidFill>
                <a:latin typeface="Times New Roman" pitchFamily="18" charset="0"/>
                <a:cs typeface="Times New Roman" pitchFamily="18" charset="0"/>
              </a:rPr>
              <a:t> based on the principle that the </a:t>
            </a:r>
            <a:r>
              <a:rPr lang="en-US" sz="2400" dirty="0">
                <a:solidFill>
                  <a:schemeClr val="dk1"/>
                </a:solidFill>
                <a:latin typeface="Times New Roman" pitchFamily="18" charset="0"/>
                <a:cs typeface="Times New Roman" pitchFamily="18" charset="0"/>
                <a:hlinkClick r:id="rId4" tooltip="Velocity"/>
              </a:rPr>
              <a:t>velocity</a:t>
            </a:r>
            <a:r>
              <a:rPr lang="en-US" sz="2400" dirty="0">
                <a:solidFill>
                  <a:schemeClr val="dk1"/>
                </a:solidFill>
                <a:latin typeface="Times New Roman" pitchFamily="18" charset="0"/>
                <a:cs typeface="Times New Roman" pitchFamily="18" charset="0"/>
              </a:rPr>
              <a:t> of a </a:t>
            </a:r>
            <a:r>
              <a:rPr lang="en-US" sz="2400" dirty="0">
                <a:solidFill>
                  <a:schemeClr val="dk1"/>
                </a:solidFill>
                <a:latin typeface="Times New Roman" pitchFamily="18" charset="0"/>
                <a:cs typeface="Times New Roman" pitchFamily="18" charset="0"/>
                <a:hlinkClick r:id="rId5" tooltip="Sound wave"/>
              </a:rPr>
              <a:t>sound wave</a:t>
            </a:r>
            <a:r>
              <a:rPr lang="en-US" sz="2400" dirty="0">
                <a:solidFill>
                  <a:schemeClr val="dk1"/>
                </a:solidFill>
                <a:latin typeface="Times New Roman" pitchFamily="18" charset="0"/>
                <a:cs typeface="Times New Roman" pitchFamily="18" charset="0"/>
              </a:rPr>
              <a:t> is a function of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of the medium through which it passes.</a:t>
            </a:r>
          </a:p>
          <a:p>
            <a:pPr algn="just"/>
            <a:r>
              <a:rPr lang="en-US" sz="2400" dirty="0">
                <a:solidFill>
                  <a:schemeClr val="dk1"/>
                </a:solidFill>
                <a:latin typeface="Times New Roman" pitchFamily="18" charset="0"/>
                <a:cs typeface="Times New Roman" pitchFamily="18" charset="0"/>
              </a:rPr>
              <a:t/>
            </a:r>
            <a:br>
              <a:rPr lang="en-US" sz="2400" dirty="0">
                <a:solidFill>
                  <a:schemeClr val="dk1"/>
                </a:solidFill>
                <a:latin typeface="Times New Roman" pitchFamily="18" charset="0"/>
                <a:cs typeface="Times New Roman" pitchFamily="18" charset="0"/>
              </a:rPr>
            </a:br>
            <a:r>
              <a:rPr lang="en-US" sz="2400" dirty="0">
                <a:solidFill>
                  <a:schemeClr val="dk1"/>
                </a:solidFill>
                <a:latin typeface="Times New Roman" pitchFamily="18" charset="0"/>
                <a:cs typeface="Times New Roman" pitchFamily="18" charset="0"/>
              </a:rPr>
              <a:t>By transmitting acoustic pulses in opposite directions between two transducers, the </a:t>
            </a:r>
            <a:r>
              <a:rPr lang="en-US" sz="2400" dirty="0">
                <a:solidFill>
                  <a:schemeClr val="dk1"/>
                </a:solidFill>
                <a:latin typeface="Times New Roman" pitchFamily="18" charset="0"/>
                <a:cs typeface="Times New Roman" pitchFamily="18" charset="0"/>
                <a:hlinkClick r:id="rId7" tooltip="Travel time"/>
              </a:rPr>
              <a:t>travel time</a:t>
            </a:r>
            <a:r>
              <a:rPr lang="en-US" sz="2400" dirty="0">
                <a:solidFill>
                  <a:schemeClr val="dk1"/>
                </a:solidFill>
                <a:latin typeface="Times New Roman" pitchFamily="18" charset="0"/>
                <a:cs typeface="Times New Roman" pitchFamily="18" charset="0"/>
              </a:rPr>
              <a:t> difference can be used to infer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provided that the </a:t>
            </a:r>
            <a:r>
              <a:rPr lang="en-US" sz="2400" dirty="0">
                <a:solidFill>
                  <a:schemeClr val="dk1"/>
                </a:solidFill>
                <a:latin typeface="Times New Roman" pitchFamily="18" charset="0"/>
                <a:cs typeface="Times New Roman" pitchFamily="18" charset="0"/>
                <a:hlinkClick r:id="rId8" tooltip="Wind speed"/>
              </a:rPr>
              <a:t>wind speed</a:t>
            </a:r>
            <a:r>
              <a:rPr lang="en-US" sz="2400" dirty="0">
                <a:solidFill>
                  <a:schemeClr val="dk1"/>
                </a:solidFill>
                <a:latin typeface="Times New Roman" pitchFamily="18" charset="0"/>
                <a:cs typeface="Times New Roman" pitchFamily="18" charset="0"/>
              </a:rPr>
              <a:t> across the acoustic path is known.</a:t>
            </a:r>
          </a:p>
          <a:p>
            <a:pPr algn="just"/>
            <a:r>
              <a:rPr lang="en-US" sz="2400" dirty="0">
                <a:solidFill>
                  <a:schemeClr val="dk1"/>
                </a:solidFill>
                <a:latin typeface="Times New Roman" pitchFamily="18" charset="0"/>
                <a:cs typeface="Times New Roman" pitchFamily="18" charset="0"/>
              </a:rPr>
              <a:t>The virtual temperature depends on the amount of water vapor in the air, so to convert to a measurement of temperature the moisture content must also be measured.</a:t>
            </a:r>
          </a:p>
          <a:p>
            <a:pPr algn="just"/>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638800" y="4114800"/>
            <a:ext cx="2343150" cy="2743200"/>
          </a:xfrm>
          <a:prstGeom prst="rect">
            <a:avLst/>
          </a:prstGeom>
        </p:spPr>
      </p:pic>
      <p:sp>
        <p:nvSpPr>
          <p:cNvPr id="4" name="TextBox 3"/>
          <p:cNvSpPr txBox="1"/>
          <p:nvPr/>
        </p:nvSpPr>
        <p:spPr>
          <a:xfrm>
            <a:off x="228600" y="4581435"/>
            <a:ext cx="487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Sonic thermometers possess very short time constants and eliminate radiation error.</a:t>
            </a:r>
          </a:p>
        </p:txBody>
      </p:sp>
    </p:spTree>
    <p:extLst>
      <p:ext uri="{BB962C8B-B14F-4D97-AF65-F5344CB8AC3E}">
        <p14:creationId xmlns:p14="http://schemas.microsoft.com/office/powerpoint/2010/main" xmlns="" val="35255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6" name="Rectangle 5"/>
          <p:cNvSpPr/>
          <p:nvPr/>
        </p:nvSpPr>
        <p:spPr>
          <a:xfrm>
            <a:off x="26670" y="1959858"/>
            <a:ext cx="9117330" cy="630942"/>
          </a:xfrm>
          <a:prstGeom prst="rect">
            <a:avLst/>
          </a:prstGeom>
        </p:spPr>
        <p:txBody>
          <a:bodyPr wrap="square">
            <a:spAutoFit/>
          </a:bodyPr>
          <a:lstStyle/>
          <a:p>
            <a:pPr algn="ctr"/>
            <a:r>
              <a:rPr lang="en-US" sz="3500" dirty="0" smtClean="0">
                <a:solidFill>
                  <a:srgbClr val="00B0F0"/>
                </a:solidFill>
                <a:latin typeface="+mj-lt"/>
                <a:ea typeface="+mj-ea"/>
                <a:cs typeface="+mj-cs"/>
              </a:rPr>
              <a:t>Temperature</a:t>
            </a:r>
            <a:endParaRPr lang="en-US" sz="3500" dirty="0">
              <a:solidFill>
                <a:srgbClr val="00B0F0"/>
              </a:solidFill>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2819400"/>
            <a:ext cx="5715000" cy="3000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0877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7275" y="2105025"/>
            <a:ext cx="7029450" cy="383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0"/>
            <a:ext cx="9144000" cy="1569660"/>
          </a:xfrm>
          <a:prstGeom prst="rect">
            <a:avLst/>
          </a:prstGeom>
        </p:spPr>
        <p:txBody>
          <a:bodyPr wrap="square">
            <a:spAutoFit/>
          </a:bodyPr>
          <a:lstStyle/>
          <a:p>
            <a:pPr algn="ctr"/>
            <a:r>
              <a:rPr lang="en-US" sz="2400" dirty="0">
                <a:latin typeface="Times New Roman" pitchFamily="18" charset="0"/>
                <a:cs typeface="Times New Roman" pitchFamily="18" charset="0"/>
              </a:rPr>
              <a:t>Temperature is also a condition that affects the speed of sound. Heat, like sound, is a form of kinetic energy. Molecules at higher temperatures have more energy, thus they can vibrate faster. Since the molecules vibrate faster, sound waves can travel more quickly.</a:t>
            </a:r>
          </a:p>
        </p:txBody>
      </p:sp>
    </p:spTree>
    <p:extLst>
      <p:ext uri="{BB962C8B-B14F-4D97-AF65-F5344CB8AC3E}">
        <p14:creationId xmlns:p14="http://schemas.microsoft.com/office/powerpoint/2010/main" xmlns="" val="238128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Based on the principle that </a:t>
            </a:r>
            <a:r>
              <a:rPr lang="en-US" altLang="en-US" sz="2400" u="sng" dirty="0">
                <a:latin typeface="Times New Roman" pitchFamily="18" charset="0"/>
              </a:rPr>
              <a:t>the radiation emitted from an object </a:t>
            </a:r>
            <a:r>
              <a:rPr lang="en-US" altLang="en-US" sz="2400" u="sng" dirty="0" smtClean="0">
                <a:latin typeface="Times New Roman" pitchFamily="18" charset="0"/>
              </a:rPr>
              <a:t>depends </a:t>
            </a:r>
            <a:r>
              <a:rPr lang="en-US" altLang="en-US" sz="2400" u="sng" dirty="0">
                <a:latin typeface="Times New Roman" pitchFamily="18" charset="0"/>
              </a:rPr>
              <a:t>on its temperature. By knowing the amount of infrared </a:t>
            </a:r>
            <a:r>
              <a:rPr lang="en-US" altLang="en-US" sz="2400" u="sng" dirty="0" smtClean="0">
                <a:latin typeface="Times New Roman" pitchFamily="18" charset="0"/>
              </a:rPr>
              <a:t>energy </a:t>
            </a:r>
            <a:r>
              <a:rPr lang="en-US" altLang="en-US" sz="2400" u="sng" dirty="0">
                <a:latin typeface="Times New Roman" pitchFamily="18" charset="0"/>
              </a:rPr>
              <a:t>emitted by the object and its emissivity, the object's </a:t>
            </a:r>
            <a:r>
              <a:rPr lang="en-US" altLang="en-US" sz="2400" u="sng" dirty="0" smtClean="0">
                <a:latin typeface="Times New Roman" pitchFamily="18" charset="0"/>
              </a:rPr>
              <a:t>temperature </a:t>
            </a:r>
            <a:r>
              <a:rPr lang="en-US" altLang="en-US" sz="2400" u="sng" dirty="0">
                <a:latin typeface="Times New Roman" pitchFamily="18" charset="0"/>
              </a:rPr>
              <a:t>can be determined. </a:t>
            </a:r>
            <a:r>
              <a:rPr lang="en-US" altLang="en-US" sz="2400" dirty="0">
                <a:latin typeface="Times New Roman" pitchFamily="18" charset="0"/>
              </a:rPr>
              <a:t>They are, sometimes, called laser </a:t>
            </a:r>
            <a:r>
              <a:rPr lang="en-US" altLang="en-US" sz="2400" dirty="0" smtClean="0">
                <a:latin typeface="Times New Roman" pitchFamily="18" charset="0"/>
              </a:rPr>
              <a:t> thermometers </a:t>
            </a:r>
            <a:r>
              <a:rPr lang="en-US" altLang="en-US" sz="2400" dirty="0">
                <a:latin typeface="Times New Roman" pitchFamily="18" charset="0"/>
              </a:rPr>
              <a:t>if a laser is used to help aim the thermometer to </a:t>
            </a:r>
            <a:r>
              <a:rPr lang="en-US" altLang="en-US" sz="2400" dirty="0" smtClean="0">
                <a:latin typeface="Times New Roman" pitchFamily="18" charset="0"/>
              </a:rPr>
              <a:t> enhance </a:t>
            </a:r>
            <a:r>
              <a:rPr lang="en-US" altLang="en-US" sz="2400" dirty="0">
                <a:latin typeface="Times New Roman" pitchFamily="18" charset="0"/>
              </a:rPr>
              <a:t>the device’s ability to measure </a:t>
            </a:r>
            <a:r>
              <a:rPr lang="en-US" altLang="en-US" sz="2400" dirty="0" smtClean="0">
                <a:latin typeface="Times New Roman" pitchFamily="18" charset="0"/>
              </a:rPr>
              <a:t>temperature </a:t>
            </a:r>
            <a:r>
              <a:rPr lang="en-US" altLang="en-US" sz="2400" dirty="0">
                <a:latin typeface="Times New Roman" pitchFamily="18" charset="0"/>
              </a:rPr>
              <a:t>from a </a:t>
            </a:r>
            <a:r>
              <a:rPr lang="en-US" altLang="en-US" sz="2400" dirty="0" smtClean="0">
                <a:latin typeface="Times New Roman" pitchFamily="18" charset="0"/>
              </a:rPr>
              <a:t>distance</a:t>
            </a:r>
            <a:r>
              <a:rPr lang="en-US" altLang="en-US" sz="2400" dirty="0">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7612" y="3124200"/>
            <a:ext cx="24860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latin typeface="Times New Roman" pitchFamily="18" charset="0"/>
              </a:rPr>
              <a:t>Radiometric temperature measurements can also be made from instrumentation aboard research aircraft.</a:t>
            </a:r>
          </a:p>
        </p:txBody>
      </p:sp>
    </p:spTree>
    <p:extLst>
      <p:ext uri="{BB962C8B-B14F-4D97-AF65-F5344CB8AC3E}">
        <p14:creationId xmlns:p14="http://schemas.microsoft.com/office/powerpoint/2010/main" xmlns="" val="52691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p14="http://schemas.microsoft.com/office/powerpoint/2010/main" xmlns="" val="3679998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2209800" y="152400"/>
            <a:ext cx="40433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just"/>
            <a:r>
              <a:rPr lang="en-US" altLang="en-US" sz="2400" b="1" dirty="0">
                <a:latin typeface="Times New Roman" pitchFamily="18" charset="0"/>
              </a:rPr>
              <a:t>Thermometer Response Time</a:t>
            </a:r>
          </a:p>
        </p:txBody>
      </p:sp>
      <p:sp>
        <p:nvSpPr>
          <p:cNvPr id="46083" name="Rectangle 7"/>
          <p:cNvSpPr>
            <a:spLocks noChangeArrowheads="1"/>
          </p:cNvSpPr>
          <p:nvPr/>
        </p:nvSpPr>
        <p:spPr bwMode="auto">
          <a:xfrm>
            <a:off x="0" y="476071"/>
            <a:ext cx="9144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r>
              <a:rPr lang="en-US" altLang="en-US" sz="2400" dirty="0" smtClean="0">
                <a:latin typeface="Times New Roman" pitchFamily="18" charset="0"/>
              </a:rPr>
              <a:t>Is the </a:t>
            </a:r>
            <a:r>
              <a:rPr lang="en-US" altLang="en-US" sz="2400" dirty="0">
                <a:latin typeface="Times New Roman" pitchFamily="18" charset="0"/>
              </a:rPr>
              <a:t>time a system or sensor takes to react to a given input Factors that control the time constant </a:t>
            </a:r>
          </a:p>
          <a:p>
            <a:r>
              <a:rPr lang="en-US" altLang="en-US" sz="2400" dirty="0" smtClean="0">
                <a:latin typeface="Times New Roman" pitchFamily="18" charset="0"/>
              </a:rPr>
              <a:t> </a:t>
            </a:r>
            <a:endParaRPr lang="en-US" altLang="en-US" sz="2400" dirty="0">
              <a:latin typeface="Times New Roman" pitchFamily="18" charset="0"/>
            </a:endParaRPr>
          </a:p>
        </p:txBody>
      </p:sp>
      <p:graphicFrame>
        <p:nvGraphicFramePr>
          <p:cNvPr id="196625" name="Object 6"/>
          <p:cNvGraphicFramePr>
            <a:graphicFrameLocks noChangeAspect="1"/>
          </p:cNvGraphicFramePr>
          <p:nvPr>
            <p:extLst>
              <p:ext uri="{D42A27DB-BD31-4B8C-83A1-F6EECF244321}">
                <p14:modId xmlns:p14="http://schemas.microsoft.com/office/powerpoint/2010/main" xmlns="" val="1251227325"/>
              </p:ext>
            </p:extLst>
          </p:nvPr>
        </p:nvGraphicFramePr>
        <p:xfrm>
          <a:off x="6553200" y="1481138"/>
          <a:ext cx="1060450" cy="390525"/>
        </p:xfrm>
        <a:graphic>
          <a:graphicData uri="http://schemas.openxmlformats.org/presentationml/2006/ole">
            <p:oleObj spid="_x0000_s21633" name="Equation" r:id="rId3" imgW="660240" imgH="228600" progId="Equation.3">
              <p:embed/>
            </p:oleObj>
          </a:graphicData>
        </a:graphic>
      </p:graphicFrame>
      <p:graphicFrame>
        <p:nvGraphicFramePr>
          <p:cNvPr id="196628" name="Object 7"/>
          <p:cNvGraphicFramePr>
            <a:graphicFrameLocks noChangeAspect="1"/>
          </p:cNvGraphicFramePr>
          <p:nvPr>
            <p:extLst>
              <p:ext uri="{D42A27DB-BD31-4B8C-83A1-F6EECF244321}">
                <p14:modId xmlns:p14="http://schemas.microsoft.com/office/powerpoint/2010/main" xmlns="" val="1976339170"/>
              </p:ext>
            </p:extLst>
          </p:nvPr>
        </p:nvGraphicFramePr>
        <p:xfrm>
          <a:off x="5365750" y="1271588"/>
          <a:ext cx="190500" cy="200025"/>
        </p:xfrm>
        <a:graphic>
          <a:graphicData uri="http://schemas.openxmlformats.org/presentationml/2006/ole">
            <p:oleObj spid="_x0000_s21634" name="Equation" r:id="rId4" imgW="203040" imgH="216000" progId="Equation.3">
              <p:embed/>
            </p:oleObj>
          </a:graphicData>
        </a:graphic>
      </p:graphicFrame>
      <p:graphicFrame>
        <p:nvGraphicFramePr>
          <p:cNvPr id="196630" name="Object 8"/>
          <p:cNvGraphicFramePr>
            <a:graphicFrameLocks noChangeAspect="1"/>
          </p:cNvGraphicFramePr>
          <p:nvPr>
            <p:extLst>
              <p:ext uri="{D42A27DB-BD31-4B8C-83A1-F6EECF244321}">
                <p14:modId xmlns:p14="http://schemas.microsoft.com/office/powerpoint/2010/main" xmlns="" val="3731352717"/>
              </p:ext>
            </p:extLst>
          </p:nvPr>
        </p:nvGraphicFramePr>
        <p:xfrm>
          <a:off x="569913" y="5772944"/>
          <a:ext cx="1815144" cy="665162"/>
        </p:xfrm>
        <a:graphic>
          <a:graphicData uri="http://schemas.openxmlformats.org/presentationml/2006/ole">
            <p:oleObj spid="_x0000_s21635" name="Equation" r:id="rId5" imgW="1218960" imgH="431640" progId="Equation.3">
              <p:embed/>
            </p:oleObj>
          </a:graphicData>
        </a:graphic>
      </p:graphicFrame>
      <p:graphicFrame>
        <p:nvGraphicFramePr>
          <p:cNvPr id="196632" name="Object 9"/>
          <p:cNvGraphicFramePr>
            <a:graphicFrameLocks noChangeAspect="1"/>
          </p:cNvGraphicFramePr>
          <p:nvPr>
            <p:extLst>
              <p:ext uri="{D42A27DB-BD31-4B8C-83A1-F6EECF244321}">
                <p14:modId xmlns:p14="http://schemas.microsoft.com/office/powerpoint/2010/main" xmlns="" val="3823150656"/>
              </p:ext>
            </p:extLst>
          </p:nvPr>
        </p:nvGraphicFramePr>
        <p:xfrm>
          <a:off x="6005075" y="1787098"/>
          <a:ext cx="919162" cy="499615"/>
        </p:xfrm>
        <a:graphic>
          <a:graphicData uri="http://schemas.openxmlformats.org/presentationml/2006/ole">
            <p:oleObj spid="_x0000_s21636" name="Equation" r:id="rId6" imgW="444240" imgH="228600" progId="Equation.3">
              <p:embed/>
            </p:oleObj>
          </a:graphicData>
        </a:graphic>
      </p:graphicFrame>
      <p:sp>
        <p:nvSpPr>
          <p:cNvPr id="2" name="TextBox 1"/>
          <p:cNvSpPr txBox="1">
            <a:spLocks noChangeArrowheads="1"/>
          </p:cNvSpPr>
          <p:nvPr/>
        </p:nvSpPr>
        <p:spPr bwMode="auto">
          <a:xfrm>
            <a:off x="3657600" y="5181600"/>
            <a:ext cx="51816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200" b="1" dirty="0">
                <a:latin typeface="Times New Roman" pitchFamily="18" charset="0"/>
                <a:cs typeface="Times New Roman" pitchFamily="18" charset="0"/>
              </a:rPr>
              <a:t>This expression shows that the smaller the sensor the higher the convective heat transfer rate, then the smaller the time constant</a:t>
            </a:r>
            <a:r>
              <a:rPr lang="en-US" sz="2200" dirty="0">
                <a:latin typeface="Times New Roman" pitchFamily="18" charset="0"/>
                <a:cs typeface="Times New Roman" pitchFamily="18" charset="0"/>
              </a:rPr>
              <a:t>. </a:t>
            </a:r>
            <a:endParaRPr lang="en-GB" sz="2200" dirty="0">
              <a:latin typeface="Times New Roman" pitchFamily="18" charset="0"/>
              <a:cs typeface="Times New Roman" pitchFamily="18" charset="0"/>
            </a:endParaRPr>
          </a:p>
        </p:txBody>
      </p:sp>
      <p:sp>
        <p:nvSpPr>
          <p:cNvPr id="3" name="TextBox 2"/>
          <p:cNvSpPr txBox="1">
            <a:spLocks noChangeArrowheads="1"/>
          </p:cNvSpPr>
          <p:nvPr/>
        </p:nvSpPr>
        <p:spPr bwMode="auto">
          <a:xfrm>
            <a:off x="0" y="1378803"/>
            <a:ext cx="914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The constant τ </a:t>
            </a:r>
            <a:r>
              <a:rPr lang="en-US" sz="2400" dirty="0" smtClean="0">
                <a:latin typeface="Times New Roman" pitchFamily="18" charset="0"/>
              </a:rPr>
              <a:t>is proportional </a:t>
            </a:r>
            <a:r>
              <a:rPr lang="en-US" sz="2400" dirty="0">
                <a:latin typeface="Times New Roman" pitchFamily="18" charset="0"/>
              </a:rPr>
              <a:t>to the heat capacity </a:t>
            </a:r>
            <a:endParaRPr lang="en-US" sz="2400" dirty="0" smtClean="0">
              <a:latin typeface="Times New Roman" pitchFamily="18" charset="0"/>
            </a:endParaRPr>
          </a:p>
          <a:p>
            <a:pPr eaLnBrk="1" hangingPunct="1"/>
            <a:r>
              <a:rPr lang="en-US" sz="2400" dirty="0" smtClean="0">
                <a:latin typeface="Times New Roman" pitchFamily="18" charset="0"/>
              </a:rPr>
              <a:t>and </a:t>
            </a:r>
            <a:r>
              <a:rPr lang="en-US" sz="2400" dirty="0">
                <a:latin typeface="Times New Roman" pitchFamily="18" charset="0"/>
              </a:rPr>
              <a:t>inversely proportional to heat transfer rate. </a:t>
            </a:r>
            <a:endParaRPr lang="en-GB" sz="2400" dirty="0">
              <a:latin typeface="Times New Roman" pitchFamily="18" charset="0"/>
            </a:endParaRPr>
          </a:p>
        </p:txBody>
      </p:sp>
      <p:sp>
        <p:nvSpPr>
          <p:cNvPr id="4" name="TextBox 3"/>
          <p:cNvSpPr txBox="1">
            <a:spLocks noChangeArrowheads="1"/>
          </p:cNvSpPr>
          <p:nvPr/>
        </p:nvSpPr>
        <p:spPr bwMode="auto">
          <a:xfrm>
            <a:off x="0" y="2362200"/>
            <a:ext cx="9144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 air, the rate of energy loss from the sensor due to convective processes will be proportional to the area of the sensor A and the convective heat flux </a:t>
            </a:r>
            <a:r>
              <a:rPr lang="en-US" sz="2400" dirty="0" err="1">
                <a:latin typeface="Times New Roman" pitchFamily="18" charset="0"/>
              </a:rPr>
              <a:t>Hconv</a:t>
            </a:r>
            <a:r>
              <a:rPr lang="en-US" sz="2400" dirty="0">
                <a:latin typeface="Times New Roman" pitchFamily="18" charset="0"/>
              </a:rPr>
              <a:t> that depends on the ventilation  of the sensor and sensor geometry. </a:t>
            </a:r>
          </a:p>
          <a:p>
            <a:pPr eaLnBrk="1" hangingPunct="1"/>
            <a:r>
              <a:rPr lang="en-US" sz="2400" dirty="0">
                <a:latin typeface="Times New Roman" pitchFamily="18" charset="0"/>
              </a:rPr>
              <a:t>in a liquid or solid, the relevant energy transfer will be associated with conductive properties of the medium.  The total heat transfer from the sensor can then be written as </a:t>
            </a:r>
            <a:r>
              <a:rPr lang="en-US" sz="2400" dirty="0" err="1">
                <a:latin typeface="Times New Roman" pitchFamily="18" charset="0"/>
              </a:rPr>
              <a:t>AH</a:t>
            </a:r>
            <a:r>
              <a:rPr lang="en-US" dirty="0" err="1">
                <a:latin typeface="Times New Roman" pitchFamily="18" charset="0"/>
              </a:rPr>
              <a:t>conv</a:t>
            </a:r>
            <a:r>
              <a:rPr lang="en-US" sz="2400" dirty="0">
                <a:latin typeface="Times New Roman" pitchFamily="18" charset="0"/>
              </a:rPr>
              <a:t>.</a:t>
            </a:r>
            <a:endParaRPr lang="en-GB" sz="2400" dirty="0">
              <a:latin typeface="Times New Roman" pitchFamily="18" charset="0"/>
            </a:endParaRPr>
          </a:p>
        </p:txBody>
      </p:sp>
    </p:spTree>
    <p:extLst>
      <p:ext uri="{BB962C8B-B14F-4D97-AF65-F5344CB8AC3E}">
        <p14:creationId xmlns:p14="http://schemas.microsoft.com/office/powerpoint/2010/main" xmlns="" val="332839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spcBef>
                <a:spcPct val="20000"/>
              </a:spcBef>
              <a:defRPr/>
            </a:pPr>
            <a:r>
              <a:rPr sz="2600" b="1" dirty="0">
                <a:latin typeface="Times New Roman" pitchFamily="18" charset="0"/>
                <a:ea typeface="+mn-ea"/>
                <a:cs typeface="Times New Roman" pitchFamily="18" charset="0"/>
              </a:rPr>
              <a:t>Sensor exposure</a:t>
            </a:r>
            <a:endParaRPr lang="en-GB" sz="2600" b="1" dirty="0">
              <a:latin typeface="Times New Roman" pitchFamily="18" charset="0"/>
              <a:ea typeface="+mn-ea"/>
              <a:cs typeface="Times New Roman" pitchFamily="18" charset="0"/>
            </a:endParaRPr>
          </a:p>
        </p:txBody>
      </p:sp>
      <p:sp>
        <p:nvSpPr>
          <p:cNvPr id="46082" name="Content Placeholder 1"/>
          <p:cNvSpPr>
            <a:spLocks noGrp="1"/>
          </p:cNvSpPr>
          <p:nvPr>
            <p:ph idx="1"/>
          </p:nvPr>
        </p:nvSpPr>
        <p:spPr>
          <a:xfrm>
            <a:off x="0" y="533400"/>
            <a:ext cx="9144000" cy="3352800"/>
          </a:xfrm>
        </p:spPr>
        <p:txBody>
          <a:bodyPr>
            <a:noAutofit/>
          </a:bodyPr>
          <a:lstStyle/>
          <a:p>
            <a:pPr algn="just" eaLnBrk="1" hangingPunct="1"/>
            <a:r>
              <a:rPr lang="en-US" sz="2400" dirty="0">
                <a:latin typeface="Times New Roman" pitchFamily="18" charset="0"/>
                <a:cs typeface="Times New Roman" pitchFamily="18" charset="0"/>
              </a:rPr>
              <a:t>Exposure standards are necessary to define what is meant by adequate exposure for certain applications. For example,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 What is meant by surface temperature on synoptic scales?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Is it acceptable to mount the temperature sensor besides a building?</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How about on the roof of a building?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For synoptic observations, we want the measurement to be representative of a large area. At what height above the ground should measurements be made?  </a:t>
            </a:r>
            <a:endParaRPr lang="en-GB" sz="2400" dirty="0">
              <a:latin typeface="Times New Roman" pitchFamily="18" charset="0"/>
              <a:cs typeface="Times New Roman" pitchFamily="18" charset="0"/>
            </a:endParaRPr>
          </a:p>
          <a:p>
            <a:pPr marL="0" indent="0" algn="ctr">
              <a:buNone/>
            </a:pPr>
            <a:r>
              <a:rPr lang="en-US" sz="2400" b="1" dirty="0" smtClean="0">
                <a:latin typeface="Times New Roman" pitchFamily="18" charset="0"/>
                <a:cs typeface="Times New Roman" pitchFamily="18" charset="0"/>
              </a:rPr>
              <a:t>Sitting </a:t>
            </a:r>
            <a:r>
              <a:rPr lang="en-US" sz="2400" b="1" dirty="0">
                <a:latin typeface="Times New Roman" pitchFamily="18" charset="0"/>
                <a:cs typeface="Times New Roman" pitchFamily="18" charset="0"/>
              </a:rPr>
              <a:t>Surface Sensors</a:t>
            </a:r>
          </a:p>
          <a:p>
            <a:pPr marL="0" indent="0" algn="just">
              <a:buNone/>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can cause measurement errors by </a:t>
            </a:r>
            <a:r>
              <a:rPr lang="en-US" sz="2400" u="sng" dirty="0">
                <a:latin typeface="Times New Roman" pitchFamily="18" charset="0"/>
                <a:cs typeface="Times New Roman" pitchFamily="18" charset="0"/>
              </a:rPr>
              <a:t>heating</a:t>
            </a:r>
            <a:r>
              <a:rPr lang="en-US" sz="2400" dirty="0">
                <a:latin typeface="Times New Roman" pitchFamily="18" charset="0"/>
                <a:cs typeface="Times New Roman" pitchFamily="18" charset="0"/>
              </a:rPr>
              <a:t> the sensor. Temperatures are much higher in direct sunlight than in the shade or in a shelter. Another source of error is </a:t>
            </a:r>
            <a:r>
              <a:rPr lang="en-US" sz="2400" u="sng" dirty="0">
                <a:latin typeface="Times New Roman" pitchFamily="18" charset="0"/>
                <a:cs typeface="Times New Roman" pitchFamily="18" charset="0"/>
              </a:rPr>
              <a:t>wetting</a:t>
            </a:r>
            <a:r>
              <a:rPr lang="en-US" sz="2400" dirty="0">
                <a:latin typeface="Times New Roman" pitchFamily="18" charset="0"/>
                <a:cs typeface="Times New Roman" pitchFamily="18" charset="0"/>
              </a:rPr>
              <a:t>. When a sensor gets wet evaporation can cool the sensor and a wet sensor is slower to respond to changing ambient temperatures. Steps must be taken to shield the thermometer from direct sunlight and precipitation, while also allowing air to flow around the sensor.</a:t>
            </a:r>
          </a:p>
          <a:p>
            <a:pPr algn="just" eaLnBrk="1" hangingPunct="1"/>
            <a:endParaRPr lang="en-GB" sz="2400" dirty="0" smtClean="0"/>
          </a:p>
        </p:txBody>
      </p:sp>
    </p:spTree>
    <p:extLst>
      <p:ext uri="{BB962C8B-B14F-4D97-AF65-F5344CB8AC3E}">
        <p14:creationId xmlns:p14="http://schemas.microsoft.com/office/powerpoint/2010/main" xmlns="" val="71873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81475" y="3412"/>
            <a:ext cx="4962525" cy="4690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4724400"/>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This is an instrument called the TR/H for Temperature, and Relative Humidity. It uses a fan to draw ambient air up and over the sensor. The radiation shield prevents direct and diffuse solar radiation from heating the sensor and introducing error in the temperature measurement. TR/H sensors are hung at discrete points on a tower to make measurements at specific heights above the ground. Images from NCAR/EOL.</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04800"/>
            <a:ext cx="4038600" cy="3581400"/>
          </a:xfrm>
          <a:prstGeom prst="rect">
            <a:avLst/>
          </a:prstGeom>
        </p:spPr>
      </p:pic>
    </p:spTree>
    <p:extLst>
      <p:ext uri="{BB962C8B-B14F-4D97-AF65-F5344CB8AC3E}">
        <p14:creationId xmlns:p14="http://schemas.microsoft.com/office/powerpoint/2010/main" xmlns="" val="300274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2209800"/>
            <a:ext cx="3383280" cy="2468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209800"/>
            <a:ext cx="3383280" cy="2468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1630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 –273°C,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4579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520"/>
          <a:stretch/>
        </p:blipFill>
        <p:spPr bwMode="auto">
          <a:xfrm>
            <a:off x="2548320" y="2667000"/>
            <a:ext cx="4004879"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p14="http://schemas.microsoft.com/office/powerpoint/2010/main" xmlns="" val="2956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a14="http://schemas.microsoft.com/office/drawing/2010/main" xmlns=""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p14="http://schemas.microsoft.com/office/powerpoint/2010/main" xmlns="" val="1457710932"/>
              </p:ext>
            </p:extLst>
          </p:nvPr>
        </p:nvGraphicFramePr>
        <p:xfrm>
          <a:off x="4343399" y="3581400"/>
          <a:ext cx="4572002" cy="1615122"/>
        </p:xfrm>
        <a:graphic>
          <a:graphicData uri="http://schemas.openxmlformats.org/drawingml/2006/table">
            <a:tbl>
              <a:tblPr>
                <a:tableStyleId>{616DA210-FB5B-4158-B5E0-FEB733F419BA}</a:tableStyleId>
              </a:tblPr>
              <a:tblGrid>
                <a:gridCol w="1071563">
                  <a:extLst>
                    <a:ext uri="{9D8B030D-6E8A-4147-A177-3AD203B41FA5}">
                      <a16:colId xmlns:a16="http://schemas.microsoft.com/office/drawing/2014/main" xmlns="" val="20000"/>
                    </a:ext>
                  </a:extLst>
                </a:gridCol>
                <a:gridCol w="991196">
                  <a:extLst>
                    <a:ext uri="{9D8B030D-6E8A-4147-A177-3AD203B41FA5}">
                      <a16:colId xmlns:a16="http://schemas.microsoft.com/office/drawing/2014/main" xmlns="" val="20001"/>
                    </a:ext>
                  </a:extLst>
                </a:gridCol>
                <a:gridCol w="1437680">
                  <a:extLst>
                    <a:ext uri="{9D8B030D-6E8A-4147-A177-3AD203B41FA5}">
                      <a16:colId xmlns:a16="http://schemas.microsoft.com/office/drawing/2014/main" xmlns="" val="20002"/>
                    </a:ext>
                  </a:extLst>
                </a:gridCol>
                <a:gridCol w="1071563">
                  <a:extLst>
                    <a:ext uri="{9D8B030D-6E8A-4147-A177-3AD203B41FA5}">
                      <a16:colId xmlns:a16="http://schemas.microsoft.com/office/drawing/2014/main" xmlns="" val="20003"/>
                    </a:ext>
                  </a:extLst>
                </a:gridCol>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xmlns="" val="10000"/>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xmlns="" val="10001"/>
                  </a:ext>
                </a:extLst>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extLst>
                  <a:ext uri="{0D108BD9-81ED-4DB2-BD59-A6C34878D82A}">
                    <a16:rowId xmlns:a16="http://schemas.microsoft.com/office/drawing/2014/main" xmlns="" val="10002"/>
                  </a:ext>
                </a:extLst>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p14="http://schemas.microsoft.com/office/powerpoint/2010/main" xmlns="" val="259108971"/>
              </p:ext>
            </p:extLst>
          </p:nvPr>
        </p:nvGraphicFramePr>
        <p:xfrm>
          <a:off x="317938" y="838200"/>
          <a:ext cx="2362200" cy="554037"/>
        </p:xfrm>
        <a:graphic>
          <a:graphicData uri="http://schemas.openxmlformats.org/presentationml/2006/ole">
            <p:oleObj spid="_x0000_s36895" name="Equation" r:id="rId5" imgW="1079032" imgH="241195" progId="Equation.3">
              <p:embed/>
            </p:oleObj>
          </a:graphicData>
        </a:graphic>
      </p:graphicFrame>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p14="http://schemas.microsoft.com/office/powerpoint/2010/main" xmlns="" val="10332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p14="http://schemas.microsoft.com/office/powerpoint/2010/main" xmlns="" val="29215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4800600" y="4876800"/>
            <a:ext cx="3240799" cy="1981200"/>
          </a:xfrm>
          <a:prstGeom prst="rect">
            <a:avLst/>
          </a:prstGeom>
        </p:spPr>
      </p:pic>
    </p:spTree>
    <p:extLst>
      <p:ext uri="{BB962C8B-B14F-4D97-AF65-F5344CB8AC3E}">
        <p14:creationId xmlns:p14="http://schemas.microsoft.com/office/powerpoint/2010/main" xmlns="" val="312769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0" y="814173"/>
            <a:ext cx="3733800" cy="2691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24200" y="3505200"/>
            <a:ext cx="5734050" cy="2581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116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2248</TotalTime>
  <Words>1629</Words>
  <Application>Microsoft Office PowerPoint</Application>
  <PresentationFormat>On-screen Show (4:3)</PresentationFormat>
  <Paragraphs>137</Paragraphs>
  <Slides>25</Slides>
  <Notes>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Slide 1</vt:lpstr>
      <vt:lpstr>Welcome Students!   </vt:lpstr>
      <vt:lpstr>Slide 3</vt:lpstr>
      <vt:lpstr>Slide 4</vt:lpstr>
      <vt:lpstr>Slide 5</vt:lpstr>
      <vt:lpstr>Slide 6</vt:lpstr>
      <vt:lpstr>Slide 7</vt:lpstr>
      <vt:lpstr>Slide 8</vt:lpstr>
      <vt:lpstr>What determines the temperature of a place?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Sensor exposure</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30</cp:revision>
  <dcterms:created xsi:type="dcterms:W3CDTF">2017-10-29T07:50:14Z</dcterms:created>
  <dcterms:modified xsi:type="dcterms:W3CDTF">2023-06-20T07:02:06Z</dcterms:modified>
</cp:coreProperties>
</file>