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2" r:id="rId15"/>
    <p:sldId id="273" r:id="rId16"/>
    <p:sldId id="278" r:id="rId17"/>
    <p:sldId id="279" r:id="rId18"/>
    <p:sldId id="280"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40" autoAdjust="0"/>
    <p:restoredTop sz="94660"/>
  </p:normalViewPr>
  <p:slideViewPr>
    <p:cSldViewPr>
      <p:cViewPr varScale="1">
        <p:scale>
          <a:sx n="73" d="100"/>
          <a:sy n="73" d="100"/>
        </p:scale>
        <p:origin x="-122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2" Type="http://schemas.openxmlformats.org/officeDocument/2006/relationships/hyperlink" Target="http://www.wmo.int/pages/prog/www/TEM/GTS/index_en.html" TargetMode="External"/><Relationship Id="rId1" Type="http://schemas.openxmlformats.org/officeDocument/2006/relationships/hyperlink" Target="http://www.wmo.int/pages/prog/www/OSY/GOS.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2" Type="http://schemas.openxmlformats.org/officeDocument/2006/relationships/hyperlink" Target="http://www.wmo.int/pages/prog/www/TEM/GTS/index_en.html" TargetMode="External"/><Relationship Id="rId1" Type="http://schemas.openxmlformats.org/officeDocument/2006/relationships/hyperlink" Target="http://www.wmo.int/pages/prog/www/OSY/GO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0D062-B4C8-4713-88B0-9B4832D10A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850280-9F80-4401-AA69-33D8E1CB01FB}">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1"/>
            </a:rPr>
            <a:t>Global Observing System (GOS)</a:t>
          </a:r>
          <a:endParaRPr lang="en-US" sz="2400" dirty="0"/>
        </a:p>
      </dgm:t>
    </dgm:pt>
    <dgm:pt modelId="{983FD69E-4459-4305-BAC5-4A8925B80ED1}" type="parTrans" cxnId="{A4A3094B-4EF4-4428-8A8D-3504970B3172}">
      <dgm:prSet/>
      <dgm:spPr/>
      <dgm:t>
        <a:bodyPr/>
        <a:lstStyle/>
        <a:p>
          <a:pPr algn="just"/>
          <a:endParaRPr lang="en-US"/>
        </a:p>
      </dgm:t>
    </dgm:pt>
    <dgm:pt modelId="{80A22FBA-2108-428F-9D64-08612C0305B4}" type="sibTrans" cxnId="{A4A3094B-4EF4-4428-8A8D-3504970B3172}">
      <dgm:prSet/>
      <dgm:spPr/>
      <dgm:t>
        <a:bodyPr/>
        <a:lstStyle/>
        <a:p>
          <a:pPr algn="just"/>
          <a:endParaRPr lang="en-US"/>
        </a:p>
      </dgm:t>
    </dgm:pt>
    <dgm:pt modelId="{4741A310-0212-483F-BE38-A6C83DF790F1}">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2"/>
            </a:rPr>
            <a:t>Global Telecommunication System (GTS)</a:t>
          </a:r>
          <a:endParaRPr lang="en-US" sz="2400" dirty="0"/>
        </a:p>
      </dgm:t>
    </dgm:pt>
    <dgm:pt modelId="{E535A01D-80EB-423F-8B60-BF16E66416D5}" type="parTrans" cxnId="{4A6DDF3B-C985-4C5D-B3EC-A0772A6E2295}">
      <dgm:prSet/>
      <dgm:spPr/>
      <dgm:t>
        <a:bodyPr/>
        <a:lstStyle/>
        <a:p>
          <a:pPr algn="just"/>
          <a:endParaRPr lang="en-US"/>
        </a:p>
      </dgm:t>
    </dgm:pt>
    <dgm:pt modelId="{7E0CEB3B-CCE5-4020-9836-08DADA3F97DC}" type="sibTrans" cxnId="{4A6DDF3B-C985-4C5D-B3EC-A0772A6E2295}">
      <dgm:prSet/>
      <dgm:spPr/>
      <dgm:t>
        <a:bodyPr/>
        <a:lstStyle/>
        <a:p>
          <a:pPr algn="just"/>
          <a:endParaRPr lang="en-US"/>
        </a:p>
      </dgm:t>
    </dgm:pt>
    <dgm:pt modelId="{9C4EE6A3-B99A-474F-AD06-7E659BAF3A05}">
      <dgm:prSet phldrT="[Text]" custT="1"/>
      <dgm:spPr>
        <a:solidFill>
          <a:schemeClr val="bg1"/>
        </a:solidFill>
        <a:ln>
          <a:solidFill>
            <a:schemeClr val="tx1"/>
          </a:solidFill>
        </a:ln>
      </dgm:spPr>
      <dgm:t>
        <a:bodyPr/>
        <a:lstStyle/>
        <a:p>
          <a:pPr algn="just"/>
          <a:r>
            <a:rPr lang="en-US" sz="2400" b="1" i="0" dirty="0" smtClean="0">
              <a:hlinkClick xmlns:r="http://schemas.openxmlformats.org/officeDocument/2006/relationships" r:id="rId3"/>
            </a:rPr>
            <a:t>Global Data-processing and Forecasting System (GDPFS)</a:t>
          </a:r>
          <a:endParaRPr lang="en-US" sz="2400" dirty="0"/>
        </a:p>
      </dgm:t>
    </dgm:pt>
    <dgm:pt modelId="{F57C4A31-165C-4D95-94FC-C082C25E2E18}" type="parTrans" cxnId="{DB1B7D4A-AC5A-455D-BF41-9D41D10CFB54}">
      <dgm:prSet/>
      <dgm:spPr/>
      <dgm:t>
        <a:bodyPr/>
        <a:lstStyle/>
        <a:p>
          <a:pPr algn="just"/>
          <a:endParaRPr lang="en-US"/>
        </a:p>
      </dgm:t>
    </dgm:pt>
    <dgm:pt modelId="{21F21733-5B80-495C-997E-398C663A08C9}" type="sibTrans" cxnId="{DB1B7D4A-AC5A-455D-BF41-9D41D10CFB54}">
      <dgm:prSet/>
      <dgm:spPr/>
      <dgm:t>
        <a:bodyPr/>
        <a:lstStyle/>
        <a:p>
          <a:pPr algn="just"/>
          <a:endParaRPr lang="en-US"/>
        </a:p>
      </dgm:t>
    </dgm:pt>
    <dgm:pt modelId="{F4966C43-960B-48B3-A53E-553C3A17FA0F}">
      <dgm:prSet custT="1"/>
      <dgm:spPr/>
      <dgm:t>
        <a:bodyPr/>
        <a:lstStyle/>
        <a:p>
          <a:pPr algn="just"/>
          <a:r>
            <a:rPr lang="en-US" sz="2400" b="0" i="0" dirty="0" smtClean="0"/>
            <a:t>Consisting of facilities and arrangements for making meteorological observations (including climatological observations) and other related environmental observations at stations on land and at sea, and from aircraft, meteorological environmental satellites and other platforms.</a:t>
          </a:r>
          <a:endParaRPr lang="en-US" sz="2400" dirty="0"/>
        </a:p>
      </dgm:t>
    </dgm:pt>
    <dgm:pt modelId="{4C9635AC-95E9-4866-A463-E165A97ACF61}" type="parTrans" cxnId="{F810BA25-338E-46D2-9A8C-9B85A31AB360}">
      <dgm:prSet/>
      <dgm:spPr/>
      <dgm:t>
        <a:bodyPr/>
        <a:lstStyle/>
        <a:p>
          <a:pPr algn="just"/>
          <a:endParaRPr lang="en-US"/>
        </a:p>
      </dgm:t>
    </dgm:pt>
    <dgm:pt modelId="{FF53BBA6-5AF5-48F6-A48A-8A86A634FEB0}" type="sibTrans" cxnId="{F810BA25-338E-46D2-9A8C-9B85A31AB360}">
      <dgm:prSet/>
      <dgm:spPr/>
      <dgm:t>
        <a:bodyPr/>
        <a:lstStyle/>
        <a:p>
          <a:pPr algn="just"/>
          <a:endParaRPr lang="en-US"/>
        </a:p>
      </dgm:t>
    </dgm:pt>
    <dgm:pt modelId="{A6549195-E1ED-43E5-B2EC-B32CD28F766D}">
      <dgm:prSet custT="1"/>
      <dgm:spPr/>
      <dgm:t>
        <a:bodyPr/>
        <a:lstStyle/>
        <a:p>
          <a:pPr algn="just"/>
          <a:r>
            <a:rPr lang="en-US" sz="2400" b="0" i="0" dirty="0" smtClean="0"/>
            <a:t>Consisting of integrated networks of telecommunications facilities and services for the rapid, reliable collection and distribution of observational data and processed information.</a:t>
          </a:r>
          <a:endParaRPr lang="en-US" sz="2400" dirty="0"/>
        </a:p>
      </dgm:t>
    </dgm:pt>
    <dgm:pt modelId="{A91AD29D-CCD3-45AF-8CBA-444A8D14AE72}" type="parTrans" cxnId="{2BFB5F72-5584-4EB0-8B6C-E398A6819B10}">
      <dgm:prSet/>
      <dgm:spPr/>
      <dgm:t>
        <a:bodyPr/>
        <a:lstStyle/>
        <a:p>
          <a:pPr algn="just"/>
          <a:endParaRPr lang="en-US"/>
        </a:p>
      </dgm:t>
    </dgm:pt>
    <dgm:pt modelId="{61004244-DED3-4CF5-8CA1-4BD0BADB1DAE}" type="sibTrans" cxnId="{2BFB5F72-5584-4EB0-8B6C-E398A6819B10}">
      <dgm:prSet/>
      <dgm:spPr/>
      <dgm:t>
        <a:bodyPr/>
        <a:lstStyle/>
        <a:p>
          <a:pPr algn="just"/>
          <a:endParaRPr lang="en-US"/>
        </a:p>
      </dgm:t>
    </dgm:pt>
    <dgm:pt modelId="{8717D096-F926-42BC-AA13-EBB3BBB95BB0}">
      <dgm:prSet custT="1"/>
      <dgm:spPr/>
      <dgm:t>
        <a:bodyPr/>
        <a:lstStyle/>
        <a:p>
          <a:pPr algn="just"/>
          <a:r>
            <a:rPr lang="en-US" sz="2400" dirty="0" smtClean="0"/>
            <a:t>Consisting of World, Regional Specialized, and National Meteorological </a:t>
          </a:r>
          <a:r>
            <a:rPr lang="en-US" sz="2400" dirty="0" err="1" smtClean="0"/>
            <a:t>Centres</a:t>
          </a:r>
          <a:r>
            <a:rPr lang="en-US" sz="2400" dirty="0" smtClean="0"/>
            <a:t> that provide quality-assured, processed data, analyses, and forecast products on a wide range of temporal and spatial scales.</a:t>
          </a:r>
          <a:endParaRPr lang="en-US" sz="2400" dirty="0"/>
        </a:p>
      </dgm:t>
    </dgm:pt>
    <dgm:pt modelId="{72859392-DB0B-496B-9965-3BAF96136633}" type="parTrans" cxnId="{1FB78624-3F22-4802-808F-F58F94EECC9A}">
      <dgm:prSet/>
      <dgm:spPr/>
      <dgm:t>
        <a:bodyPr/>
        <a:lstStyle/>
        <a:p>
          <a:pPr algn="just"/>
          <a:endParaRPr lang="en-US"/>
        </a:p>
      </dgm:t>
    </dgm:pt>
    <dgm:pt modelId="{61F73583-6224-46F2-9719-1D6CB868964C}" type="sibTrans" cxnId="{1FB78624-3F22-4802-808F-F58F94EECC9A}">
      <dgm:prSet/>
      <dgm:spPr/>
      <dgm:t>
        <a:bodyPr/>
        <a:lstStyle/>
        <a:p>
          <a:pPr algn="just"/>
          <a:endParaRPr lang="en-US"/>
        </a:p>
      </dgm:t>
    </dgm:pt>
    <dgm:pt modelId="{0CB636D8-E1AA-4432-B0AD-048DF24B7CFB}" type="pres">
      <dgm:prSet presAssocID="{DC10D062-B4C8-4713-88B0-9B4832D10ABB}" presName="linear" presStyleCnt="0">
        <dgm:presLayoutVars>
          <dgm:dir/>
          <dgm:animLvl val="lvl"/>
          <dgm:resizeHandles val="exact"/>
        </dgm:presLayoutVars>
      </dgm:prSet>
      <dgm:spPr/>
      <dgm:t>
        <a:bodyPr/>
        <a:lstStyle/>
        <a:p>
          <a:endParaRPr lang="en-US"/>
        </a:p>
      </dgm:t>
    </dgm:pt>
    <dgm:pt modelId="{3BE08886-3B36-4C65-8C52-94D140C2E75E}" type="pres">
      <dgm:prSet presAssocID="{09850280-9F80-4401-AA69-33D8E1CB01FB}" presName="parentLin" presStyleCnt="0"/>
      <dgm:spPr/>
      <dgm:t>
        <a:bodyPr/>
        <a:lstStyle/>
        <a:p>
          <a:endParaRPr lang="en-US"/>
        </a:p>
      </dgm:t>
    </dgm:pt>
    <dgm:pt modelId="{6D385288-CE86-431F-9262-E71DAB79BD0A}" type="pres">
      <dgm:prSet presAssocID="{09850280-9F80-4401-AA69-33D8E1CB01FB}" presName="parentLeftMargin" presStyleLbl="node1" presStyleIdx="0" presStyleCnt="3"/>
      <dgm:spPr/>
      <dgm:t>
        <a:bodyPr/>
        <a:lstStyle/>
        <a:p>
          <a:endParaRPr lang="en-US"/>
        </a:p>
      </dgm:t>
    </dgm:pt>
    <dgm:pt modelId="{2959FEB1-6924-41B1-A791-6C6F1D170C31}" type="pres">
      <dgm:prSet presAssocID="{09850280-9F80-4401-AA69-33D8E1CB01FB}" presName="parentText" presStyleLbl="node1" presStyleIdx="0" presStyleCnt="3">
        <dgm:presLayoutVars>
          <dgm:chMax val="0"/>
          <dgm:bulletEnabled val="1"/>
        </dgm:presLayoutVars>
      </dgm:prSet>
      <dgm:spPr/>
      <dgm:t>
        <a:bodyPr/>
        <a:lstStyle/>
        <a:p>
          <a:endParaRPr lang="en-US"/>
        </a:p>
      </dgm:t>
    </dgm:pt>
    <dgm:pt modelId="{8833F735-75D2-4E8F-B9DF-B3A728FE8291}" type="pres">
      <dgm:prSet presAssocID="{09850280-9F80-4401-AA69-33D8E1CB01FB}" presName="negativeSpace" presStyleCnt="0"/>
      <dgm:spPr/>
      <dgm:t>
        <a:bodyPr/>
        <a:lstStyle/>
        <a:p>
          <a:endParaRPr lang="en-US"/>
        </a:p>
      </dgm:t>
    </dgm:pt>
    <dgm:pt modelId="{407BE081-E168-4C39-AFA5-3BABD2128F1B}" type="pres">
      <dgm:prSet presAssocID="{09850280-9F80-4401-AA69-33D8E1CB01FB}" presName="childText" presStyleLbl="conFgAcc1" presStyleIdx="0" presStyleCnt="3">
        <dgm:presLayoutVars>
          <dgm:bulletEnabled val="1"/>
        </dgm:presLayoutVars>
      </dgm:prSet>
      <dgm:spPr/>
      <dgm:t>
        <a:bodyPr/>
        <a:lstStyle/>
        <a:p>
          <a:endParaRPr lang="en-US"/>
        </a:p>
      </dgm:t>
    </dgm:pt>
    <dgm:pt modelId="{8169E1C2-4AA4-4965-8E0C-7A62A50831E2}" type="pres">
      <dgm:prSet presAssocID="{80A22FBA-2108-428F-9D64-08612C0305B4}" presName="spaceBetweenRectangles" presStyleCnt="0"/>
      <dgm:spPr/>
      <dgm:t>
        <a:bodyPr/>
        <a:lstStyle/>
        <a:p>
          <a:endParaRPr lang="en-US"/>
        </a:p>
      </dgm:t>
    </dgm:pt>
    <dgm:pt modelId="{501435AF-1E2E-4145-91E0-64CF342E678B}" type="pres">
      <dgm:prSet presAssocID="{4741A310-0212-483F-BE38-A6C83DF790F1}" presName="parentLin" presStyleCnt="0"/>
      <dgm:spPr/>
      <dgm:t>
        <a:bodyPr/>
        <a:lstStyle/>
        <a:p>
          <a:endParaRPr lang="en-US"/>
        </a:p>
      </dgm:t>
    </dgm:pt>
    <dgm:pt modelId="{950D682E-1644-4A49-9D12-D9EFBA232E32}" type="pres">
      <dgm:prSet presAssocID="{4741A310-0212-483F-BE38-A6C83DF790F1}" presName="parentLeftMargin" presStyleLbl="node1" presStyleIdx="0" presStyleCnt="3"/>
      <dgm:spPr/>
      <dgm:t>
        <a:bodyPr/>
        <a:lstStyle/>
        <a:p>
          <a:endParaRPr lang="en-US"/>
        </a:p>
      </dgm:t>
    </dgm:pt>
    <dgm:pt modelId="{BA37842B-6EFE-448C-B53B-5EE3C3769FDE}" type="pres">
      <dgm:prSet presAssocID="{4741A310-0212-483F-BE38-A6C83DF790F1}" presName="parentText" presStyleLbl="node1" presStyleIdx="1" presStyleCnt="3">
        <dgm:presLayoutVars>
          <dgm:chMax val="0"/>
          <dgm:bulletEnabled val="1"/>
        </dgm:presLayoutVars>
      </dgm:prSet>
      <dgm:spPr/>
      <dgm:t>
        <a:bodyPr/>
        <a:lstStyle/>
        <a:p>
          <a:endParaRPr lang="en-US"/>
        </a:p>
      </dgm:t>
    </dgm:pt>
    <dgm:pt modelId="{7C9DD3C4-D3B2-4355-8386-2DB49DC8DE0E}" type="pres">
      <dgm:prSet presAssocID="{4741A310-0212-483F-BE38-A6C83DF790F1}" presName="negativeSpace" presStyleCnt="0"/>
      <dgm:spPr/>
      <dgm:t>
        <a:bodyPr/>
        <a:lstStyle/>
        <a:p>
          <a:endParaRPr lang="en-US"/>
        </a:p>
      </dgm:t>
    </dgm:pt>
    <dgm:pt modelId="{9B1DAFC3-A8B6-4BBF-A9F2-333F28035A5D}" type="pres">
      <dgm:prSet presAssocID="{4741A310-0212-483F-BE38-A6C83DF790F1}" presName="childText" presStyleLbl="conFgAcc1" presStyleIdx="1" presStyleCnt="3">
        <dgm:presLayoutVars>
          <dgm:bulletEnabled val="1"/>
        </dgm:presLayoutVars>
      </dgm:prSet>
      <dgm:spPr/>
      <dgm:t>
        <a:bodyPr/>
        <a:lstStyle/>
        <a:p>
          <a:endParaRPr lang="en-US"/>
        </a:p>
      </dgm:t>
    </dgm:pt>
    <dgm:pt modelId="{B5E8FC81-F610-41A0-B4C3-8C7CD8E33DCF}" type="pres">
      <dgm:prSet presAssocID="{7E0CEB3B-CCE5-4020-9836-08DADA3F97DC}" presName="spaceBetweenRectangles" presStyleCnt="0"/>
      <dgm:spPr/>
      <dgm:t>
        <a:bodyPr/>
        <a:lstStyle/>
        <a:p>
          <a:endParaRPr lang="en-US"/>
        </a:p>
      </dgm:t>
    </dgm:pt>
    <dgm:pt modelId="{98AE3BCE-B259-4E89-AF0E-2FCDA76B4140}" type="pres">
      <dgm:prSet presAssocID="{9C4EE6A3-B99A-474F-AD06-7E659BAF3A05}" presName="parentLin" presStyleCnt="0"/>
      <dgm:spPr/>
      <dgm:t>
        <a:bodyPr/>
        <a:lstStyle/>
        <a:p>
          <a:endParaRPr lang="en-US"/>
        </a:p>
      </dgm:t>
    </dgm:pt>
    <dgm:pt modelId="{DC23BD82-5AE7-4BF5-8D88-1A6AD23F9DC3}" type="pres">
      <dgm:prSet presAssocID="{9C4EE6A3-B99A-474F-AD06-7E659BAF3A05}" presName="parentLeftMargin" presStyleLbl="node1" presStyleIdx="1" presStyleCnt="3"/>
      <dgm:spPr/>
      <dgm:t>
        <a:bodyPr/>
        <a:lstStyle/>
        <a:p>
          <a:endParaRPr lang="en-US"/>
        </a:p>
      </dgm:t>
    </dgm:pt>
    <dgm:pt modelId="{B76EE2B1-9772-4A26-8EEB-FF0736C5B987}" type="pres">
      <dgm:prSet presAssocID="{9C4EE6A3-B99A-474F-AD06-7E659BAF3A05}" presName="parentText" presStyleLbl="node1" presStyleIdx="2" presStyleCnt="3" custScaleX="126190">
        <dgm:presLayoutVars>
          <dgm:chMax val="0"/>
          <dgm:bulletEnabled val="1"/>
        </dgm:presLayoutVars>
      </dgm:prSet>
      <dgm:spPr/>
      <dgm:t>
        <a:bodyPr/>
        <a:lstStyle/>
        <a:p>
          <a:endParaRPr lang="en-US"/>
        </a:p>
      </dgm:t>
    </dgm:pt>
    <dgm:pt modelId="{C98DB581-05F7-4789-A2A9-9D9E70FB9074}" type="pres">
      <dgm:prSet presAssocID="{9C4EE6A3-B99A-474F-AD06-7E659BAF3A05}" presName="negativeSpace" presStyleCnt="0"/>
      <dgm:spPr/>
      <dgm:t>
        <a:bodyPr/>
        <a:lstStyle/>
        <a:p>
          <a:endParaRPr lang="en-US"/>
        </a:p>
      </dgm:t>
    </dgm:pt>
    <dgm:pt modelId="{57F4AF97-0394-4C09-9DC9-E7BA6288E2BA}" type="pres">
      <dgm:prSet presAssocID="{9C4EE6A3-B99A-474F-AD06-7E659BAF3A05}" presName="childText" presStyleLbl="conFgAcc1" presStyleIdx="2" presStyleCnt="3">
        <dgm:presLayoutVars>
          <dgm:bulletEnabled val="1"/>
        </dgm:presLayoutVars>
      </dgm:prSet>
      <dgm:spPr/>
      <dgm:t>
        <a:bodyPr/>
        <a:lstStyle/>
        <a:p>
          <a:endParaRPr lang="en-US"/>
        </a:p>
      </dgm:t>
    </dgm:pt>
  </dgm:ptLst>
  <dgm:cxnLst>
    <dgm:cxn modelId="{1FB78624-3F22-4802-808F-F58F94EECC9A}" srcId="{9C4EE6A3-B99A-474F-AD06-7E659BAF3A05}" destId="{8717D096-F926-42BC-AA13-EBB3BBB95BB0}" srcOrd="0" destOrd="0" parTransId="{72859392-DB0B-496B-9965-3BAF96136633}" sibTransId="{61F73583-6224-46F2-9719-1D6CB868964C}"/>
    <dgm:cxn modelId="{A9500786-C7C1-4D76-BAD8-EB03CC9F5A97}" type="presOf" srcId="{8717D096-F926-42BC-AA13-EBB3BBB95BB0}" destId="{57F4AF97-0394-4C09-9DC9-E7BA6288E2BA}" srcOrd="0" destOrd="0" presId="urn:microsoft.com/office/officeart/2005/8/layout/list1"/>
    <dgm:cxn modelId="{F810BA25-338E-46D2-9A8C-9B85A31AB360}" srcId="{09850280-9F80-4401-AA69-33D8E1CB01FB}" destId="{F4966C43-960B-48B3-A53E-553C3A17FA0F}" srcOrd="0" destOrd="0" parTransId="{4C9635AC-95E9-4866-A463-E165A97ACF61}" sibTransId="{FF53BBA6-5AF5-48F6-A48A-8A86A634FEB0}"/>
    <dgm:cxn modelId="{9B10F243-8C13-4F98-B75C-63E75F14A005}" type="presOf" srcId="{9C4EE6A3-B99A-474F-AD06-7E659BAF3A05}" destId="{DC23BD82-5AE7-4BF5-8D88-1A6AD23F9DC3}" srcOrd="0" destOrd="0" presId="urn:microsoft.com/office/officeart/2005/8/layout/list1"/>
    <dgm:cxn modelId="{464A614C-3FF1-4AC0-95BA-C63830359BAA}" type="presOf" srcId="{4741A310-0212-483F-BE38-A6C83DF790F1}" destId="{950D682E-1644-4A49-9D12-D9EFBA232E32}" srcOrd="0" destOrd="0" presId="urn:microsoft.com/office/officeart/2005/8/layout/list1"/>
    <dgm:cxn modelId="{79001D2A-8BEC-4470-80B5-811A4EE1E9D7}" type="presOf" srcId="{DC10D062-B4C8-4713-88B0-9B4832D10ABB}" destId="{0CB636D8-E1AA-4432-B0AD-048DF24B7CFB}" srcOrd="0" destOrd="0" presId="urn:microsoft.com/office/officeart/2005/8/layout/list1"/>
    <dgm:cxn modelId="{E5DCBE5C-76A3-40D3-8948-B1DFF33E211F}" type="presOf" srcId="{09850280-9F80-4401-AA69-33D8E1CB01FB}" destId="{6D385288-CE86-431F-9262-E71DAB79BD0A}" srcOrd="0" destOrd="0" presId="urn:microsoft.com/office/officeart/2005/8/layout/list1"/>
    <dgm:cxn modelId="{4A6DDF3B-C985-4C5D-B3EC-A0772A6E2295}" srcId="{DC10D062-B4C8-4713-88B0-9B4832D10ABB}" destId="{4741A310-0212-483F-BE38-A6C83DF790F1}" srcOrd="1" destOrd="0" parTransId="{E535A01D-80EB-423F-8B60-BF16E66416D5}" sibTransId="{7E0CEB3B-CCE5-4020-9836-08DADA3F97DC}"/>
    <dgm:cxn modelId="{003A4490-92C8-4F44-920F-A7C858A2EAB7}" type="presOf" srcId="{A6549195-E1ED-43E5-B2EC-B32CD28F766D}" destId="{9B1DAFC3-A8B6-4BBF-A9F2-333F28035A5D}" srcOrd="0" destOrd="0" presId="urn:microsoft.com/office/officeart/2005/8/layout/list1"/>
    <dgm:cxn modelId="{7F3C1420-3AB0-487B-9EEC-809B62622346}" type="presOf" srcId="{F4966C43-960B-48B3-A53E-553C3A17FA0F}" destId="{407BE081-E168-4C39-AFA5-3BABD2128F1B}" srcOrd="0" destOrd="0" presId="urn:microsoft.com/office/officeart/2005/8/layout/list1"/>
    <dgm:cxn modelId="{E6A93427-EF04-4206-805E-900D9F47C734}" type="presOf" srcId="{4741A310-0212-483F-BE38-A6C83DF790F1}" destId="{BA37842B-6EFE-448C-B53B-5EE3C3769FDE}" srcOrd="1" destOrd="0" presId="urn:microsoft.com/office/officeart/2005/8/layout/list1"/>
    <dgm:cxn modelId="{A4A3094B-4EF4-4428-8A8D-3504970B3172}" srcId="{DC10D062-B4C8-4713-88B0-9B4832D10ABB}" destId="{09850280-9F80-4401-AA69-33D8E1CB01FB}" srcOrd="0" destOrd="0" parTransId="{983FD69E-4459-4305-BAC5-4A8925B80ED1}" sibTransId="{80A22FBA-2108-428F-9D64-08612C0305B4}"/>
    <dgm:cxn modelId="{DB1B7D4A-AC5A-455D-BF41-9D41D10CFB54}" srcId="{DC10D062-B4C8-4713-88B0-9B4832D10ABB}" destId="{9C4EE6A3-B99A-474F-AD06-7E659BAF3A05}" srcOrd="2" destOrd="0" parTransId="{F57C4A31-165C-4D95-94FC-C082C25E2E18}" sibTransId="{21F21733-5B80-495C-997E-398C663A08C9}"/>
    <dgm:cxn modelId="{2518CB59-41C2-4B5A-AEF8-91B9DA150A18}" type="presOf" srcId="{9C4EE6A3-B99A-474F-AD06-7E659BAF3A05}" destId="{B76EE2B1-9772-4A26-8EEB-FF0736C5B987}" srcOrd="1" destOrd="0" presId="urn:microsoft.com/office/officeart/2005/8/layout/list1"/>
    <dgm:cxn modelId="{2B3ED452-F5FF-4A7D-BBD1-2F6343687BDA}" type="presOf" srcId="{09850280-9F80-4401-AA69-33D8E1CB01FB}" destId="{2959FEB1-6924-41B1-A791-6C6F1D170C31}" srcOrd="1" destOrd="0" presId="urn:microsoft.com/office/officeart/2005/8/layout/list1"/>
    <dgm:cxn modelId="{2BFB5F72-5584-4EB0-8B6C-E398A6819B10}" srcId="{4741A310-0212-483F-BE38-A6C83DF790F1}" destId="{A6549195-E1ED-43E5-B2EC-B32CD28F766D}" srcOrd="0" destOrd="0" parTransId="{A91AD29D-CCD3-45AF-8CBA-444A8D14AE72}" sibTransId="{61004244-DED3-4CF5-8CA1-4BD0BADB1DAE}"/>
    <dgm:cxn modelId="{9B7DCAA0-E578-47D6-96B0-B0E10DC262B9}" type="presParOf" srcId="{0CB636D8-E1AA-4432-B0AD-048DF24B7CFB}" destId="{3BE08886-3B36-4C65-8C52-94D140C2E75E}" srcOrd="0" destOrd="0" presId="urn:microsoft.com/office/officeart/2005/8/layout/list1"/>
    <dgm:cxn modelId="{4DE6F545-4446-4950-A5EF-A363BDF053FD}" type="presParOf" srcId="{3BE08886-3B36-4C65-8C52-94D140C2E75E}" destId="{6D385288-CE86-431F-9262-E71DAB79BD0A}" srcOrd="0" destOrd="0" presId="urn:microsoft.com/office/officeart/2005/8/layout/list1"/>
    <dgm:cxn modelId="{82CE96BB-9CD9-45AE-BF08-92A66363A4F3}" type="presParOf" srcId="{3BE08886-3B36-4C65-8C52-94D140C2E75E}" destId="{2959FEB1-6924-41B1-A791-6C6F1D170C31}" srcOrd="1" destOrd="0" presId="urn:microsoft.com/office/officeart/2005/8/layout/list1"/>
    <dgm:cxn modelId="{5149B270-B4D8-4FC0-B069-0B77437C3D91}" type="presParOf" srcId="{0CB636D8-E1AA-4432-B0AD-048DF24B7CFB}" destId="{8833F735-75D2-4E8F-B9DF-B3A728FE8291}" srcOrd="1" destOrd="0" presId="urn:microsoft.com/office/officeart/2005/8/layout/list1"/>
    <dgm:cxn modelId="{038CB432-0BB2-49BD-8D65-C3A54564E624}" type="presParOf" srcId="{0CB636D8-E1AA-4432-B0AD-048DF24B7CFB}" destId="{407BE081-E168-4C39-AFA5-3BABD2128F1B}" srcOrd="2" destOrd="0" presId="urn:microsoft.com/office/officeart/2005/8/layout/list1"/>
    <dgm:cxn modelId="{F771335B-D85F-4436-9A41-AE1517F04643}" type="presParOf" srcId="{0CB636D8-E1AA-4432-B0AD-048DF24B7CFB}" destId="{8169E1C2-4AA4-4965-8E0C-7A62A50831E2}" srcOrd="3" destOrd="0" presId="urn:microsoft.com/office/officeart/2005/8/layout/list1"/>
    <dgm:cxn modelId="{51398829-BC2B-4460-BCCC-771B2D177001}" type="presParOf" srcId="{0CB636D8-E1AA-4432-B0AD-048DF24B7CFB}" destId="{501435AF-1E2E-4145-91E0-64CF342E678B}" srcOrd="4" destOrd="0" presId="urn:microsoft.com/office/officeart/2005/8/layout/list1"/>
    <dgm:cxn modelId="{A7880F69-7F64-4EEE-B8E3-108BAA62ABA5}" type="presParOf" srcId="{501435AF-1E2E-4145-91E0-64CF342E678B}" destId="{950D682E-1644-4A49-9D12-D9EFBA232E32}" srcOrd="0" destOrd="0" presId="urn:microsoft.com/office/officeart/2005/8/layout/list1"/>
    <dgm:cxn modelId="{A5D07566-6CB6-4E08-B6A2-28FD11D629A2}" type="presParOf" srcId="{501435AF-1E2E-4145-91E0-64CF342E678B}" destId="{BA37842B-6EFE-448C-B53B-5EE3C3769FDE}" srcOrd="1" destOrd="0" presId="urn:microsoft.com/office/officeart/2005/8/layout/list1"/>
    <dgm:cxn modelId="{3645FCBE-EAE9-4CBD-A7EA-0A954EE80152}" type="presParOf" srcId="{0CB636D8-E1AA-4432-B0AD-048DF24B7CFB}" destId="{7C9DD3C4-D3B2-4355-8386-2DB49DC8DE0E}" srcOrd="5" destOrd="0" presId="urn:microsoft.com/office/officeart/2005/8/layout/list1"/>
    <dgm:cxn modelId="{4CC86E8D-5680-47EA-AC70-623B9C265A33}" type="presParOf" srcId="{0CB636D8-E1AA-4432-B0AD-048DF24B7CFB}" destId="{9B1DAFC3-A8B6-4BBF-A9F2-333F28035A5D}" srcOrd="6" destOrd="0" presId="urn:microsoft.com/office/officeart/2005/8/layout/list1"/>
    <dgm:cxn modelId="{AE022274-71D7-46AA-92E9-BC44E9B09B7A}" type="presParOf" srcId="{0CB636D8-E1AA-4432-B0AD-048DF24B7CFB}" destId="{B5E8FC81-F610-41A0-B4C3-8C7CD8E33DCF}" srcOrd="7" destOrd="0" presId="urn:microsoft.com/office/officeart/2005/8/layout/list1"/>
    <dgm:cxn modelId="{032E0854-F05A-44B5-AFAD-2C9FBBF39499}" type="presParOf" srcId="{0CB636D8-E1AA-4432-B0AD-048DF24B7CFB}" destId="{98AE3BCE-B259-4E89-AF0E-2FCDA76B4140}" srcOrd="8" destOrd="0" presId="urn:microsoft.com/office/officeart/2005/8/layout/list1"/>
    <dgm:cxn modelId="{546A58C6-135A-4C4D-B866-6F0FF81B606B}" type="presParOf" srcId="{98AE3BCE-B259-4E89-AF0E-2FCDA76B4140}" destId="{DC23BD82-5AE7-4BF5-8D88-1A6AD23F9DC3}" srcOrd="0" destOrd="0" presId="urn:microsoft.com/office/officeart/2005/8/layout/list1"/>
    <dgm:cxn modelId="{7787139D-B6F3-45BC-A28A-D65CCF15D1E7}" type="presParOf" srcId="{98AE3BCE-B259-4E89-AF0E-2FCDA76B4140}" destId="{B76EE2B1-9772-4A26-8EEB-FF0736C5B987}" srcOrd="1" destOrd="0" presId="urn:microsoft.com/office/officeart/2005/8/layout/list1"/>
    <dgm:cxn modelId="{862C0E2D-4411-4531-9272-99C2D7227933}" type="presParOf" srcId="{0CB636D8-E1AA-4432-B0AD-048DF24B7CFB}" destId="{C98DB581-05F7-4789-A2A9-9D9E70FB9074}" srcOrd="9" destOrd="0" presId="urn:microsoft.com/office/officeart/2005/8/layout/list1"/>
    <dgm:cxn modelId="{08EB8305-707E-4B13-9F4F-C646972B9723}" type="presParOf" srcId="{0CB636D8-E1AA-4432-B0AD-048DF24B7CFB}" destId="{57F4AF97-0394-4C09-9DC9-E7BA6288E2BA}"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a:ext uri="{C62137D5-CB1D-491B-B009-E17868A290BF}">
      <dgm14:recolorImg xmlns=""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8FA41D7-A3AB-46FC-AFDD-D3E354DCB7E6}"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en-US"/>
        </a:p>
      </dgm:t>
    </dgm:pt>
    <dgm:pt modelId="{423A9024-B193-4A5F-9EFC-5FEE7C23DA96}">
      <dgm:prSet phldrT="[Text]" custT="1"/>
      <dgm:spPr/>
      <dgm:t>
        <a:bodyPr/>
        <a:lstStyle/>
        <a:p>
          <a:r>
            <a:rPr lang="en-US" sz="3000" b="1" dirty="0" smtClean="0">
              <a:latin typeface="Times New Roman" pitchFamily="18" charset="0"/>
              <a:cs typeface="Times New Roman" pitchFamily="18" charset="0"/>
            </a:rPr>
            <a:t>Surface observations</a:t>
          </a:r>
          <a:endParaRPr lang="en-US" sz="3000" b="1" dirty="0">
            <a:latin typeface="Times New Roman" pitchFamily="18" charset="0"/>
            <a:cs typeface="Times New Roman" pitchFamily="18" charset="0"/>
          </a:endParaRPr>
        </a:p>
      </dgm:t>
    </dgm:pt>
    <dgm:pt modelId="{8FA491F7-17F4-496A-BCF3-47E97977FE63}" type="parTrans" cxnId="{6D36230A-9F75-4B97-8156-AC69CF05922A}">
      <dgm:prSet/>
      <dgm:spPr/>
      <dgm:t>
        <a:bodyPr/>
        <a:lstStyle/>
        <a:p>
          <a:endParaRPr lang="en-US" sz="2000">
            <a:latin typeface="Times New Roman" pitchFamily="18" charset="0"/>
            <a:cs typeface="Times New Roman" pitchFamily="18" charset="0"/>
          </a:endParaRPr>
        </a:p>
      </dgm:t>
    </dgm:pt>
    <dgm:pt modelId="{D6199FB0-896C-467B-9519-46E792EDEA21}" type="sibTrans" cxnId="{6D36230A-9F75-4B97-8156-AC69CF05922A}">
      <dgm:prSet/>
      <dgm:spPr/>
      <dgm:t>
        <a:bodyPr/>
        <a:lstStyle/>
        <a:p>
          <a:endParaRPr lang="en-US" sz="2000">
            <a:latin typeface="Times New Roman" pitchFamily="18" charset="0"/>
            <a:cs typeface="Times New Roman" pitchFamily="18" charset="0"/>
          </a:endParaRPr>
        </a:p>
      </dgm:t>
    </dgm:pt>
    <dgm:pt modelId="{C805B289-0E89-4B63-B042-42A2D7B0349A}">
      <dgm:prSet phldrT="[Text]" custT="1"/>
      <dgm:spPr/>
      <dgm:t>
        <a:bodyPr/>
        <a:lstStyle/>
        <a:p>
          <a:pPr algn="l"/>
          <a:r>
            <a:rPr lang="en-US" sz="2000" b="1" dirty="0" smtClean="0">
              <a:latin typeface="Times New Roman" pitchFamily="18" charset="0"/>
              <a:cs typeface="Times New Roman" pitchFamily="18" charset="0"/>
            </a:rPr>
            <a:t>Conventional (un-automated) observing systems.</a:t>
          </a:r>
          <a:endParaRPr lang="en-US" sz="2000" b="1" dirty="0">
            <a:latin typeface="Times New Roman" pitchFamily="18" charset="0"/>
            <a:cs typeface="Times New Roman" pitchFamily="18" charset="0"/>
          </a:endParaRPr>
        </a:p>
      </dgm:t>
    </dgm:pt>
    <dgm:pt modelId="{128E5274-26CC-49D1-8F2D-408BB3174A27}" type="parTrans" cxnId="{1F6FF19B-6D1C-4ECC-9D44-40412785011D}">
      <dgm:prSet/>
      <dgm:spPr/>
      <dgm:t>
        <a:bodyPr/>
        <a:lstStyle/>
        <a:p>
          <a:endParaRPr lang="en-US" sz="2000">
            <a:latin typeface="Times New Roman" pitchFamily="18" charset="0"/>
            <a:cs typeface="Times New Roman" pitchFamily="18" charset="0"/>
          </a:endParaRPr>
        </a:p>
      </dgm:t>
    </dgm:pt>
    <dgm:pt modelId="{283ED12F-58C2-4159-B701-032B540E6812}" type="sibTrans" cxnId="{1F6FF19B-6D1C-4ECC-9D44-40412785011D}">
      <dgm:prSet/>
      <dgm:spPr/>
      <dgm:t>
        <a:bodyPr/>
        <a:lstStyle/>
        <a:p>
          <a:endParaRPr lang="en-US" sz="2000">
            <a:latin typeface="Times New Roman" pitchFamily="18" charset="0"/>
            <a:cs typeface="Times New Roman" pitchFamily="18" charset="0"/>
          </a:endParaRPr>
        </a:p>
      </dgm:t>
    </dgm:pt>
    <dgm:pt modelId="{531EF817-F271-4DAE-964E-7E1776453B17}">
      <dgm:prSet phldrT="[Text]" custT="1"/>
      <dgm:spPr/>
      <dgm:t>
        <a:bodyPr/>
        <a:lstStyle/>
        <a:p>
          <a:r>
            <a:rPr lang="en-US" sz="3000" b="1" dirty="0" smtClean="0">
              <a:latin typeface="Times New Roman" pitchFamily="18" charset="0"/>
              <a:cs typeface="Times New Roman" pitchFamily="18" charset="0"/>
            </a:rPr>
            <a:t>Upper air observations</a:t>
          </a:r>
          <a:endParaRPr lang="en-US" sz="3000" b="1" dirty="0">
            <a:latin typeface="Times New Roman" pitchFamily="18" charset="0"/>
            <a:cs typeface="Times New Roman" pitchFamily="18" charset="0"/>
          </a:endParaRPr>
        </a:p>
      </dgm:t>
    </dgm:pt>
    <dgm:pt modelId="{D97FAE30-A036-4501-A52C-F2F370AD95C8}" type="parTrans" cxnId="{1FCC0B83-DF9D-4880-A0CE-501CA4029C38}">
      <dgm:prSet/>
      <dgm:spPr/>
      <dgm:t>
        <a:bodyPr/>
        <a:lstStyle/>
        <a:p>
          <a:endParaRPr lang="en-US" sz="2000">
            <a:latin typeface="Times New Roman" pitchFamily="18" charset="0"/>
            <a:cs typeface="Times New Roman" pitchFamily="18" charset="0"/>
          </a:endParaRPr>
        </a:p>
      </dgm:t>
    </dgm:pt>
    <dgm:pt modelId="{C21F423D-9DF1-4E78-A706-3617040B3F03}" type="sibTrans" cxnId="{1FCC0B83-DF9D-4880-A0CE-501CA4029C38}">
      <dgm:prSet/>
      <dgm:spPr/>
      <dgm:t>
        <a:bodyPr/>
        <a:lstStyle/>
        <a:p>
          <a:endParaRPr lang="en-US" sz="2000">
            <a:latin typeface="Times New Roman" pitchFamily="18" charset="0"/>
            <a:cs typeface="Times New Roman" pitchFamily="18" charset="0"/>
          </a:endParaRPr>
        </a:p>
      </dgm:t>
    </dgm:pt>
    <dgm:pt modelId="{D064441D-7A2A-4580-ABA4-019BFBBC298C}">
      <dgm:prSet phldrT="[Text]" custT="1"/>
      <dgm:spPr/>
      <dgm:t>
        <a:bodyPr/>
        <a:lstStyle/>
        <a:p>
          <a:r>
            <a:rPr lang="en-US" sz="2000" b="1" i="0" dirty="0" err="1" smtClean="0">
              <a:latin typeface="Times New Roman" pitchFamily="18" charset="0"/>
              <a:cs typeface="Times New Roman" pitchFamily="18" charset="0"/>
            </a:rPr>
            <a:t>Radiosondes</a:t>
          </a:r>
          <a:endParaRPr lang="en-US" sz="2000" b="1" dirty="0">
            <a:latin typeface="Times New Roman" pitchFamily="18" charset="0"/>
            <a:cs typeface="Times New Roman" pitchFamily="18" charset="0"/>
          </a:endParaRPr>
        </a:p>
      </dgm:t>
    </dgm:pt>
    <dgm:pt modelId="{B29B22E5-209C-4F59-BAEC-E444A08397DB}" type="parTrans" cxnId="{0D725986-919D-435A-9AD0-8F40882AC570}">
      <dgm:prSet/>
      <dgm:spPr/>
      <dgm:t>
        <a:bodyPr/>
        <a:lstStyle/>
        <a:p>
          <a:endParaRPr lang="en-US" sz="2000">
            <a:latin typeface="Times New Roman" pitchFamily="18" charset="0"/>
            <a:cs typeface="Times New Roman" pitchFamily="18" charset="0"/>
          </a:endParaRPr>
        </a:p>
      </dgm:t>
    </dgm:pt>
    <dgm:pt modelId="{12237C63-5B66-4E3C-8185-C7046F660DF9}" type="sibTrans" cxnId="{0D725986-919D-435A-9AD0-8F40882AC570}">
      <dgm:prSet/>
      <dgm:spPr/>
      <dgm:t>
        <a:bodyPr/>
        <a:lstStyle/>
        <a:p>
          <a:endParaRPr lang="en-US" sz="2000">
            <a:latin typeface="Times New Roman" pitchFamily="18" charset="0"/>
            <a:cs typeface="Times New Roman" pitchFamily="18" charset="0"/>
          </a:endParaRPr>
        </a:p>
      </dgm:t>
    </dgm:pt>
    <dgm:pt modelId="{305223EE-FF94-4D2F-B254-EF7D786AE53F}">
      <dgm:prSet phldrT="[Text]" custT="1"/>
      <dgm:spPr/>
      <dgm:t>
        <a:bodyPr/>
        <a:lstStyle/>
        <a:p>
          <a:r>
            <a:rPr lang="en-US" sz="2000" b="1" dirty="0" smtClean="0">
              <a:latin typeface="Times New Roman" pitchFamily="18" charset="0"/>
              <a:cs typeface="Times New Roman" pitchFamily="18" charset="0"/>
            </a:rPr>
            <a:t>Remote surface-based instruments, e.g. wind profiler radars, SODAR, etc.</a:t>
          </a:r>
          <a:endParaRPr lang="en-US" sz="2000" b="1" dirty="0">
            <a:latin typeface="Times New Roman" pitchFamily="18" charset="0"/>
            <a:cs typeface="Times New Roman" pitchFamily="18" charset="0"/>
          </a:endParaRPr>
        </a:p>
      </dgm:t>
    </dgm:pt>
    <dgm:pt modelId="{B678B9C2-BC5D-4038-B1B8-32817DBAC8DF}" type="parTrans" cxnId="{8132230E-1F76-4EF6-9733-4D6B1B0E8DDC}">
      <dgm:prSet/>
      <dgm:spPr/>
      <dgm:t>
        <a:bodyPr/>
        <a:lstStyle/>
        <a:p>
          <a:endParaRPr lang="en-US" sz="2000">
            <a:latin typeface="Times New Roman" pitchFamily="18" charset="0"/>
            <a:cs typeface="Times New Roman" pitchFamily="18" charset="0"/>
          </a:endParaRPr>
        </a:p>
      </dgm:t>
    </dgm:pt>
    <dgm:pt modelId="{37F9822E-4AD2-4A7C-B982-9CF3A7E6603F}" type="sibTrans" cxnId="{8132230E-1F76-4EF6-9733-4D6B1B0E8DDC}">
      <dgm:prSet/>
      <dgm:spPr/>
      <dgm:t>
        <a:bodyPr/>
        <a:lstStyle/>
        <a:p>
          <a:endParaRPr lang="en-US" sz="2000">
            <a:latin typeface="Times New Roman" pitchFamily="18" charset="0"/>
            <a:cs typeface="Times New Roman" pitchFamily="18" charset="0"/>
          </a:endParaRPr>
        </a:p>
      </dgm:t>
    </dgm:pt>
    <dgm:pt modelId="{215A7D56-265B-4373-9F08-B99968298CCF}">
      <dgm:prSet custT="1"/>
      <dgm:spPr/>
      <dgm:t>
        <a:bodyPr/>
        <a:lstStyle/>
        <a:p>
          <a:pPr algn="l"/>
          <a:r>
            <a:rPr lang="en-US" sz="2000" b="1" dirty="0" smtClean="0">
              <a:latin typeface="Times New Roman" pitchFamily="18" charset="0"/>
              <a:cs typeface="Times New Roman" pitchFamily="18" charset="0"/>
            </a:rPr>
            <a:t>Modern (automated) observing systems.</a:t>
          </a:r>
          <a:endParaRPr lang="en-US" sz="2000" b="1" dirty="0">
            <a:latin typeface="Times New Roman" pitchFamily="18" charset="0"/>
            <a:cs typeface="Times New Roman" pitchFamily="18" charset="0"/>
          </a:endParaRPr>
        </a:p>
      </dgm:t>
    </dgm:pt>
    <dgm:pt modelId="{F9B44210-CFDA-4BDB-A6F2-08AD319E78D6}" type="parTrans" cxnId="{56B5BCB2-C1DD-4A6A-AD15-1E0A466C1C9C}">
      <dgm:prSet/>
      <dgm:spPr/>
      <dgm:t>
        <a:bodyPr/>
        <a:lstStyle/>
        <a:p>
          <a:endParaRPr lang="en-US" sz="2000">
            <a:latin typeface="Times New Roman" pitchFamily="18" charset="0"/>
            <a:cs typeface="Times New Roman" pitchFamily="18" charset="0"/>
          </a:endParaRPr>
        </a:p>
      </dgm:t>
    </dgm:pt>
    <dgm:pt modelId="{8B4DC7BB-EC6D-420C-B7ED-A96AC2B7006D}" type="sibTrans" cxnId="{56B5BCB2-C1DD-4A6A-AD15-1E0A466C1C9C}">
      <dgm:prSet/>
      <dgm:spPr/>
      <dgm:t>
        <a:bodyPr/>
        <a:lstStyle/>
        <a:p>
          <a:endParaRPr lang="en-US" sz="2000">
            <a:latin typeface="Times New Roman" pitchFamily="18" charset="0"/>
            <a:cs typeface="Times New Roman" pitchFamily="18" charset="0"/>
          </a:endParaRPr>
        </a:p>
      </dgm:t>
    </dgm:pt>
    <dgm:pt modelId="{B3B6125D-39DE-4B52-8A8E-32C7452E825E}">
      <dgm:prSet custT="1"/>
      <dgm:spPr/>
      <dgm:t>
        <a:bodyPr/>
        <a:lstStyle/>
        <a:p>
          <a:r>
            <a:rPr lang="en-US" sz="2000" b="1" dirty="0" smtClean="0">
              <a:latin typeface="Times New Roman" pitchFamily="18" charset="0"/>
              <a:cs typeface="Times New Roman" pitchFamily="18" charset="0"/>
            </a:rPr>
            <a:t>Upward-looking ground-based instruments using microwave radiometers, ex. SODAR-RASS.</a:t>
          </a:r>
          <a:endParaRPr lang="en-US" sz="2000" b="1" dirty="0">
            <a:latin typeface="Times New Roman" pitchFamily="18" charset="0"/>
            <a:cs typeface="Times New Roman" pitchFamily="18" charset="0"/>
          </a:endParaRPr>
        </a:p>
      </dgm:t>
    </dgm:pt>
    <dgm:pt modelId="{F188CDAE-4A4A-4028-92A3-469B9F3F9E12}" type="parTrans" cxnId="{0EBA4A1B-04A4-4B0C-A949-0AD8DB027E64}">
      <dgm:prSet/>
      <dgm:spPr/>
      <dgm:t>
        <a:bodyPr/>
        <a:lstStyle/>
        <a:p>
          <a:endParaRPr lang="en-US" sz="2000">
            <a:latin typeface="Times New Roman" pitchFamily="18" charset="0"/>
            <a:cs typeface="Times New Roman" pitchFamily="18" charset="0"/>
          </a:endParaRPr>
        </a:p>
      </dgm:t>
    </dgm:pt>
    <dgm:pt modelId="{4CA6B8AF-700A-457F-B0FE-EBCA74104C3E}" type="sibTrans" cxnId="{0EBA4A1B-04A4-4B0C-A949-0AD8DB027E64}">
      <dgm:prSet/>
      <dgm:spPr/>
      <dgm:t>
        <a:bodyPr/>
        <a:lstStyle/>
        <a:p>
          <a:endParaRPr lang="en-US" sz="2000">
            <a:latin typeface="Times New Roman" pitchFamily="18" charset="0"/>
            <a:cs typeface="Times New Roman" pitchFamily="18" charset="0"/>
          </a:endParaRPr>
        </a:p>
      </dgm:t>
    </dgm:pt>
    <dgm:pt modelId="{0FF56798-DA83-4507-86C6-BBEF5355240A}" type="pres">
      <dgm:prSet presAssocID="{18FA41D7-A3AB-46FC-AFDD-D3E354DCB7E6}" presName="Name0" presStyleCnt="0">
        <dgm:presLayoutVars>
          <dgm:dir/>
          <dgm:animLvl val="lvl"/>
          <dgm:resizeHandles/>
        </dgm:presLayoutVars>
      </dgm:prSet>
      <dgm:spPr/>
      <dgm:t>
        <a:bodyPr/>
        <a:lstStyle/>
        <a:p>
          <a:endParaRPr lang="en-US"/>
        </a:p>
      </dgm:t>
    </dgm:pt>
    <dgm:pt modelId="{A4309F17-731A-40EB-BB70-991AA3C63749}" type="pres">
      <dgm:prSet presAssocID="{423A9024-B193-4A5F-9EFC-5FEE7C23DA96}" presName="linNode" presStyleCnt="0"/>
      <dgm:spPr/>
    </dgm:pt>
    <dgm:pt modelId="{02E3024D-9C7C-46D3-8056-38C9DF0B20E0}" type="pres">
      <dgm:prSet presAssocID="{423A9024-B193-4A5F-9EFC-5FEE7C23DA96}" presName="parentShp" presStyleLbl="node1" presStyleIdx="0" presStyleCnt="2">
        <dgm:presLayoutVars>
          <dgm:bulletEnabled val="1"/>
        </dgm:presLayoutVars>
      </dgm:prSet>
      <dgm:spPr/>
      <dgm:t>
        <a:bodyPr/>
        <a:lstStyle/>
        <a:p>
          <a:endParaRPr lang="en-US"/>
        </a:p>
      </dgm:t>
    </dgm:pt>
    <dgm:pt modelId="{3CCC8371-AFE5-4255-8F14-43A9AC04C710}" type="pres">
      <dgm:prSet presAssocID="{423A9024-B193-4A5F-9EFC-5FEE7C23DA96}" presName="childShp" presStyleLbl="bgAccFollowNode1" presStyleIdx="0" presStyleCnt="2" custScaleX="133645">
        <dgm:presLayoutVars>
          <dgm:bulletEnabled val="1"/>
        </dgm:presLayoutVars>
      </dgm:prSet>
      <dgm:spPr/>
      <dgm:t>
        <a:bodyPr/>
        <a:lstStyle/>
        <a:p>
          <a:endParaRPr lang="en-US"/>
        </a:p>
      </dgm:t>
    </dgm:pt>
    <dgm:pt modelId="{033288CB-E323-4092-8D10-5EC3F838CFB5}" type="pres">
      <dgm:prSet presAssocID="{D6199FB0-896C-467B-9519-46E792EDEA21}" presName="spacing" presStyleCnt="0"/>
      <dgm:spPr/>
    </dgm:pt>
    <dgm:pt modelId="{37D0F2C1-E301-42B8-8C25-62A53238EB8E}" type="pres">
      <dgm:prSet presAssocID="{531EF817-F271-4DAE-964E-7E1776453B17}" presName="linNode" presStyleCnt="0"/>
      <dgm:spPr/>
    </dgm:pt>
    <dgm:pt modelId="{0D0E867D-3BB6-4450-84C7-3DC1C6D2E6FA}" type="pres">
      <dgm:prSet presAssocID="{531EF817-F271-4DAE-964E-7E1776453B17}" presName="parentShp" presStyleLbl="node1" presStyleIdx="1" presStyleCnt="2">
        <dgm:presLayoutVars>
          <dgm:bulletEnabled val="1"/>
        </dgm:presLayoutVars>
      </dgm:prSet>
      <dgm:spPr/>
      <dgm:t>
        <a:bodyPr/>
        <a:lstStyle/>
        <a:p>
          <a:endParaRPr lang="en-US"/>
        </a:p>
      </dgm:t>
    </dgm:pt>
    <dgm:pt modelId="{2124848D-F628-4238-93DB-FDD7ABE8AED0}" type="pres">
      <dgm:prSet presAssocID="{531EF817-F271-4DAE-964E-7E1776453B17}" presName="childShp" presStyleLbl="bgAccFollowNode1" presStyleIdx="1" presStyleCnt="2" custScaleX="138581">
        <dgm:presLayoutVars>
          <dgm:bulletEnabled val="1"/>
        </dgm:presLayoutVars>
      </dgm:prSet>
      <dgm:spPr/>
      <dgm:t>
        <a:bodyPr/>
        <a:lstStyle/>
        <a:p>
          <a:endParaRPr lang="en-US"/>
        </a:p>
      </dgm:t>
    </dgm:pt>
  </dgm:ptLst>
  <dgm:cxnLst>
    <dgm:cxn modelId="{1F6FF19B-6D1C-4ECC-9D44-40412785011D}" srcId="{423A9024-B193-4A5F-9EFC-5FEE7C23DA96}" destId="{C805B289-0E89-4B63-B042-42A2D7B0349A}" srcOrd="0" destOrd="0" parTransId="{128E5274-26CC-49D1-8F2D-408BB3174A27}" sibTransId="{283ED12F-58C2-4159-B701-032B540E6812}"/>
    <dgm:cxn modelId="{0EBA4A1B-04A4-4B0C-A949-0AD8DB027E64}" srcId="{531EF817-F271-4DAE-964E-7E1776453B17}" destId="{B3B6125D-39DE-4B52-8A8E-32C7452E825E}" srcOrd="2" destOrd="0" parTransId="{F188CDAE-4A4A-4028-92A3-469B9F3F9E12}" sibTransId="{4CA6B8AF-700A-457F-B0FE-EBCA74104C3E}"/>
    <dgm:cxn modelId="{56B5BCB2-C1DD-4A6A-AD15-1E0A466C1C9C}" srcId="{423A9024-B193-4A5F-9EFC-5FEE7C23DA96}" destId="{215A7D56-265B-4373-9F08-B99968298CCF}" srcOrd="1" destOrd="0" parTransId="{F9B44210-CFDA-4BDB-A6F2-08AD319E78D6}" sibTransId="{8B4DC7BB-EC6D-420C-B7ED-A96AC2B7006D}"/>
    <dgm:cxn modelId="{F73FB781-1D3D-4F94-9009-1F43F14473D8}" type="presOf" srcId="{D064441D-7A2A-4580-ABA4-019BFBBC298C}" destId="{2124848D-F628-4238-93DB-FDD7ABE8AED0}" srcOrd="0" destOrd="0" presId="urn:microsoft.com/office/officeart/2005/8/layout/vList6"/>
    <dgm:cxn modelId="{6D36230A-9F75-4B97-8156-AC69CF05922A}" srcId="{18FA41D7-A3AB-46FC-AFDD-D3E354DCB7E6}" destId="{423A9024-B193-4A5F-9EFC-5FEE7C23DA96}" srcOrd="0" destOrd="0" parTransId="{8FA491F7-17F4-496A-BCF3-47E97977FE63}" sibTransId="{D6199FB0-896C-467B-9519-46E792EDEA21}"/>
    <dgm:cxn modelId="{8132230E-1F76-4EF6-9733-4D6B1B0E8DDC}" srcId="{531EF817-F271-4DAE-964E-7E1776453B17}" destId="{305223EE-FF94-4D2F-B254-EF7D786AE53F}" srcOrd="1" destOrd="0" parTransId="{B678B9C2-BC5D-4038-B1B8-32817DBAC8DF}" sibTransId="{37F9822E-4AD2-4A7C-B982-9CF3A7E6603F}"/>
    <dgm:cxn modelId="{0D725986-919D-435A-9AD0-8F40882AC570}" srcId="{531EF817-F271-4DAE-964E-7E1776453B17}" destId="{D064441D-7A2A-4580-ABA4-019BFBBC298C}" srcOrd="0" destOrd="0" parTransId="{B29B22E5-209C-4F59-BAEC-E444A08397DB}" sibTransId="{12237C63-5B66-4E3C-8185-C7046F660DF9}"/>
    <dgm:cxn modelId="{1FCC0B83-DF9D-4880-A0CE-501CA4029C38}" srcId="{18FA41D7-A3AB-46FC-AFDD-D3E354DCB7E6}" destId="{531EF817-F271-4DAE-964E-7E1776453B17}" srcOrd="1" destOrd="0" parTransId="{D97FAE30-A036-4501-A52C-F2F370AD95C8}" sibTransId="{C21F423D-9DF1-4E78-A706-3617040B3F03}"/>
    <dgm:cxn modelId="{448A6E49-A7E1-47F2-9240-951F082AC55D}" type="presOf" srcId="{423A9024-B193-4A5F-9EFC-5FEE7C23DA96}" destId="{02E3024D-9C7C-46D3-8056-38C9DF0B20E0}" srcOrd="0" destOrd="0" presId="urn:microsoft.com/office/officeart/2005/8/layout/vList6"/>
    <dgm:cxn modelId="{4E4A5683-E88A-49AA-8A36-707B60EF73C7}" type="presOf" srcId="{C805B289-0E89-4B63-B042-42A2D7B0349A}" destId="{3CCC8371-AFE5-4255-8F14-43A9AC04C710}" srcOrd="0" destOrd="0" presId="urn:microsoft.com/office/officeart/2005/8/layout/vList6"/>
    <dgm:cxn modelId="{F400BAF7-0C17-498D-A19A-59CC8FD18330}" type="presOf" srcId="{B3B6125D-39DE-4B52-8A8E-32C7452E825E}" destId="{2124848D-F628-4238-93DB-FDD7ABE8AED0}" srcOrd="0" destOrd="2" presId="urn:microsoft.com/office/officeart/2005/8/layout/vList6"/>
    <dgm:cxn modelId="{FCA2F7FD-5F3B-4506-9B86-578DDC5740FC}" type="presOf" srcId="{215A7D56-265B-4373-9F08-B99968298CCF}" destId="{3CCC8371-AFE5-4255-8F14-43A9AC04C710}" srcOrd="0" destOrd="1" presId="urn:microsoft.com/office/officeart/2005/8/layout/vList6"/>
    <dgm:cxn modelId="{EBAF21CC-2FB7-4924-BE39-375A173F3833}" type="presOf" srcId="{305223EE-FF94-4D2F-B254-EF7D786AE53F}" destId="{2124848D-F628-4238-93DB-FDD7ABE8AED0}" srcOrd="0" destOrd="1" presId="urn:microsoft.com/office/officeart/2005/8/layout/vList6"/>
    <dgm:cxn modelId="{9D4D8B48-49C8-4990-B15E-701102775B70}" type="presOf" srcId="{18FA41D7-A3AB-46FC-AFDD-D3E354DCB7E6}" destId="{0FF56798-DA83-4507-86C6-BBEF5355240A}" srcOrd="0" destOrd="0" presId="urn:microsoft.com/office/officeart/2005/8/layout/vList6"/>
    <dgm:cxn modelId="{F81F0EFA-7D81-4A80-BAE7-BD59663D3176}" type="presOf" srcId="{531EF817-F271-4DAE-964E-7E1776453B17}" destId="{0D0E867D-3BB6-4450-84C7-3DC1C6D2E6FA}" srcOrd="0" destOrd="0" presId="urn:microsoft.com/office/officeart/2005/8/layout/vList6"/>
    <dgm:cxn modelId="{9C83EB4C-3791-4DEB-AEAB-C3DC48C3856C}" type="presParOf" srcId="{0FF56798-DA83-4507-86C6-BBEF5355240A}" destId="{A4309F17-731A-40EB-BB70-991AA3C63749}" srcOrd="0" destOrd="0" presId="urn:microsoft.com/office/officeart/2005/8/layout/vList6"/>
    <dgm:cxn modelId="{3B73858B-AB04-4A56-A82C-822E068CBEB2}" type="presParOf" srcId="{A4309F17-731A-40EB-BB70-991AA3C63749}" destId="{02E3024D-9C7C-46D3-8056-38C9DF0B20E0}" srcOrd="0" destOrd="0" presId="urn:microsoft.com/office/officeart/2005/8/layout/vList6"/>
    <dgm:cxn modelId="{CA05D77C-1772-4D0D-A87F-46941E168E21}" type="presParOf" srcId="{A4309F17-731A-40EB-BB70-991AA3C63749}" destId="{3CCC8371-AFE5-4255-8F14-43A9AC04C710}" srcOrd="1" destOrd="0" presId="urn:microsoft.com/office/officeart/2005/8/layout/vList6"/>
    <dgm:cxn modelId="{AFABC596-EEC5-4809-9E70-D29265A1B437}" type="presParOf" srcId="{0FF56798-DA83-4507-86C6-BBEF5355240A}" destId="{033288CB-E323-4092-8D10-5EC3F838CFB5}" srcOrd="1" destOrd="0" presId="urn:microsoft.com/office/officeart/2005/8/layout/vList6"/>
    <dgm:cxn modelId="{9A118196-9A8B-45C5-B0D4-43382D5ACD6D}" type="presParOf" srcId="{0FF56798-DA83-4507-86C6-BBEF5355240A}" destId="{37D0F2C1-E301-42B8-8C25-62A53238EB8E}" srcOrd="2" destOrd="0" presId="urn:microsoft.com/office/officeart/2005/8/layout/vList6"/>
    <dgm:cxn modelId="{A93F9872-DE66-4CD8-86A0-1702EBFE042D}" type="presParOf" srcId="{37D0F2C1-E301-42B8-8C25-62A53238EB8E}" destId="{0D0E867D-3BB6-4450-84C7-3DC1C6D2E6FA}" srcOrd="0" destOrd="0" presId="urn:microsoft.com/office/officeart/2005/8/layout/vList6"/>
    <dgm:cxn modelId="{767B4127-F8C7-4E21-9678-696EE7AE3F97}" type="presParOf" srcId="{37D0F2C1-E301-42B8-8C25-62A53238EB8E}" destId="{2124848D-F628-4238-93DB-FDD7ABE8AED0}"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BE081-E168-4C39-AFA5-3BABD2128F1B}">
      <dsp:nvSpPr>
        <dsp:cNvPr id="0" name=""/>
        <dsp:cNvSpPr/>
      </dsp:nvSpPr>
      <dsp:spPr>
        <a:xfrm>
          <a:off x="0" y="232559"/>
          <a:ext cx="9144000" cy="245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smtClean="0"/>
            <a:t>Consisting of facilities and arrangements for making meteorological observations (including climatological observations) and other related environmental observations at stations on land and at sea, and from aircraft, meteorological environmental satellites and other platforms.</a:t>
          </a:r>
          <a:endParaRPr lang="en-US" sz="2400" kern="1200" dirty="0"/>
        </a:p>
      </dsp:txBody>
      <dsp:txXfrm>
        <a:off x="0" y="232559"/>
        <a:ext cx="9144000" cy="2457000"/>
      </dsp:txXfrm>
    </dsp:sp>
    <dsp:sp modelId="{2959FEB1-6924-41B1-A791-6C6F1D170C31}">
      <dsp:nvSpPr>
        <dsp:cNvPr id="0" name=""/>
        <dsp:cNvSpPr/>
      </dsp:nvSpPr>
      <dsp:spPr>
        <a:xfrm>
          <a:off x="457200" y="40679"/>
          <a:ext cx="6400800"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1"/>
            </a:rPr>
            <a:t>Global Observing System (GOS)</a:t>
          </a:r>
          <a:endParaRPr lang="en-US" sz="2400" kern="1200" dirty="0"/>
        </a:p>
      </dsp:txBody>
      <dsp:txXfrm>
        <a:off x="475934" y="59413"/>
        <a:ext cx="6363332" cy="346292"/>
      </dsp:txXfrm>
    </dsp:sp>
    <dsp:sp modelId="{9B1DAFC3-A8B6-4BBF-A9F2-333F28035A5D}">
      <dsp:nvSpPr>
        <dsp:cNvPr id="0" name=""/>
        <dsp:cNvSpPr/>
      </dsp:nvSpPr>
      <dsp:spPr>
        <a:xfrm>
          <a:off x="0" y="2951640"/>
          <a:ext cx="91440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smtClean="0"/>
            <a:t>Consisting of integrated networks of telecommunications facilities and services for the rapid, reliable collection and distribution of observational data and processed information.</a:t>
          </a:r>
          <a:endParaRPr lang="en-US" sz="2400" kern="1200" dirty="0"/>
        </a:p>
      </dsp:txBody>
      <dsp:txXfrm>
        <a:off x="0" y="2951640"/>
        <a:ext cx="9144000" cy="1801800"/>
      </dsp:txXfrm>
    </dsp:sp>
    <dsp:sp modelId="{BA37842B-6EFE-448C-B53B-5EE3C3769FDE}">
      <dsp:nvSpPr>
        <dsp:cNvPr id="0" name=""/>
        <dsp:cNvSpPr/>
      </dsp:nvSpPr>
      <dsp:spPr>
        <a:xfrm>
          <a:off x="457200" y="2759760"/>
          <a:ext cx="6400800"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2"/>
            </a:rPr>
            <a:t>Global Telecommunication System (GTS)</a:t>
          </a:r>
          <a:endParaRPr lang="en-US" sz="2400" kern="1200" dirty="0"/>
        </a:p>
      </dsp:txBody>
      <dsp:txXfrm>
        <a:off x="475934" y="2778494"/>
        <a:ext cx="6363332" cy="346292"/>
      </dsp:txXfrm>
    </dsp:sp>
    <dsp:sp modelId="{57F4AF97-0394-4C09-9DC9-E7BA6288E2BA}">
      <dsp:nvSpPr>
        <dsp:cNvPr id="0" name=""/>
        <dsp:cNvSpPr/>
      </dsp:nvSpPr>
      <dsp:spPr>
        <a:xfrm>
          <a:off x="0" y="5015520"/>
          <a:ext cx="91440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270764" rIns="709676"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smtClean="0"/>
            <a:t>Consisting of World, Regional Specialized, and National Meteorological </a:t>
          </a:r>
          <a:r>
            <a:rPr lang="en-US" sz="2400" kern="1200" dirty="0" err="1" smtClean="0"/>
            <a:t>Centres</a:t>
          </a:r>
          <a:r>
            <a:rPr lang="en-US" sz="2400" kern="1200" dirty="0" smtClean="0"/>
            <a:t> that provide quality-assured, processed data, analyses, and forecast products on a wide range of temporal and spatial scales.</a:t>
          </a:r>
          <a:endParaRPr lang="en-US" sz="2400" kern="1200" dirty="0"/>
        </a:p>
      </dsp:txBody>
      <dsp:txXfrm>
        <a:off x="0" y="5015520"/>
        <a:ext cx="9144000" cy="1801800"/>
      </dsp:txXfrm>
    </dsp:sp>
    <dsp:sp modelId="{B76EE2B1-9772-4A26-8EEB-FF0736C5B987}">
      <dsp:nvSpPr>
        <dsp:cNvPr id="0" name=""/>
        <dsp:cNvSpPr/>
      </dsp:nvSpPr>
      <dsp:spPr>
        <a:xfrm>
          <a:off x="457200" y="4823640"/>
          <a:ext cx="8077169" cy="38376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just" defTabSz="1066800">
            <a:lnSpc>
              <a:spcPct val="90000"/>
            </a:lnSpc>
            <a:spcBef>
              <a:spcPct val="0"/>
            </a:spcBef>
            <a:spcAft>
              <a:spcPct val="35000"/>
            </a:spcAft>
          </a:pPr>
          <a:r>
            <a:rPr lang="en-US" sz="2400" b="1" i="0" kern="1200" dirty="0" smtClean="0">
              <a:hlinkClick xmlns:r="http://schemas.openxmlformats.org/officeDocument/2006/relationships" r:id="rId3"/>
            </a:rPr>
            <a:t>Global Data-processing and Forecasting System (GDPFS)</a:t>
          </a:r>
          <a:endParaRPr lang="en-US" sz="2400" kern="1200" dirty="0"/>
        </a:p>
      </dsp:txBody>
      <dsp:txXfrm>
        <a:off x="475934" y="4842374"/>
        <a:ext cx="803970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8371-AFE5-4255-8F14-43A9AC04C710}">
      <dsp:nvSpPr>
        <dsp:cNvPr id="0" name=""/>
        <dsp:cNvSpPr/>
      </dsp:nvSpPr>
      <dsp:spPr>
        <a:xfrm>
          <a:off x="2713580" y="613"/>
          <a:ext cx="5439792" cy="239427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Conventional (un-automated) observing systems.</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Modern (automated) observing systems.</a:t>
          </a:r>
          <a:endParaRPr lang="en-US" sz="2000" b="1" kern="1200" dirty="0">
            <a:latin typeface="Times New Roman" pitchFamily="18" charset="0"/>
            <a:cs typeface="Times New Roman" pitchFamily="18" charset="0"/>
          </a:endParaRPr>
        </a:p>
      </dsp:txBody>
      <dsp:txXfrm>
        <a:off x="2713580" y="299897"/>
        <a:ext cx="4541940" cy="1795704"/>
      </dsp:txXfrm>
    </dsp:sp>
    <dsp:sp modelId="{02E3024D-9C7C-46D3-8056-38C9DF0B20E0}">
      <dsp:nvSpPr>
        <dsp:cNvPr id="0" name=""/>
        <dsp:cNvSpPr/>
      </dsp:nvSpPr>
      <dsp:spPr>
        <a:xfrm>
          <a:off x="26" y="613"/>
          <a:ext cx="2713553" cy="23942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itchFamily="18" charset="0"/>
              <a:cs typeface="Times New Roman" pitchFamily="18" charset="0"/>
            </a:rPr>
            <a:t>Surface observations</a:t>
          </a:r>
          <a:endParaRPr lang="en-US" sz="3000" b="1" kern="1200" dirty="0">
            <a:latin typeface="Times New Roman" pitchFamily="18" charset="0"/>
            <a:cs typeface="Times New Roman" pitchFamily="18" charset="0"/>
          </a:endParaRPr>
        </a:p>
      </dsp:txBody>
      <dsp:txXfrm>
        <a:off x="116905" y="117492"/>
        <a:ext cx="2479795" cy="2160514"/>
      </dsp:txXfrm>
    </dsp:sp>
    <dsp:sp modelId="{2124848D-F628-4238-93DB-FDD7ABE8AED0}">
      <dsp:nvSpPr>
        <dsp:cNvPr id="0" name=""/>
        <dsp:cNvSpPr/>
      </dsp:nvSpPr>
      <dsp:spPr>
        <a:xfrm>
          <a:off x="2649198" y="2634313"/>
          <a:ext cx="5501672" cy="239427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err="1" smtClean="0">
              <a:latin typeface="Times New Roman" pitchFamily="18" charset="0"/>
              <a:cs typeface="Times New Roman" pitchFamily="18" charset="0"/>
            </a:rPr>
            <a:t>Radiosondes</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Remote surface-based instruments, e.g. wind profiler radars, SODAR, etc.</a:t>
          </a:r>
          <a:endParaRPr lang="en-US" sz="2000" b="1"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1" kern="1200" dirty="0" smtClean="0">
              <a:latin typeface="Times New Roman" pitchFamily="18" charset="0"/>
              <a:cs typeface="Times New Roman" pitchFamily="18" charset="0"/>
            </a:rPr>
            <a:t>Upward-looking ground-based instruments using microwave radiometers, ex. SODAR-RASS.</a:t>
          </a:r>
          <a:endParaRPr lang="en-US" sz="2000" b="1" kern="1200" dirty="0">
            <a:latin typeface="Times New Roman" pitchFamily="18" charset="0"/>
            <a:cs typeface="Times New Roman" pitchFamily="18" charset="0"/>
          </a:endParaRPr>
        </a:p>
      </dsp:txBody>
      <dsp:txXfrm>
        <a:off x="2649198" y="2933597"/>
        <a:ext cx="4603820" cy="1795704"/>
      </dsp:txXfrm>
    </dsp:sp>
    <dsp:sp modelId="{0D0E867D-3BB6-4450-84C7-3DC1C6D2E6FA}">
      <dsp:nvSpPr>
        <dsp:cNvPr id="0" name=""/>
        <dsp:cNvSpPr/>
      </dsp:nvSpPr>
      <dsp:spPr>
        <a:xfrm>
          <a:off x="2528" y="2634313"/>
          <a:ext cx="2646670" cy="23942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itchFamily="18" charset="0"/>
              <a:cs typeface="Times New Roman" pitchFamily="18" charset="0"/>
            </a:rPr>
            <a:t>Upper air observations</a:t>
          </a:r>
          <a:endParaRPr lang="en-US" sz="3000" b="1" kern="1200" dirty="0">
            <a:latin typeface="Times New Roman" pitchFamily="18" charset="0"/>
            <a:cs typeface="Times New Roman" pitchFamily="18" charset="0"/>
          </a:endParaRPr>
        </a:p>
      </dsp:txBody>
      <dsp:txXfrm>
        <a:off x="119407" y="2751192"/>
        <a:ext cx="2412912" cy="21605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0FE37-A629-4674-A2AE-3F27D639C7A3}" type="datetimeFigureOut">
              <a:rPr lang="en-US" smtClean="0"/>
              <a:pPr/>
              <a:t>10/11/2023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37579-8FBA-4611-AEB5-43572C2B1599}" type="slidenum">
              <a:rPr lang="en-US" smtClean="0"/>
              <a:pPr/>
              <a:t>‹#›</a:t>
            </a:fld>
            <a:endParaRPr lang="en-US"/>
          </a:p>
        </p:txBody>
      </p:sp>
    </p:spTree>
    <p:extLst>
      <p:ext uri="{BB962C8B-B14F-4D97-AF65-F5344CB8AC3E}">
        <p14:creationId xmlns="" xmlns:p14="http://schemas.microsoft.com/office/powerpoint/2010/main" val="245763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1E6C8F-39C3-417B-BB20-C2230D17DEC7}" type="slidenum">
              <a:rPr lang="ar-IQ" smtClean="0"/>
              <a:pPr>
                <a:defRPr/>
              </a:pPr>
              <a:t>10</a:t>
            </a:fld>
            <a:endParaRPr lang="ar-IQ"/>
          </a:p>
        </p:txBody>
      </p:sp>
    </p:spTree>
    <p:extLst>
      <p:ext uri="{BB962C8B-B14F-4D97-AF65-F5344CB8AC3E}">
        <p14:creationId xmlns="" xmlns:p14="http://schemas.microsoft.com/office/powerpoint/2010/main" val="17034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87905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370150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95580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07613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64501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204871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46020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217233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371561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382992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71856-43D1-490B-A7C9-88D07B39B8B1}"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61036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71856-43D1-490B-A7C9-88D07B39B8B1}" type="datetimeFigureOut">
              <a:rPr lang="en-US" smtClean="0"/>
              <a:pPr/>
              <a:t>10/11/2023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A6CC1-8479-405F-B6DE-193D25A05816}" type="slidenum">
              <a:rPr lang="en-US" smtClean="0"/>
              <a:pPr/>
              <a:t>‹#›</a:t>
            </a:fld>
            <a:endParaRPr lang="en-US"/>
          </a:p>
        </p:txBody>
      </p:sp>
    </p:spTree>
    <p:extLst>
      <p:ext uri="{BB962C8B-B14F-4D97-AF65-F5344CB8AC3E}">
        <p14:creationId xmlns="" xmlns:p14="http://schemas.microsoft.com/office/powerpoint/2010/main" val="176624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www.wmo.int/pages/prog/www/OSY/Gos-components.html" TargetMode="External"/><Relationship Id="rId2" Type="http://schemas.openxmlformats.org/officeDocument/2006/relationships/hyperlink" Target="http://www.wmo.int/pages/prog/www/OSY/GOS.html"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2022-2023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42437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a:xfrm>
            <a:off x="5648529" y="1600200"/>
            <a:ext cx="2581071" cy="4525963"/>
          </a:xfrm>
          <a:noFill/>
        </p:spPr>
      </p:pic>
      <p:pic>
        <p:nvPicPr>
          <p:cNvPr id="1331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49323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48238" y="-17463"/>
            <a:ext cx="4195762" cy="292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4465019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3879399"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descr="C:\Users\firas\Desktop\Finaltower.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3559" r="12388"/>
          <a:stretch/>
        </p:blipFill>
        <p:spPr bwMode="auto">
          <a:xfrm>
            <a:off x="3924730" y="7883"/>
            <a:ext cx="5219270" cy="6850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76199" y="3429000"/>
            <a:ext cx="3803199" cy="3276600"/>
            <a:chOff x="0" y="15875"/>
            <a:chExt cx="9144000" cy="6842125"/>
          </a:xfrm>
        </p:grpSpPr>
        <p:pic>
          <p:nvPicPr>
            <p:cNvPr id="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15875"/>
              <a:ext cx="9144000" cy="3398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5813" y="115888"/>
              <a:ext cx="2490787"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flipH="1">
              <a:off x="0" y="3414713"/>
              <a:ext cx="9144000" cy="0"/>
            </a:xfrm>
            <a:prstGeom prst="line">
              <a:avLst/>
            </a:prstGeom>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 xmlns:p14="http://schemas.microsoft.com/office/powerpoint/2010/main" val="1609531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a:xfrm>
            <a:off x="0" y="0"/>
            <a:ext cx="9144000" cy="685800"/>
          </a:xfrm>
        </p:spPr>
        <p:txBody>
          <a:bodyPr>
            <a:normAutofit/>
          </a:bodyPr>
          <a:lstStyle/>
          <a:p>
            <a:pPr marL="0" indent="0" algn="just">
              <a:lnSpc>
                <a:spcPct val="80000"/>
              </a:lnSpc>
              <a:buClr>
                <a:schemeClr val="tx2"/>
              </a:buClr>
              <a:buNone/>
            </a:pPr>
            <a:r>
              <a:rPr lang="en-US" sz="2400" dirty="0" smtClean="0">
                <a:latin typeface="Times New Roman" pitchFamily="18" charset="0"/>
                <a:cs typeface="Times New Roman" pitchFamily="18" charset="0"/>
              </a:rPr>
              <a:t>Although the main </a:t>
            </a:r>
            <a:r>
              <a:rPr lang="en-US" sz="2400" dirty="0">
                <a:latin typeface="Times New Roman" pitchFamily="18" charset="0"/>
                <a:cs typeface="Times New Roman" pitchFamily="18" charset="0"/>
              </a:rPr>
              <a:t>components are almost same, </a:t>
            </a:r>
            <a:r>
              <a:rPr lang="en-US" sz="2400" dirty="0" smtClean="0">
                <a:latin typeface="Times New Roman" pitchFamily="18" charset="0"/>
                <a:cs typeface="Times New Roman" pitchFamily="18" charset="0"/>
              </a:rPr>
              <a:t>AWOS </a:t>
            </a:r>
            <a:r>
              <a:rPr lang="en-US" sz="2400" dirty="0">
                <a:latin typeface="Times New Roman" pitchFamily="18" charset="0"/>
                <a:cs typeface="Times New Roman" pitchFamily="18" charset="0"/>
              </a:rPr>
              <a:t>can be </a:t>
            </a:r>
            <a:r>
              <a:rPr lang="en-US" sz="2400" dirty="0" smtClean="0">
                <a:latin typeface="Times New Roman" pitchFamily="18" charset="0"/>
                <a:cs typeface="Times New Roman" pitchFamily="18" charset="0"/>
              </a:rPr>
              <a:t>classified </a:t>
            </a:r>
            <a:r>
              <a:rPr lang="en-US" sz="2400" dirty="0">
                <a:latin typeface="Times New Roman" pitchFamily="18" charset="0"/>
                <a:cs typeface="Times New Roman" pitchFamily="18" charset="0"/>
              </a:rPr>
              <a:t>as follows by considering the </a:t>
            </a:r>
            <a:r>
              <a:rPr lang="en-US" sz="2400" b="1" u="sng" dirty="0">
                <a:latin typeface="Times New Roman" pitchFamily="18" charset="0"/>
                <a:cs typeface="Times New Roman" pitchFamily="18" charset="0"/>
              </a:rPr>
              <a:t>purpose</a:t>
            </a:r>
            <a:r>
              <a:rPr lang="en-US" sz="2400" dirty="0">
                <a:latin typeface="Times New Roman" pitchFamily="18" charset="0"/>
                <a:cs typeface="Times New Roman" pitchFamily="18" charset="0"/>
              </a:rPr>
              <a:t> of their use:</a:t>
            </a:r>
          </a:p>
          <a:p>
            <a:pPr marL="457200" indent="-457200" algn="just">
              <a:lnSpc>
                <a:spcPct val="80000"/>
              </a:lnSpc>
              <a:buClr>
                <a:schemeClr val="tx2"/>
              </a:buClr>
              <a:buFont typeface="+mj-lt"/>
              <a:buAutoNum type="arabicPeriod"/>
            </a:pPr>
            <a:endParaRPr lang="en-US" sz="2400" b="1" dirty="0">
              <a:latin typeface="Times New Roman" pitchFamily="18" charset="0"/>
              <a:cs typeface="Times New Roman" pitchFamily="18" charset="0"/>
            </a:endParaRPr>
          </a:p>
          <a:p>
            <a:pPr marL="0" indent="0" algn="just">
              <a:lnSpc>
                <a:spcPct val="80000"/>
              </a:lnSpc>
              <a:buClr>
                <a:schemeClr val="tx2"/>
              </a:buClr>
              <a:buNone/>
            </a:pPr>
            <a:endParaRPr lang="en-US" sz="2400" b="1" dirty="0">
              <a:latin typeface="Times New Roman" pitchFamily="18" charset="0"/>
              <a:cs typeface="Times New Roman" pitchFamily="18" charset="0"/>
            </a:endParaRPr>
          </a:p>
        </p:txBody>
      </p:sp>
      <p:sp>
        <p:nvSpPr>
          <p:cNvPr id="13" name="Rectangle 3"/>
          <p:cNvSpPr txBox="1">
            <a:spLocks noChangeArrowheads="1"/>
          </p:cNvSpPr>
          <p:nvPr/>
        </p:nvSpPr>
        <p:spPr>
          <a:xfrm>
            <a:off x="0" y="838200"/>
            <a:ext cx="9144000" cy="56388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tr-TR" sz="2000" dirty="0" smtClean="0"/>
              <a:t>	</a:t>
            </a:r>
            <a:endParaRPr lang="en-US" sz="2400" b="1" dirty="0" smtClean="0"/>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Synoptic Meteorology</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observes </a:t>
            </a:r>
            <a:r>
              <a:rPr lang="en-US" sz="9600" dirty="0">
                <a:latin typeface="Times New Roman" pitchFamily="18" charset="0"/>
                <a:cs typeface="Times New Roman" pitchFamily="18" charset="0"/>
              </a:rPr>
              <a:t>and calculates the parameters and generates the reports for </a:t>
            </a:r>
            <a:r>
              <a:rPr lang="en-US" sz="9600" dirty="0" smtClean="0">
                <a:latin typeface="Times New Roman" pitchFamily="18" charset="0"/>
                <a:cs typeface="Times New Roman" pitchFamily="18" charset="0"/>
              </a:rPr>
              <a:t>weather </a:t>
            </a:r>
            <a:r>
              <a:rPr lang="en-US" sz="9600" dirty="0">
                <a:latin typeface="Times New Roman" pitchFamily="18" charset="0"/>
                <a:cs typeface="Times New Roman" pitchFamily="18" charset="0"/>
              </a:rPr>
              <a:t>forecast </a:t>
            </a:r>
            <a:r>
              <a:rPr lang="en-US" sz="9600" dirty="0" smtClean="0">
                <a:latin typeface="Times New Roman" pitchFamily="18" charset="0"/>
                <a:cs typeface="Times New Roman" pitchFamily="18" charset="0"/>
              </a:rPr>
              <a:t>analysis</a:t>
            </a:r>
            <a:endParaRPr lang="en-US" sz="9600" dirty="0">
              <a:latin typeface="Times New Roman" pitchFamily="18" charset="0"/>
              <a:cs typeface="Times New Roman" pitchFamily="18" charset="0"/>
            </a:endParaRPr>
          </a:p>
          <a:p>
            <a:pPr marL="0" indent="0" algn="just">
              <a:lnSpc>
                <a:spcPct val="80000"/>
              </a:lnSpc>
              <a:buClr>
                <a:schemeClr val="tx2"/>
              </a:buClr>
              <a:buNone/>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Climatological </a:t>
            </a:r>
            <a:r>
              <a:rPr lang="en-US" sz="9600" b="1" dirty="0" smtClean="0">
                <a:latin typeface="Times New Roman" pitchFamily="18" charset="0"/>
                <a:cs typeface="Times New Roman" pitchFamily="18" charset="0"/>
              </a:rPr>
              <a:t>Meteorology</a:t>
            </a:r>
            <a:r>
              <a:rPr lang="en-US" sz="9600" dirty="0" smtClean="0">
                <a:latin typeface="Times New Roman" pitchFamily="18" charset="0"/>
                <a:cs typeface="Times New Roman" pitchFamily="18" charset="0"/>
              </a:rPr>
              <a:t>:  </a:t>
            </a:r>
            <a:r>
              <a:rPr lang="en-US" sz="9600" dirty="0">
                <a:latin typeface="Times New Roman" pitchFamily="18" charset="0"/>
                <a:cs typeface="Times New Roman" pitchFamily="18" charset="0"/>
              </a:rPr>
              <a:t>observes and calculates the parameters and generates the reports for </a:t>
            </a:r>
            <a:r>
              <a:rPr lang="en-US" sz="9600" dirty="0" smtClean="0">
                <a:latin typeface="Times New Roman" pitchFamily="18" charset="0"/>
                <a:cs typeface="Times New Roman" pitchFamily="18" charset="0"/>
              </a:rPr>
              <a:t>climate </a:t>
            </a:r>
            <a:r>
              <a:rPr lang="en-US" sz="9600" dirty="0">
                <a:latin typeface="Times New Roman" pitchFamily="18" charset="0"/>
                <a:cs typeface="Times New Roman" pitchFamily="18" charset="0"/>
              </a:rPr>
              <a:t>and </a:t>
            </a:r>
            <a:r>
              <a:rPr lang="en-US" sz="9600" dirty="0" smtClean="0">
                <a:latin typeface="Times New Roman" pitchFamily="18" charset="0"/>
                <a:cs typeface="Times New Roman" pitchFamily="18" charset="0"/>
              </a:rPr>
              <a:t>research studies</a:t>
            </a: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Agricultural </a:t>
            </a:r>
            <a:r>
              <a:rPr lang="en-US" sz="9600" b="1" dirty="0" smtClean="0">
                <a:latin typeface="Times New Roman" pitchFamily="18" charset="0"/>
                <a:cs typeface="Times New Roman" pitchFamily="18" charset="0"/>
              </a:rPr>
              <a:t>Meteorology</a:t>
            </a:r>
            <a:r>
              <a:rPr lang="en-US" sz="9600" b="1" dirty="0">
                <a:latin typeface="Times New Roman" pitchFamily="18" charset="0"/>
                <a:cs typeface="Times New Roman" pitchFamily="18" charset="0"/>
              </a:rPr>
              <a:t> </a:t>
            </a:r>
            <a:r>
              <a:rPr lang="tr-TR" sz="9600" b="1" dirty="0" smtClean="0">
                <a:latin typeface="Times New Roman" pitchFamily="18" charset="0"/>
                <a:cs typeface="Times New Roman" pitchFamily="18" charset="0"/>
              </a:rPr>
              <a:t>(Agrometeorology</a:t>
            </a:r>
            <a:r>
              <a:rPr lang="tr-TR" sz="9600" b="1" dirty="0">
                <a:latin typeface="Times New Roman" pitchFamily="18" charset="0"/>
                <a:cs typeface="Times New Roman" pitchFamily="18" charset="0"/>
              </a:rPr>
              <a:t>)</a:t>
            </a:r>
            <a:r>
              <a:rPr lang="en-US" sz="9600" dirty="0">
                <a:latin typeface="Times New Roman" pitchFamily="18" charset="0"/>
                <a:cs typeface="Times New Roman" pitchFamily="18" charset="0"/>
              </a:rPr>
              <a:t>:  observes and calculates the parameters including soil and plants to </a:t>
            </a:r>
            <a:r>
              <a:rPr lang="en-US" sz="9600" dirty="0" smtClean="0">
                <a:latin typeface="Times New Roman" pitchFamily="18" charset="0"/>
                <a:cs typeface="Times New Roman" pitchFamily="18" charset="0"/>
              </a:rPr>
              <a:t>support </a:t>
            </a:r>
            <a:r>
              <a:rPr lang="en-US" sz="9600" dirty="0">
                <a:latin typeface="Times New Roman" pitchFamily="18" charset="0"/>
                <a:cs typeface="Times New Roman" pitchFamily="18" charset="0"/>
              </a:rPr>
              <a:t>agricultural activities</a:t>
            </a:r>
          </a:p>
          <a:p>
            <a:pPr algn="just">
              <a:lnSpc>
                <a:spcPct val="80000"/>
              </a:lnSpc>
              <a:buClr>
                <a:schemeClr val="tx2"/>
              </a:buClr>
              <a:buFont typeface="Wingdings" pitchFamily="2" charset="2"/>
              <a:buChar char="q"/>
            </a:pPr>
            <a:endParaRPr lang="en-US" sz="9600" dirty="0" smtClean="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Aviation Meteorology</a:t>
            </a:r>
            <a:r>
              <a:rPr lang="en-US" sz="9600" dirty="0">
                <a:latin typeface="Times New Roman" pitchFamily="18" charset="0"/>
                <a:cs typeface="Times New Roman" pitchFamily="18" charset="0"/>
              </a:rPr>
              <a:t>: </a:t>
            </a:r>
            <a:r>
              <a:rPr lang="en-US" sz="9600" dirty="0" smtClean="0">
                <a:latin typeface="Times New Roman" pitchFamily="18" charset="0"/>
                <a:cs typeface="Times New Roman" pitchFamily="18" charset="0"/>
              </a:rPr>
              <a:t>observes </a:t>
            </a:r>
            <a:r>
              <a:rPr lang="en-US" sz="9600" dirty="0">
                <a:latin typeface="Times New Roman" pitchFamily="18" charset="0"/>
                <a:cs typeface="Times New Roman" pitchFamily="18" charset="0"/>
              </a:rPr>
              <a:t>and calculates the parameters required for supporting flight </a:t>
            </a:r>
            <a:r>
              <a:rPr lang="en-US" sz="9600" dirty="0" smtClean="0">
                <a:latin typeface="Times New Roman" pitchFamily="18" charset="0"/>
                <a:cs typeface="Times New Roman" pitchFamily="18" charset="0"/>
              </a:rPr>
              <a:t>security </a:t>
            </a:r>
            <a:r>
              <a:rPr lang="en-US" sz="9600" dirty="0">
                <a:latin typeface="Times New Roman" pitchFamily="18" charset="0"/>
                <a:cs typeface="Times New Roman" pitchFamily="18" charset="0"/>
              </a:rPr>
              <a:t>and aviation </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dirty="0" smtClean="0">
                <a:latin typeface="Times New Roman" pitchFamily="18" charset="0"/>
                <a:cs typeface="Times New Roman" pitchFamily="18" charset="0"/>
              </a:rPr>
              <a:t> </a:t>
            </a:r>
            <a:r>
              <a:rPr lang="en-US" sz="9600" b="1" dirty="0">
                <a:latin typeface="Times New Roman" pitchFamily="18" charset="0"/>
                <a:cs typeface="Times New Roman" pitchFamily="18" charset="0"/>
              </a:rPr>
              <a:t>AWOS for Marine Meteorology</a:t>
            </a:r>
            <a:r>
              <a:rPr lang="en-US" sz="9600" dirty="0">
                <a:latin typeface="Times New Roman" pitchFamily="18" charset="0"/>
                <a:cs typeface="Times New Roman" pitchFamily="18" charset="0"/>
              </a:rPr>
              <a:t>: observes and calculates the parameters required for supporting </a:t>
            </a:r>
            <a:r>
              <a:rPr lang="en-US" sz="9600" dirty="0" smtClean="0">
                <a:latin typeface="Times New Roman" pitchFamily="18" charset="0"/>
                <a:cs typeface="Times New Roman" pitchFamily="18" charset="0"/>
              </a:rPr>
              <a:t>navigation </a:t>
            </a:r>
            <a:r>
              <a:rPr lang="en-US" sz="9600" dirty="0">
                <a:latin typeface="Times New Roman" pitchFamily="18" charset="0"/>
                <a:cs typeface="Times New Roman" pitchFamily="18" charset="0"/>
              </a:rPr>
              <a:t>and maritime</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Road Meteorology</a:t>
            </a:r>
            <a:r>
              <a:rPr lang="en-US" sz="9600" dirty="0">
                <a:latin typeface="Times New Roman" pitchFamily="18" charset="0"/>
                <a:cs typeface="Times New Roman" pitchFamily="18" charset="0"/>
              </a:rPr>
              <a:t>: observes and calculates the parameters required for </a:t>
            </a:r>
            <a:r>
              <a:rPr lang="en-US" sz="9600" dirty="0" smtClean="0">
                <a:latin typeface="Times New Roman" pitchFamily="18" charset="0"/>
                <a:cs typeface="Times New Roman" pitchFamily="18" charset="0"/>
              </a:rPr>
              <a:t> supporting </a:t>
            </a:r>
            <a:r>
              <a:rPr lang="en-US" sz="9600" dirty="0">
                <a:latin typeface="Times New Roman" pitchFamily="18" charset="0"/>
                <a:cs typeface="Times New Roman" pitchFamily="18" charset="0"/>
              </a:rPr>
              <a:t>road </a:t>
            </a:r>
            <a:r>
              <a:rPr lang="en-US" sz="9600" dirty="0" smtClean="0">
                <a:latin typeface="Times New Roman" pitchFamily="18" charset="0"/>
                <a:cs typeface="Times New Roman" pitchFamily="18" charset="0"/>
              </a:rPr>
              <a:t>administration </a:t>
            </a:r>
            <a:r>
              <a:rPr lang="en-US" sz="9600" dirty="0">
                <a:latin typeface="Times New Roman" pitchFamily="18" charset="0"/>
                <a:cs typeface="Times New Roman" pitchFamily="18" charset="0"/>
              </a:rPr>
              <a:t>and security</a:t>
            </a:r>
          </a:p>
          <a:p>
            <a:pPr algn="just">
              <a:lnSpc>
                <a:spcPct val="80000"/>
              </a:lnSpc>
              <a:buClr>
                <a:schemeClr val="tx2"/>
              </a:buClr>
              <a:buFont typeface="Wingdings" pitchFamily="2" charset="2"/>
              <a:buChar char="q"/>
            </a:pPr>
            <a:endParaRPr lang="en-US" sz="9600" dirty="0">
              <a:latin typeface="Times New Roman" pitchFamily="18" charset="0"/>
              <a:cs typeface="Times New Roman" pitchFamily="18" charset="0"/>
            </a:endParaRPr>
          </a:p>
          <a:p>
            <a:pPr algn="just">
              <a:lnSpc>
                <a:spcPct val="80000"/>
              </a:lnSpc>
              <a:buClr>
                <a:schemeClr val="tx2"/>
              </a:buClr>
              <a:buFont typeface="Wingdings" pitchFamily="2" charset="2"/>
              <a:buChar char="q"/>
            </a:pPr>
            <a:r>
              <a:rPr lang="en-US" sz="9600" b="1" dirty="0" smtClean="0">
                <a:latin typeface="Times New Roman" pitchFamily="18" charset="0"/>
                <a:cs typeface="Times New Roman" pitchFamily="18" charset="0"/>
              </a:rPr>
              <a:t>AWOS </a:t>
            </a:r>
            <a:r>
              <a:rPr lang="en-US" sz="9600" b="1" dirty="0">
                <a:latin typeface="Times New Roman" pitchFamily="18" charset="0"/>
                <a:cs typeface="Times New Roman" pitchFamily="18" charset="0"/>
              </a:rPr>
              <a:t>for </a:t>
            </a:r>
            <a:r>
              <a:rPr lang="en-US" sz="9600" b="1" dirty="0" smtClean="0">
                <a:latin typeface="Times New Roman" pitchFamily="18" charset="0"/>
                <a:cs typeface="Times New Roman" pitchFamily="18" charset="0"/>
              </a:rPr>
              <a:t>Hydrology</a:t>
            </a:r>
            <a:r>
              <a:rPr lang="en-US" sz="9600" dirty="0" smtClean="0">
                <a:latin typeface="Times New Roman" pitchFamily="18" charset="0"/>
                <a:cs typeface="Times New Roman" pitchFamily="18" charset="0"/>
              </a:rPr>
              <a:t>: observes </a:t>
            </a:r>
            <a:r>
              <a:rPr lang="en-US" sz="9600" dirty="0">
                <a:latin typeface="Times New Roman" pitchFamily="18" charset="0"/>
                <a:cs typeface="Times New Roman" pitchFamily="18" charset="0"/>
              </a:rPr>
              <a:t>and calculates the parameters required for </a:t>
            </a:r>
            <a:r>
              <a:rPr lang="en-US" sz="9600" dirty="0" smtClean="0">
                <a:latin typeface="Times New Roman" pitchFamily="18" charset="0"/>
                <a:cs typeface="Times New Roman" pitchFamily="18" charset="0"/>
              </a:rPr>
              <a:t>hydrology </a:t>
            </a:r>
            <a:r>
              <a:rPr lang="en-US" sz="9600" dirty="0">
                <a:latin typeface="Times New Roman" pitchFamily="18" charset="0"/>
                <a:cs typeface="Times New Roman" pitchFamily="18" charset="0"/>
              </a:rPr>
              <a:t>and </a:t>
            </a:r>
            <a:r>
              <a:rPr lang="tr-TR" sz="9600" dirty="0" smtClean="0">
                <a:latin typeface="Times New Roman" pitchFamily="18" charset="0"/>
                <a:cs typeface="Times New Roman" pitchFamily="18" charset="0"/>
              </a:rPr>
              <a:t>irrigation</a:t>
            </a:r>
            <a:endParaRPr lang="en-US" sz="9600" dirty="0">
              <a:latin typeface="Times New Roman" pitchFamily="18" charset="0"/>
              <a:cs typeface="Times New Roman" pitchFamily="18" charset="0"/>
            </a:endParaRPr>
          </a:p>
          <a:p>
            <a:pPr marL="0" indent="0">
              <a:lnSpc>
                <a:spcPct val="80000"/>
              </a:lnSpc>
              <a:buClr>
                <a:schemeClr val="tx2"/>
              </a:buClr>
              <a:buNone/>
            </a:pPr>
            <a:endParaRPr lang="en-US" sz="2000" i="1" dirty="0" smtClean="0"/>
          </a:p>
          <a:p>
            <a:pPr marL="0" indent="0">
              <a:lnSpc>
                <a:spcPct val="80000"/>
              </a:lnSpc>
              <a:buClr>
                <a:schemeClr val="tx2"/>
              </a:buClr>
              <a:buNone/>
            </a:pPr>
            <a:r>
              <a:rPr lang="en-US" sz="2000" dirty="0" smtClean="0"/>
              <a:t>	</a:t>
            </a:r>
            <a:endParaRPr lang="en-US" sz="2000" dirty="0"/>
          </a:p>
        </p:txBody>
      </p:sp>
    </p:spTree>
    <p:extLst>
      <p:ext uri="{BB962C8B-B14F-4D97-AF65-F5344CB8AC3E}">
        <p14:creationId xmlns="" xmlns:p14="http://schemas.microsoft.com/office/powerpoint/2010/main" val="17933237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uzgar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13138" y="1219200"/>
            <a:ext cx="4558862" cy="256035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29378" name="Rectangle 2"/>
          <p:cNvSpPr>
            <a:spLocks noGrp="1" noChangeArrowheads="1"/>
          </p:cNvSpPr>
          <p:nvPr>
            <p:ph type="title"/>
          </p:nvPr>
        </p:nvSpPr>
        <p:spPr>
          <a:xfrm>
            <a:off x="0" y="1"/>
            <a:ext cx="9144000" cy="762000"/>
          </a:xfrm>
        </p:spPr>
        <p:txBody>
          <a:bodyPr>
            <a:normAutofit/>
          </a:bodyPr>
          <a:lstStyle/>
          <a:p>
            <a:r>
              <a:rPr lang="en-US" sz="2600" b="1" dirty="0">
                <a:latin typeface="Times New Roman" pitchFamily="18" charset="0"/>
                <a:cs typeface="Times New Roman" pitchFamily="18" charset="0"/>
              </a:rPr>
              <a:t>Types of Automated Weather Observing Systems (AWOS)</a:t>
            </a:r>
          </a:p>
        </p:txBody>
      </p:sp>
      <p:sp>
        <p:nvSpPr>
          <p:cNvPr id="2" name="TextBox 1"/>
          <p:cNvSpPr txBox="1"/>
          <p:nvPr/>
        </p:nvSpPr>
        <p:spPr>
          <a:xfrm>
            <a:off x="35884" y="636407"/>
            <a:ext cx="4572000" cy="369332"/>
          </a:xfrm>
          <a:prstGeom prst="rect">
            <a:avLst/>
          </a:prstGeom>
          <a:solidFill>
            <a:schemeClr val="bg1"/>
          </a:solidFill>
          <a:ln>
            <a:solidFill>
              <a:schemeClr val="tx1"/>
            </a:solidFill>
          </a:ln>
        </p:spPr>
        <p:txBody>
          <a:bodyPr wrap="square" rtlCol="0">
            <a:spAutoFit/>
          </a:bodyPr>
          <a:lstStyle/>
          <a:p>
            <a:pPr algn="ctr"/>
            <a:r>
              <a:rPr lang="en-US" b="1" dirty="0">
                <a:latin typeface="Times New Roman" pitchFamily="18" charset="0"/>
                <a:cs typeface="Times New Roman" pitchFamily="18" charset="0"/>
              </a:rPr>
              <a:t>AWOS for Synoptic </a:t>
            </a:r>
            <a:r>
              <a:rPr lang="en-US" b="1" dirty="0" smtClean="0">
                <a:latin typeface="Times New Roman" pitchFamily="18" charset="0"/>
                <a:cs typeface="Times New Roman" pitchFamily="18" charset="0"/>
              </a:rPr>
              <a:t>Meteorology</a:t>
            </a:r>
            <a:endParaRPr lang="en-US" dirty="0"/>
          </a:p>
        </p:txBody>
      </p:sp>
      <p:graphicFrame>
        <p:nvGraphicFramePr>
          <p:cNvPr id="9" name="Object 8"/>
          <p:cNvGraphicFramePr>
            <a:graphicFrameLocks noGrp="1"/>
          </p:cNvGraphicFramePr>
          <p:nvPr>
            <p:extLst>
              <p:ext uri="{D42A27DB-BD31-4B8C-83A1-F6EECF244321}">
                <p14:modId xmlns="" xmlns:p14="http://schemas.microsoft.com/office/powerpoint/2010/main" val="1680051030"/>
              </p:ext>
            </p:extLst>
          </p:nvPr>
        </p:nvGraphicFramePr>
        <p:xfrm>
          <a:off x="4602480" y="1219200"/>
          <a:ext cx="4389120" cy="2560320"/>
        </p:xfrm>
        <a:graphic>
          <a:graphicData uri="http://schemas.openxmlformats.org/presentationml/2006/ole">
            <p:oleObj spid="_x0000_s2061" name="Bitmap Image" r:id="rId4" imgW="4753080" imgH="7191360" progId="PBrush">
              <p:embed/>
            </p:oleObj>
          </a:graphicData>
        </a:graphic>
      </p:graphicFrame>
      <p:sp>
        <p:nvSpPr>
          <p:cNvPr id="5" name="TextBox 4"/>
          <p:cNvSpPr txBox="1"/>
          <p:nvPr/>
        </p:nvSpPr>
        <p:spPr>
          <a:xfrm>
            <a:off x="4701540" y="642601"/>
            <a:ext cx="4191000" cy="313932"/>
          </a:xfrm>
          <a:prstGeom prst="rect">
            <a:avLst/>
          </a:prstGeom>
          <a:solidFill>
            <a:schemeClr val="bg1"/>
          </a:solidFill>
          <a:ln>
            <a:solidFill>
              <a:schemeClr val="tx1"/>
            </a:solidFill>
          </a:ln>
        </p:spPr>
        <p:txBody>
          <a:bodyPr wrap="square" rtlCol="0">
            <a:spAutoFit/>
          </a:bodyPr>
          <a:lstStyle/>
          <a:p>
            <a:pPr algn="ctr">
              <a:lnSpc>
                <a:spcPct val="80000"/>
              </a:lnSpc>
              <a:buClr>
                <a:schemeClr val="tx2"/>
              </a:buClr>
            </a:pPr>
            <a:r>
              <a:rPr lang="en-US" b="1" dirty="0">
                <a:latin typeface="Times New Roman" pitchFamily="18" charset="0"/>
                <a:cs typeface="Times New Roman" pitchFamily="18" charset="0"/>
              </a:rPr>
              <a:t>AWOS for Climatological </a:t>
            </a:r>
            <a:r>
              <a:rPr lang="en-US" b="1" dirty="0" smtClean="0">
                <a:latin typeface="Times New Roman" pitchFamily="18" charset="0"/>
                <a:cs typeface="Times New Roman" pitchFamily="18" charset="0"/>
              </a:rPr>
              <a:t>Meteorology</a:t>
            </a:r>
          </a:p>
        </p:txBody>
      </p:sp>
      <p:graphicFrame>
        <p:nvGraphicFramePr>
          <p:cNvPr id="10" name="Object 9"/>
          <p:cNvGraphicFramePr>
            <a:graphicFrameLocks noGrp="1"/>
          </p:cNvGraphicFramePr>
          <p:nvPr>
            <p:extLst>
              <p:ext uri="{D42A27DB-BD31-4B8C-83A1-F6EECF244321}">
                <p14:modId xmlns="" xmlns:p14="http://schemas.microsoft.com/office/powerpoint/2010/main" val="3663525637"/>
              </p:ext>
            </p:extLst>
          </p:nvPr>
        </p:nvGraphicFramePr>
        <p:xfrm>
          <a:off x="2411332" y="4253779"/>
          <a:ext cx="4389120" cy="2560320"/>
        </p:xfrm>
        <a:graphic>
          <a:graphicData uri="http://schemas.openxmlformats.org/presentationml/2006/ole">
            <p:oleObj spid="_x0000_s2062" name="Bit Eşlem Resmi" r:id="rId5" imgW="2809524" imgH="4191585" progId="PBrush">
              <p:embed/>
            </p:oleObj>
          </a:graphicData>
        </a:graphic>
      </p:graphicFrame>
      <p:sp>
        <p:nvSpPr>
          <p:cNvPr id="6" name="TextBox 5"/>
          <p:cNvSpPr txBox="1"/>
          <p:nvPr/>
        </p:nvSpPr>
        <p:spPr>
          <a:xfrm>
            <a:off x="2834640" y="3853075"/>
            <a:ext cx="3733800" cy="313932"/>
          </a:xfrm>
          <a:prstGeom prst="rect">
            <a:avLst/>
          </a:prstGeom>
          <a:noFill/>
          <a:ln>
            <a:solidFill>
              <a:schemeClr val="tx1"/>
            </a:solidFill>
          </a:ln>
        </p:spPr>
        <p:txBody>
          <a:bodyPr wrap="square" rtlCol="0">
            <a:spAutoFit/>
          </a:bodyPr>
          <a:lstStyle/>
          <a:p>
            <a:pPr algn="ctr">
              <a:lnSpc>
                <a:spcPct val="80000"/>
              </a:lnSpc>
              <a:buClr>
                <a:schemeClr val="tx2"/>
              </a:buClr>
            </a:pPr>
            <a:r>
              <a:rPr lang="en-US" b="1" dirty="0">
                <a:latin typeface="Times New Roman" pitchFamily="18" charset="0"/>
                <a:cs typeface="Times New Roman" pitchFamily="18" charset="0"/>
              </a:rPr>
              <a:t>AWOS for </a:t>
            </a:r>
            <a:r>
              <a:rPr lang="tr-TR" b="1" dirty="0" smtClean="0">
                <a:latin typeface="Times New Roman" pitchFamily="18" charset="0"/>
                <a:cs typeface="Times New Roman" pitchFamily="18" charset="0"/>
              </a:rPr>
              <a:t>Agrometeorology</a:t>
            </a:r>
            <a:endParaRPr lang="en-US"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0386552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9144000" cy="609600"/>
          </a:xfrm>
        </p:spPr>
        <p:txBody>
          <a:bodyPr>
            <a:normAutofit/>
          </a:bodyPr>
          <a:lstStyle/>
          <a:p>
            <a:r>
              <a:rPr lang="en-GB" sz="2600" b="1" dirty="0">
                <a:latin typeface="Times New Roman" pitchFamily="18" charset="0"/>
                <a:cs typeface="Times New Roman" pitchFamily="18" charset="0"/>
              </a:rPr>
              <a:t>Advantages of automated weather </a:t>
            </a:r>
            <a:r>
              <a:rPr lang="en-GB" sz="2600" b="1" dirty="0" smtClean="0">
                <a:latin typeface="Times New Roman" pitchFamily="18" charset="0"/>
                <a:cs typeface="Times New Roman" pitchFamily="18" charset="0"/>
              </a:rPr>
              <a:t>observe</a:t>
            </a:r>
            <a:r>
              <a:rPr lang="tr-TR" sz="2600" b="1" dirty="0" smtClean="0">
                <a:latin typeface="Times New Roman" pitchFamily="18" charset="0"/>
                <a:cs typeface="Times New Roman" pitchFamily="18" charset="0"/>
              </a:rPr>
              <a:t>ing</a:t>
            </a:r>
            <a:r>
              <a:rPr lang="en-GB" sz="2600" b="1" dirty="0" smtClean="0">
                <a:latin typeface="Times New Roman" pitchFamily="18" charset="0"/>
                <a:cs typeface="Times New Roman" pitchFamily="18" charset="0"/>
              </a:rPr>
              <a:t> </a:t>
            </a:r>
            <a:r>
              <a:rPr lang="en-GB" sz="2600" b="1" dirty="0">
                <a:latin typeface="Times New Roman" pitchFamily="18" charset="0"/>
                <a:cs typeface="Times New Roman" pitchFamily="18" charset="0"/>
              </a:rPr>
              <a:t>systems</a:t>
            </a:r>
          </a:p>
        </p:txBody>
      </p:sp>
      <p:sp>
        <p:nvSpPr>
          <p:cNvPr id="109571" name="Rectangle 3"/>
          <p:cNvSpPr>
            <a:spLocks noGrp="1" noChangeArrowheads="1"/>
          </p:cNvSpPr>
          <p:nvPr>
            <p:ph idx="1"/>
          </p:nvPr>
        </p:nvSpPr>
        <p:spPr>
          <a:xfrm>
            <a:off x="0" y="609600"/>
            <a:ext cx="9144000" cy="6248400"/>
          </a:xfrm>
        </p:spPr>
        <p:txBody>
          <a:bodyPr>
            <a:normAutofit lnSpcReduction="10000"/>
          </a:bodyPr>
          <a:lstStyle/>
          <a:p>
            <a:pPr>
              <a:lnSpc>
                <a:spcPct val="80000"/>
              </a:lnSpc>
              <a:buFontTx/>
              <a:buNone/>
            </a:pPr>
            <a:r>
              <a:rPr lang="en-GB" sz="2400" dirty="0">
                <a:latin typeface="Times New Roman" pitchFamily="18" charset="0"/>
                <a:cs typeface="Times New Roman" pitchFamily="18" charset="0"/>
              </a:rPr>
              <a:t>As it is expected,  automated observations have a great advantages over manual ones. Advantages of automated systems can be summarised as follows: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Standardisation of observations (both time and quality)</a:t>
            </a:r>
          </a:p>
          <a:p>
            <a:pPr>
              <a:lnSpc>
                <a:spcPct val="80000"/>
              </a:lnSpc>
              <a:buClr>
                <a:schemeClr val="tx2"/>
              </a:buClr>
              <a:buFont typeface="Wingdings" pitchFamily="2" charset="2"/>
              <a:buChar char="Ø"/>
            </a:pPr>
            <a:r>
              <a:rPr lang="tr-TR" sz="2400" dirty="0">
                <a:latin typeface="Times New Roman" pitchFamily="18" charset="0"/>
                <a:cs typeface="Times New Roman" pitchFamily="18" charset="0"/>
              </a:rPr>
              <a:t>Real-time </a:t>
            </a:r>
            <a:r>
              <a:rPr lang="en-GB" sz="2400" dirty="0" smtClean="0">
                <a:latin typeface="Times New Roman" pitchFamily="18" charset="0"/>
                <a:cs typeface="Times New Roman" pitchFamily="18" charset="0"/>
              </a:rPr>
              <a:t>continuous </a:t>
            </a:r>
            <a:r>
              <a:rPr lang="en-GB" sz="2400" dirty="0">
                <a:latin typeface="Times New Roman" pitchFamily="18" charset="0"/>
                <a:cs typeface="Times New Roman" pitchFamily="18" charset="0"/>
              </a:rPr>
              <a:t>measuring of parameters daytime and night-time</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More accurate</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More reliable</a:t>
            </a:r>
            <a:endParaRPr lang="tr-TR" sz="2400" dirty="0">
              <a:latin typeface="Times New Roman" pitchFamily="18" charset="0"/>
              <a:cs typeface="Times New Roman" pitchFamily="18" charset="0"/>
            </a:endParaRPr>
          </a:p>
          <a:p>
            <a:pPr>
              <a:lnSpc>
                <a:spcPct val="80000"/>
              </a:lnSpc>
              <a:buClr>
                <a:schemeClr val="tx2"/>
              </a:buClr>
              <a:buFont typeface="Wingdings" pitchFamily="2" charset="2"/>
              <a:buChar char="Ø"/>
            </a:pPr>
            <a:r>
              <a:rPr lang="tr-TR" sz="2400" dirty="0">
                <a:latin typeface="Times New Roman" pitchFamily="18" charset="0"/>
                <a:cs typeface="Times New Roman" pitchFamily="18" charset="0"/>
              </a:rPr>
              <a:t>Automatic data archiving</a:t>
            </a:r>
            <a:endParaRPr lang="en-US" sz="2400" dirty="0">
              <a:latin typeface="Times New Roman" pitchFamily="18" charset="0"/>
              <a:cs typeface="Times New Roman" pitchFamily="18" charset="0"/>
            </a:endParaRPr>
          </a:p>
          <a:p>
            <a:pPr>
              <a:buClr>
                <a:schemeClr val="tx2"/>
              </a:buClr>
              <a:buFont typeface="Wingdings" pitchFamily="2" charset="2"/>
              <a:buChar char="Ø"/>
            </a:pPr>
            <a:r>
              <a:rPr lang="en-GB" sz="2400" dirty="0">
                <a:latin typeface="Times New Roman" pitchFamily="18" charset="0"/>
                <a:cs typeface="Times New Roman" pitchFamily="18" charset="0"/>
              </a:rPr>
              <a:t>Higher resolution</a:t>
            </a:r>
          </a:p>
          <a:p>
            <a:pPr>
              <a:buClr>
                <a:schemeClr val="tx2"/>
              </a:buClr>
              <a:buFont typeface="Wingdings" pitchFamily="2" charset="2"/>
              <a:buChar char="Ø"/>
            </a:pPr>
            <a:r>
              <a:rPr lang="en-GB" sz="2400" dirty="0">
                <a:latin typeface="Times New Roman" pitchFamily="18" charset="0"/>
                <a:cs typeface="Times New Roman" pitchFamily="18" charset="0"/>
              </a:rPr>
              <a:t>Collection of data in a greater volume </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Adjustable sampling interval for different parameters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Free from reading errors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Free from subjectivity</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Automatic </a:t>
            </a:r>
            <a:r>
              <a:rPr lang="en-GB" sz="2400" dirty="0" smtClean="0">
                <a:latin typeface="Times New Roman" pitchFamily="18" charset="0"/>
                <a:cs typeface="Times New Roman" pitchFamily="18" charset="0"/>
              </a:rPr>
              <a:t>QC(quality Control) </a:t>
            </a:r>
            <a:r>
              <a:rPr lang="en-GB" sz="2400" dirty="0">
                <a:latin typeface="Times New Roman" pitchFamily="18" charset="0"/>
                <a:cs typeface="Times New Roman" pitchFamily="18" charset="0"/>
              </a:rPr>
              <a:t>in both collection and reporting stages</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Automatic message generation and transmission</a:t>
            </a:r>
            <a:endParaRPr lang="tr-TR" sz="2400" dirty="0">
              <a:latin typeface="Times New Roman" pitchFamily="18" charset="0"/>
              <a:cs typeface="Times New Roman" pitchFamily="18" charset="0"/>
            </a:endParaRP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Monitoring of meteorological data  </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Access of archived data locally or remotely</a:t>
            </a:r>
          </a:p>
          <a:p>
            <a:pPr>
              <a:lnSpc>
                <a:spcPct val="80000"/>
              </a:lnSpc>
              <a:buClr>
                <a:schemeClr val="tx2"/>
              </a:buClr>
              <a:buFont typeface="Wingdings" pitchFamily="2" charset="2"/>
              <a:buChar char="Ø"/>
            </a:pPr>
            <a:r>
              <a:rPr lang="en-GB" sz="2400" dirty="0">
                <a:latin typeface="Times New Roman" pitchFamily="18" charset="0"/>
                <a:cs typeface="Times New Roman" pitchFamily="18" charset="0"/>
              </a:rPr>
              <a:t>Data collection from harsh environments</a:t>
            </a:r>
          </a:p>
          <a:p>
            <a:pPr>
              <a:buClr>
                <a:schemeClr val="tx2"/>
              </a:buClr>
              <a:buFont typeface="Wingdings" pitchFamily="2" charset="2"/>
              <a:buChar char="Ø"/>
            </a:pPr>
            <a:endParaRPr lang="en-GB" sz="2400" dirty="0">
              <a:latin typeface="Times New Roman" pitchFamily="18" charset="0"/>
              <a:cs typeface="Times New Roman" pitchFamily="18" charset="0"/>
            </a:endParaRPr>
          </a:p>
          <a:p>
            <a:pPr>
              <a:lnSpc>
                <a:spcPct val="80000"/>
              </a:lnSpc>
              <a:buClr>
                <a:schemeClr val="tx2"/>
              </a:buClr>
              <a:buFont typeface="Wingdings" pitchFamily="2" charset="2"/>
              <a:buChar char="Ø"/>
            </a:pPr>
            <a:endParaRPr lang="en-GB" sz="2800" dirty="0"/>
          </a:p>
          <a:p>
            <a:pPr>
              <a:lnSpc>
                <a:spcPct val="80000"/>
              </a:lnSpc>
              <a:buClr>
                <a:schemeClr val="tx2"/>
              </a:buClr>
              <a:buFont typeface="Wingdings" pitchFamily="2" charset="2"/>
              <a:buChar char="Ø"/>
            </a:pPr>
            <a:endParaRPr lang="en-GB" sz="1600" b="1"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000" dirty="0"/>
          </a:p>
          <a:p>
            <a:pPr>
              <a:lnSpc>
                <a:spcPct val="80000"/>
              </a:lnSpc>
              <a:buClr>
                <a:schemeClr val="tx2"/>
              </a:buClr>
              <a:buFont typeface="Wingdings" pitchFamily="2" charset="2"/>
              <a:buChar char="Ø"/>
            </a:pPr>
            <a:endParaRPr lang="en-GB" sz="2400" dirty="0"/>
          </a:p>
        </p:txBody>
      </p:sp>
    </p:spTree>
    <p:extLst>
      <p:ext uri="{BB962C8B-B14F-4D97-AF65-F5344CB8AC3E}">
        <p14:creationId xmlns="" xmlns:p14="http://schemas.microsoft.com/office/powerpoint/2010/main" val="6332630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0"/>
            <a:ext cx="9144000" cy="609600"/>
          </a:xfrm>
        </p:spPr>
        <p:txBody>
          <a:bodyPr>
            <a:normAutofit/>
          </a:bodyPr>
          <a:lstStyle/>
          <a:p>
            <a:r>
              <a:rPr lang="en-GB" sz="2600" b="1" dirty="0">
                <a:latin typeface="Times New Roman" pitchFamily="18" charset="0"/>
                <a:cs typeface="Times New Roman" pitchFamily="18" charset="0"/>
              </a:rPr>
              <a:t>Disadvantages of automated observations</a:t>
            </a:r>
          </a:p>
        </p:txBody>
      </p:sp>
      <p:sp>
        <p:nvSpPr>
          <p:cNvPr id="128003" name="Rectangle 3"/>
          <p:cNvSpPr>
            <a:spLocks noGrp="1" noChangeArrowheads="1"/>
          </p:cNvSpPr>
          <p:nvPr>
            <p:ph idx="1"/>
          </p:nvPr>
        </p:nvSpPr>
        <p:spPr>
          <a:xfrm>
            <a:off x="0" y="609600"/>
            <a:ext cx="9144000" cy="2895600"/>
          </a:xfrm>
        </p:spPr>
        <p:txBody>
          <a:bodyPr>
            <a:normAutofit/>
          </a:bodyPr>
          <a:lstStyle/>
          <a:p>
            <a:pPr algn="just">
              <a:lnSpc>
                <a:spcPct val="80000"/>
              </a:lnSpc>
              <a:buFont typeface="Wingdings" pitchFamily="2" charset="2"/>
              <a:buChar char="Ø"/>
            </a:pPr>
            <a:r>
              <a:rPr lang="en-US" sz="2400" dirty="0" smtClean="0">
                <a:latin typeface="Times New Roman" pitchFamily="18" charset="0"/>
                <a:cs typeface="Times New Roman" pitchFamily="18" charset="0"/>
              </a:rPr>
              <a:t>Limited </a:t>
            </a:r>
            <a:r>
              <a:rPr lang="en-US" sz="2400" dirty="0">
                <a:latin typeface="Times New Roman" pitchFamily="18" charset="0"/>
                <a:cs typeface="Times New Roman" pitchFamily="18" charset="0"/>
              </a:rPr>
              <a:t>represented area of 3-5 km of sensor site</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not possible to observe all </a:t>
            </a:r>
            <a:r>
              <a:rPr lang="en-US" sz="2400" dirty="0" smtClean="0">
                <a:latin typeface="Times New Roman" pitchFamily="18" charset="0"/>
                <a:cs typeface="Times New Roman" pitchFamily="18" charset="0"/>
              </a:rPr>
              <a:t>parameters automatically</a:t>
            </a:r>
            <a:r>
              <a:rPr lang="en-US" sz="2400" dirty="0">
                <a:latin typeface="Times New Roman" pitchFamily="18" charset="0"/>
                <a:cs typeface="Times New Roman" pitchFamily="18" charset="0"/>
              </a:rPr>
              <a:t>,</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e.g. Cloud </a:t>
            </a:r>
            <a:r>
              <a:rPr lang="en-US" sz="2400" dirty="0" smtClean="0">
                <a:latin typeface="Times New Roman" pitchFamily="18" charset="0"/>
                <a:cs typeface="Times New Roman" pitchFamily="18" charset="0"/>
              </a:rPr>
              <a:t>   coverage </a:t>
            </a:r>
            <a:r>
              <a:rPr lang="en-US" sz="2400" dirty="0">
                <a:latin typeface="Times New Roman" pitchFamily="18" charset="0"/>
                <a:cs typeface="Times New Roman" pitchFamily="18" charset="0"/>
              </a:rPr>
              <a:t>and types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Ongoing </a:t>
            </a:r>
            <a:r>
              <a:rPr lang="en-US" sz="2400" dirty="0">
                <a:latin typeface="Times New Roman" pitchFamily="18" charset="0"/>
                <a:cs typeface="Times New Roman" pitchFamily="18" charset="0"/>
              </a:rPr>
              <a:t>periodic maintenance</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Periodic </a:t>
            </a:r>
            <a:r>
              <a:rPr lang="en-US" sz="2400" dirty="0">
                <a:latin typeface="Times New Roman" pitchFamily="18" charset="0"/>
                <a:cs typeface="Times New Roman" pitchFamily="18" charset="0"/>
              </a:rPr>
              <a:t>test and calibration</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a:t>
            </a:r>
            <a:r>
              <a:rPr lang="en-US" sz="2400" dirty="0">
                <a:latin typeface="Times New Roman" pitchFamily="18" charset="0"/>
                <a:cs typeface="Times New Roman" pitchFamily="18" charset="0"/>
              </a:rPr>
              <a:t>trained technicians and specialists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Well </a:t>
            </a:r>
            <a:r>
              <a:rPr lang="en-US" sz="2400" dirty="0">
                <a:latin typeface="Times New Roman" pitchFamily="18" charset="0"/>
                <a:cs typeface="Times New Roman" pitchFamily="18" charset="0"/>
              </a:rPr>
              <a:t>trained operators</a:t>
            </a:r>
          </a:p>
          <a:p>
            <a:pPr algn="just">
              <a:lnSpc>
                <a:spcPct val="80000"/>
              </a:lnSpc>
              <a:buClr>
                <a:schemeClr val="tx2"/>
              </a:buClr>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cost of instrumentation and </a:t>
            </a:r>
            <a:r>
              <a:rPr lang="en-US" sz="2400" dirty="0" smtClean="0">
                <a:latin typeface="Times New Roman" pitchFamily="18" charset="0"/>
                <a:cs typeface="Times New Roman" pitchFamily="18" charset="0"/>
              </a:rPr>
              <a:t>operation</a:t>
            </a:r>
            <a:endParaRPr lang="en-US" sz="2800" dirty="0"/>
          </a:p>
        </p:txBody>
      </p:sp>
      <p:sp>
        <p:nvSpPr>
          <p:cNvPr id="3" name="Rectangle 2"/>
          <p:cNvSpPr/>
          <p:nvPr/>
        </p:nvSpPr>
        <p:spPr>
          <a:xfrm>
            <a:off x="0" y="3429000"/>
            <a:ext cx="9144000" cy="3323987"/>
          </a:xfrm>
          <a:prstGeom prst="rect">
            <a:avLst/>
          </a:prstGeom>
          <a:ln>
            <a:solidFill>
              <a:schemeClr val="tx2"/>
            </a:solidFill>
          </a:ln>
        </p:spPr>
        <p:txBody>
          <a:bodyPr wrap="square">
            <a:spAutoFit/>
          </a:bodyPr>
          <a:lstStyle/>
          <a:p>
            <a:pPr algn="just"/>
            <a:r>
              <a:rPr lang="en-US" sz="2400" dirty="0" smtClean="0">
                <a:latin typeface="Times New Roman" pitchFamily="18" charset="0"/>
                <a:cs typeface="Times New Roman" pitchFamily="18" charset="0"/>
              </a:rPr>
              <a:t>Even </a:t>
            </a:r>
            <a:r>
              <a:rPr lang="en-US" sz="2400" dirty="0">
                <a:latin typeface="Times New Roman" pitchFamily="18" charset="0"/>
                <a:cs typeface="Times New Roman" pitchFamily="18" charset="0"/>
              </a:rPr>
              <a:t>with today’s most sophisticated technology and sensors, human observers are still required for many weather observing tasks; for example, </a:t>
            </a:r>
            <a:r>
              <a:rPr lang="en-US" sz="2400" b="1" i="1" dirty="0">
                <a:latin typeface="Times New Roman" pitchFamily="18" charset="0"/>
                <a:cs typeface="Times New Roman" pitchFamily="18" charset="0"/>
              </a:rPr>
              <a:t>AWSs are still very poor at telling the difference between rain and wet snow, nor can they report shallow fog just starting to form across the low lying  parts of an airfield or see distant lightning flashes on the horizon which warn of an approaching thunderstorm. Human weather observers will continue to be required for a long while to come!</a:t>
            </a:r>
          </a:p>
          <a:p>
            <a:endParaRPr lang="en-US" dirty="0"/>
          </a:p>
        </p:txBody>
      </p:sp>
    </p:spTree>
    <p:extLst>
      <p:ext uri="{BB962C8B-B14F-4D97-AF65-F5344CB8AC3E}">
        <p14:creationId xmlns="" xmlns:p14="http://schemas.microsoft.com/office/powerpoint/2010/main" val="12001231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7384"/>
            <a:ext cx="2275046"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Universal Time</a:t>
            </a:r>
          </a:p>
        </p:txBody>
      </p:sp>
      <p:sp>
        <p:nvSpPr>
          <p:cNvPr id="4" name="Rectangle 3"/>
          <p:cNvSpPr/>
          <p:nvPr/>
        </p:nvSpPr>
        <p:spPr>
          <a:xfrm>
            <a:off x="0" y="551275"/>
            <a:ext cx="9107488" cy="1446550"/>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To ensure that the observations are taken and reported at the correct times, and to ensure that the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are launched simultaneously, a common time system is required</a:t>
            </a:r>
            <a:r>
              <a:rPr lang="en-GB" sz="2200" dirty="0" smtClean="0">
                <a:latin typeface="Times New Roman" panose="02020603050405020304" pitchFamily="18" charset="0"/>
                <a:cs typeface="Times New Roman" panose="02020603050405020304" pitchFamily="18" charset="0"/>
              </a:rPr>
              <a:t>. This provides </a:t>
            </a:r>
            <a:r>
              <a:rPr lang="en-GB" sz="2200" dirty="0">
                <a:latin typeface="Times New Roman" panose="02020603050405020304" pitchFamily="18" charset="0"/>
                <a:cs typeface="Times New Roman" panose="02020603050405020304" pitchFamily="18" charset="0"/>
              </a:rPr>
              <a:t>a view of atmospheric conditions for broad areas of the world. </a:t>
            </a:r>
          </a:p>
        </p:txBody>
      </p:sp>
      <p:sp>
        <p:nvSpPr>
          <p:cNvPr id="5" name="Rectangle 4"/>
          <p:cNvSpPr/>
          <p:nvPr/>
        </p:nvSpPr>
        <p:spPr>
          <a:xfrm>
            <a:off x="-36512" y="1974319"/>
            <a:ext cx="9144000" cy="769441"/>
          </a:xfrm>
          <a:prstGeom prst="rect">
            <a:avLst/>
          </a:prstGeom>
        </p:spPr>
        <p:txBody>
          <a:bodyPr wrap="square">
            <a:spAutoFit/>
          </a:bodyPr>
          <a:lstStyle/>
          <a:p>
            <a:pPr algn="just"/>
            <a:r>
              <a:rPr lang="en-GB" sz="2200" dirty="0" smtClean="0">
                <a:latin typeface="Times New Roman" panose="02020603050405020304" pitchFamily="18" charset="0"/>
                <a:cs typeface="Times New Roman" panose="02020603050405020304" pitchFamily="18" charset="0"/>
              </a:rPr>
              <a:t>To </a:t>
            </a:r>
            <a:r>
              <a:rPr lang="en-GB" sz="2200" dirty="0">
                <a:latin typeface="Times New Roman" panose="02020603050405020304" pitchFamily="18" charset="0"/>
                <a:cs typeface="Times New Roman" panose="02020603050405020304" pitchFamily="18" charset="0"/>
              </a:rPr>
              <a:t>work within a common time system, weather communities use a 24-hour clock based on the 0° longitude meridian, known as the Greenwich Meridian. </a:t>
            </a:r>
          </a:p>
        </p:txBody>
      </p:sp>
      <p:sp>
        <p:nvSpPr>
          <p:cNvPr id="6" name="Rectangle 5"/>
          <p:cNvSpPr/>
          <p:nvPr/>
        </p:nvSpPr>
        <p:spPr>
          <a:xfrm>
            <a:off x="-36512" y="2852936"/>
            <a:ext cx="9115793" cy="2462213"/>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On this clock, 00:00 UTC is 12:00 a.m. local Greenwich time and the hours and minutes increment through the course of the </a:t>
            </a:r>
            <a:r>
              <a:rPr lang="en-GB" sz="2200" dirty="0" smtClean="0">
                <a:latin typeface="Times New Roman" panose="02020603050405020304" pitchFamily="18" charset="0"/>
                <a:cs typeface="Times New Roman" panose="02020603050405020304" pitchFamily="18" charset="0"/>
              </a:rPr>
              <a:t>day so </a:t>
            </a:r>
            <a:r>
              <a:rPr lang="en-GB" sz="2200" dirty="0">
                <a:latin typeface="Times New Roman" panose="02020603050405020304" pitchFamily="18" charset="0"/>
                <a:cs typeface="Times New Roman" panose="02020603050405020304" pitchFamily="18" charset="0"/>
              </a:rPr>
              <a:t>that 23:59 UTC is 11:59 p.m. local Greenwich time. </a:t>
            </a: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Before </a:t>
            </a:r>
            <a:r>
              <a:rPr lang="en-GB" sz="2200" dirty="0">
                <a:latin typeface="Times New Roman" panose="02020603050405020304" pitchFamily="18" charset="0"/>
                <a:cs typeface="Times New Roman" panose="02020603050405020304" pitchFamily="18" charset="0"/>
              </a:rPr>
              <a:t>1972, this universal clock was referred to as Greenwich Mean Time (GMT), but is now known as </a:t>
            </a:r>
            <a:r>
              <a:rPr lang="en-GB" sz="2200" b="1" dirty="0">
                <a:latin typeface="Times New Roman" panose="02020603050405020304" pitchFamily="18" charset="0"/>
                <a:cs typeface="Times New Roman" panose="02020603050405020304" pitchFamily="18" charset="0"/>
              </a:rPr>
              <a:t>Universal Time Coordinated</a:t>
            </a:r>
            <a:r>
              <a:rPr lang="en-GB" sz="2200" dirty="0">
                <a:latin typeface="Times New Roman" panose="02020603050405020304" pitchFamily="18" charset="0"/>
                <a:cs typeface="Times New Roman" panose="02020603050405020304" pitchFamily="18" charset="0"/>
              </a:rPr>
              <a:t> (UTC) or </a:t>
            </a:r>
            <a:r>
              <a:rPr lang="en-GB" sz="2200" b="1" dirty="0">
                <a:latin typeface="Times New Roman" panose="02020603050405020304" pitchFamily="18" charset="0"/>
                <a:cs typeface="Times New Roman" panose="02020603050405020304" pitchFamily="18" charset="0"/>
              </a:rPr>
              <a:t>Coordinated Universal Time</a:t>
            </a:r>
            <a:r>
              <a:rPr lang="en-GB" sz="2200" dirty="0">
                <a:latin typeface="Times New Roman" panose="02020603050405020304" pitchFamily="18" charset="0"/>
                <a:cs typeface="Times New Roman" panose="02020603050405020304" pitchFamily="18" charset="0"/>
              </a:rPr>
              <a:t>. It is also sometimes referred to as </a:t>
            </a:r>
            <a:r>
              <a:rPr lang="en-GB" sz="2200" b="1" dirty="0">
                <a:latin typeface="Times New Roman" panose="02020603050405020304" pitchFamily="18" charset="0"/>
                <a:cs typeface="Times New Roman" panose="02020603050405020304" pitchFamily="18" charset="0"/>
              </a:rPr>
              <a:t>Zulu Time </a:t>
            </a:r>
            <a:r>
              <a:rPr lang="en-GB" sz="2200" dirty="0">
                <a:latin typeface="Times New Roman" panose="02020603050405020304" pitchFamily="18" charset="0"/>
                <a:cs typeface="Times New Roman" panose="02020603050405020304" pitchFamily="18" charset="0"/>
              </a:rPr>
              <a:t>or Z time.</a:t>
            </a:r>
          </a:p>
        </p:txBody>
      </p:sp>
      <p:sp>
        <p:nvSpPr>
          <p:cNvPr id="7" name="Slide Number Placeholder 6"/>
          <p:cNvSpPr>
            <a:spLocks noGrp="1"/>
          </p:cNvSpPr>
          <p:nvPr>
            <p:ph type="sldNum" sz="quarter" idx="12"/>
          </p:nvPr>
        </p:nvSpPr>
        <p:spPr/>
        <p:txBody>
          <a:bodyPr/>
          <a:lstStyle/>
          <a:p>
            <a:fld id="{583A2F06-76DA-49C1-A587-D9C61287D1AD}" type="slidenum">
              <a:rPr lang="en-GB" smtClean="0"/>
              <a:pPr/>
              <a:t>16</a:t>
            </a:fld>
            <a:endParaRPr lang="en-GB"/>
          </a:p>
        </p:txBody>
      </p:sp>
    </p:spTree>
    <p:extLst>
      <p:ext uri="{BB962C8B-B14F-4D97-AF65-F5344CB8AC3E}">
        <p14:creationId xmlns="" xmlns:p14="http://schemas.microsoft.com/office/powerpoint/2010/main" val="1482802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ma\Downloads\SAMA\synop_comet\comet\intromet\charting\media\graphics\wikimedia_timezones_l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98" y="571480"/>
            <a:ext cx="9143999" cy="690340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83A2F06-76DA-49C1-A587-D9C61287D1AD}" type="slidenum">
              <a:rPr lang="en-GB" smtClean="0"/>
              <a:pPr/>
              <a:t>17</a:t>
            </a:fld>
            <a:endParaRPr lang="en-GB"/>
          </a:p>
        </p:txBody>
      </p:sp>
    </p:spTree>
    <p:extLst>
      <p:ext uri="{BB962C8B-B14F-4D97-AF65-F5344CB8AC3E}">
        <p14:creationId xmlns="" xmlns:p14="http://schemas.microsoft.com/office/powerpoint/2010/main" val="284964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1785104"/>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UTC is used to specify the set times that observations are taken and reported worldwide:</a:t>
            </a:r>
          </a:p>
          <a:p>
            <a:r>
              <a:rPr lang="en-GB" sz="2200" dirty="0">
                <a:latin typeface="Times New Roman" panose="02020603050405020304" pitchFamily="18" charset="0"/>
                <a:cs typeface="Times New Roman" panose="02020603050405020304" pitchFamily="18" charset="0"/>
              </a:rPr>
              <a:t>METARs: hourly, with SPECIs as conditions change</a:t>
            </a:r>
          </a:p>
          <a:p>
            <a:r>
              <a:rPr lang="en-GB" sz="2200" dirty="0">
                <a:latin typeface="Times New Roman" panose="02020603050405020304" pitchFamily="18" charset="0"/>
                <a:cs typeface="Times New Roman" panose="02020603050405020304" pitchFamily="18" charset="0"/>
              </a:rPr>
              <a:t>Balloon-borne </a:t>
            </a:r>
            <a:r>
              <a:rPr lang="en-GB" sz="2200" dirty="0" err="1">
                <a:latin typeface="Times New Roman" panose="02020603050405020304" pitchFamily="18" charset="0"/>
                <a:cs typeface="Times New Roman" panose="02020603050405020304" pitchFamily="18" charset="0"/>
              </a:rPr>
              <a:t>radiosondes</a:t>
            </a:r>
            <a:r>
              <a:rPr lang="en-GB" sz="2200" dirty="0">
                <a:latin typeface="Times New Roman" panose="02020603050405020304" pitchFamily="18" charset="0"/>
                <a:cs typeface="Times New Roman" panose="02020603050405020304" pitchFamily="18" charset="0"/>
              </a:rPr>
              <a:t>: 00:00 UTC and 12:00 UTC</a:t>
            </a:r>
          </a:p>
          <a:p>
            <a:r>
              <a:rPr lang="en-GB" sz="2200" dirty="0">
                <a:latin typeface="Times New Roman" panose="02020603050405020304" pitchFamily="18" charset="0"/>
                <a:cs typeface="Times New Roman" panose="02020603050405020304" pitchFamily="18" charset="0"/>
              </a:rPr>
              <a:t>Synoptic observations: 00:00 UTC, 06:00 UTC, 12:00 UTC, 18:00 UTC</a:t>
            </a:r>
          </a:p>
        </p:txBody>
      </p:sp>
      <p:sp>
        <p:nvSpPr>
          <p:cNvPr id="3" name="Rectangle 2"/>
          <p:cNvSpPr/>
          <p:nvPr/>
        </p:nvSpPr>
        <p:spPr>
          <a:xfrm>
            <a:off x="0" y="1685712"/>
            <a:ext cx="9144000" cy="3477875"/>
          </a:xfrm>
          <a:prstGeom prst="rect">
            <a:avLst/>
          </a:prstGeom>
        </p:spPr>
        <p:txBody>
          <a:bodyPr wrap="square">
            <a:spAutoFit/>
          </a:bodyPr>
          <a:lstStyle/>
          <a:p>
            <a:pPr algn="just"/>
            <a:r>
              <a:rPr lang="en-GB" sz="2200" dirty="0">
                <a:latin typeface="Times New Roman" panose="02020603050405020304" pitchFamily="18" charset="0"/>
                <a:cs typeface="Times New Roman" panose="02020603050405020304" pitchFamily="18" charset="0"/>
              </a:rPr>
              <a:t>Working with UTC takes some practice. You can determine your local time by adding or subtracting a set number of hours from UTC. The number of hours you add or subtract corresponds to the number of time zones you would cross if you were to travel from Greenwich, England to your local location. You will need to consider if you cross the international date line (shown in black toward the right edge of the image) or if your location has special time considerations such as daylight saving time, which might require that you add or subtract an additional hour depending on the time of year. How and when these special circumstances affect your local time will be specific to your location.</a:t>
            </a:r>
          </a:p>
          <a:p>
            <a:r>
              <a:rPr lang="en-GB" sz="2200" dirty="0">
                <a:latin typeface="Times New Roman" panose="02020603050405020304" pitchFamily="18" charset="0"/>
                <a:cs typeface="Times New Roman" panose="02020603050405020304" pitchFamily="18" charset="0"/>
              </a:rPr>
              <a:t>Let's look at an example. </a:t>
            </a:r>
          </a:p>
        </p:txBody>
      </p:sp>
      <p:sp>
        <p:nvSpPr>
          <p:cNvPr id="5" name="Slide Number Placeholder 4"/>
          <p:cNvSpPr>
            <a:spLocks noGrp="1"/>
          </p:cNvSpPr>
          <p:nvPr>
            <p:ph type="sldNum" sz="quarter" idx="12"/>
          </p:nvPr>
        </p:nvSpPr>
        <p:spPr/>
        <p:txBody>
          <a:bodyPr/>
          <a:lstStyle/>
          <a:p>
            <a:fld id="{583A2F06-76DA-49C1-A587-D9C61287D1AD}" type="slidenum">
              <a:rPr lang="en-GB" smtClean="0"/>
              <a:pPr/>
              <a:t>18</a:t>
            </a:fld>
            <a:endParaRPr lang="en-GB"/>
          </a:p>
        </p:txBody>
      </p:sp>
    </p:spTree>
    <p:extLst>
      <p:ext uri="{BB962C8B-B14F-4D97-AF65-F5344CB8AC3E}">
        <p14:creationId xmlns="" xmlns:p14="http://schemas.microsoft.com/office/powerpoint/2010/main" val="1047482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14"/>
            <a:ext cx="9131911" cy="3139321"/>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If you are located in Manila in the Philippines, what local time </a:t>
            </a:r>
            <a:r>
              <a:rPr lang="en-GB" sz="2200" dirty="0" smtClean="0">
                <a:latin typeface="Times New Roman" panose="02020603050405020304" pitchFamily="18" charset="0"/>
                <a:cs typeface="Times New Roman" panose="02020603050405020304" pitchFamily="18" charset="0"/>
              </a:rPr>
              <a:t>would correspond </a:t>
            </a:r>
            <a:r>
              <a:rPr lang="en-GB" sz="2200" dirty="0">
                <a:latin typeface="Times New Roman" panose="02020603050405020304" pitchFamily="18" charset="0"/>
                <a:cs typeface="Times New Roman" panose="02020603050405020304" pitchFamily="18" charset="0"/>
              </a:rPr>
              <a:t>to 09:00 UTC? The Philippines are located in the South China Sea, directly north of Indonesia. From the map, Manila is +8 hours from UTC, so eight hours ahead of UTC or Greenwich Mean Time. To find the local time, add the UTC conversion to the current time:</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Local time = UTC + offset</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(Philippine Standard Time) = UTC + 8 </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PHT = 09:00 UTC + 8 hours (UTC conversion) = 17:00 hours</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The local time is 17:00, or 5:00 p.m.</a:t>
            </a:r>
          </a:p>
        </p:txBody>
      </p:sp>
      <p:sp>
        <p:nvSpPr>
          <p:cNvPr id="7" name="Slide Number Placeholder 6"/>
          <p:cNvSpPr>
            <a:spLocks noGrp="1"/>
          </p:cNvSpPr>
          <p:nvPr>
            <p:ph type="sldNum" sz="quarter" idx="12"/>
          </p:nvPr>
        </p:nvSpPr>
        <p:spPr/>
        <p:txBody>
          <a:bodyPr/>
          <a:lstStyle/>
          <a:p>
            <a:fld id="{583A2F06-76DA-49C1-A587-D9C61287D1AD}" type="slidenum">
              <a:rPr lang="en-GB" smtClean="0"/>
              <a:pPr/>
              <a:t>19</a:t>
            </a:fld>
            <a:endParaRPr lang="en-GB"/>
          </a:p>
        </p:txBody>
      </p:sp>
    </p:spTree>
    <p:extLst>
      <p:ext uri="{BB962C8B-B14F-4D97-AF65-F5344CB8AC3E}">
        <p14:creationId xmlns="" xmlns:p14="http://schemas.microsoft.com/office/powerpoint/2010/main" val="142323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269"/>
            <a:ext cx="8229600" cy="1143000"/>
          </a:xfrm>
        </p:spPr>
        <p:txBody>
          <a:bodyPr/>
          <a:lstStyle/>
          <a:p>
            <a:r>
              <a:rPr lang="en-US" dirty="0" smtClean="0">
                <a:solidFill>
                  <a:srgbClr val="FF0000"/>
                </a:solidFill>
                <a:latin typeface="Arial Black" panose="020B0A04020102020204" pitchFamily="34" charset="0"/>
              </a:rPr>
              <a:t>Welcome Students! </a:t>
            </a:r>
            <a:endParaRPr lang="en-GB" dirty="0">
              <a:solidFill>
                <a:srgbClr val="FF0000"/>
              </a:solidFill>
              <a:latin typeface="Arial Black" panose="020B0A04020102020204" pitchFamily="34" charset="0"/>
            </a:endParaRPr>
          </a:p>
        </p:txBody>
      </p:sp>
      <p:sp>
        <p:nvSpPr>
          <p:cNvPr id="5" name="Title 1"/>
          <p:cNvSpPr txBox="1">
            <a:spLocks/>
          </p:cNvSpPr>
          <p:nvPr/>
        </p:nvSpPr>
        <p:spPr>
          <a:xfrm>
            <a:off x="457200" y="25908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a:t>
            </a:r>
            <a:r>
              <a:rPr lang="ar-SA" dirty="0" smtClean="0"/>
              <a:t>2</a:t>
            </a:r>
            <a:endParaRPr lang="en-GB" dirty="0"/>
          </a:p>
        </p:txBody>
      </p:sp>
      <p:sp>
        <p:nvSpPr>
          <p:cNvPr id="6" name="Rectangle 5"/>
          <p:cNvSpPr/>
          <p:nvPr/>
        </p:nvSpPr>
        <p:spPr>
          <a:xfrm>
            <a:off x="801687" y="3699714"/>
            <a:ext cx="7540625" cy="707886"/>
          </a:xfrm>
          <a:prstGeom prst="rect">
            <a:avLst/>
          </a:prstGeom>
          <a:solidFill>
            <a:schemeClr val="tx2">
              <a:lumMod val="20000"/>
              <a:lumOff val="80000"/>
            </a:schemeClr>
          </a:solidFill>
        </p:spPr>
        <p:txBody>
          <a:bodyPr wrap="square">
            <a:spAutoFit/>
          </a:bodyPr>
          <a:lstStyle/>
          <a:p>
            <a:pPr algn="ctr"/>
            <a:r>
              <a:rPr lang="en-US" sz="4000" dirty="0" smtClean="0">
                <a:solidFill>
                  <a:srgbClr val="FF0000"/>
                </a:solidFill>
                <a:latin typeface="Cooper Black" panose="0208090404030B020404" pitchFamily="18" charset="0"/>
                <a:ea typeface="+mj-ea"/>
                <a:cs typeface="+mj-cs"/>
              </a:rPr>
              <a:t>Observing System</a:t>
            </a:r>
            <a:endParaRPr lang="en-US" sz="4000" dirty="0">
              <a:solidFill>
                <a:srgbClr val="FF0000"/>
              </a:solidFill>
              <a:latin typeface="Cooper Black" panose="0208090404030B020404" pitchFamily="18" charset="0"/>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23231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3"/>
            <a:ext cx="8229600" cy="563562"/>
          </a:xfrm>
          <a:solidFill>
            <a:srgbClr val="FF0000"/>
          </a:solidFill>
        </p:spPr>
        <p:txBody>
          <a:bodyPr>
            <a:normAutofit/>
          </a:bodyPr>
          <a:lstStyle/>
          <a:p>
            <a:r>
              <a:rPr lang="en-US" sz="2600" b="1" dirty="0">
                <a:latin typeface="Times New Roman" pitchFamily="18" charset="0"/>
                <a:cs typeface="Times New Roman" pitchFamily="18" charset="0"/>
              </a:rPr>
              <a:t>World Weather </a:t>
            </a:r>
            <a:r>
              <a:rPr lang="en-US" sz="2600" b="1" dirty="0" smtClean="0">
                <a:latin typeface="Times New Roman" pitchFamily="18" charset="0"/>
                <a:cs typeface="Times New Roman" pitchFamily="18" charset="0"/>
              </a:rPr>
              <a:t>Watch </a:t>
            </a:r>
            <a:r>
              <a:rPr lang="en-US" sz="2800" b="1" dirty="0" smtClean="0">
                <a:latin typeface="Times New Roman" pitchFamily="18" charset="0"/>
                <a:cs typeface="Times New Roman" pitchFamily="18" charset="0"/>
              </a:rPr>
              <a:t>Program</a:t>
            </a:r>
            <a:endParaRPr lang="en-US" sz="2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685800"/>
            <a:ext cx="8610600" cy="3276600"/>
          </a:xfrm>
          <a:solidFill>
            <a:schemeClr val="tx2">
              <a:lumMod val="20000"/>
              <a:lumOff val="80000"/>
            </a:schemeClr>
          </a:solidFill>
        </p:spPr>
        <p:txBody>
          <a:bodyPr>
            <a:normAutofit/>
          </a:bodyPr>
          <a:lstStyle/>
          <a:p>
            <a:pPr marL="0" indent="0" algn="just">
              <a:buNone/>
            </a:pPr>
            <a:r>
              <a:rPr lang="en-US"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predict the weather, modern meteorology depends upon </a:t>
            </a:r>
            <a:r>
              <a:rPr lang="en-US" sz="2400" dirty="0" smtClean="0">
                <a:latin typeface="Times New Roman" pitchFamily="18" charset="0"/>
                <a:cs typeface="Times New Roman" pitchFamily="18" charset="0"/>
              </a:rPr>
              <a:t>near</a:t>
            </a:r>
            <a:r>
              <a:rPr lang="ar-SA"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instantaneous exchange of weather information across the entire globe. </a:t>
            </a:r>
            <a:r>
              <a:rPr lang="en-US" sz="2400" dirty="0" smtClean="0">
                <a:latin typeface="Times New Roman" pitchFamily="18" charset="0"/>
                <a:cs typeface="Times New Roman" pitchFamily="18" charset="0"/>
              </a:rPr>
              <a:t> Thus , </a:t>
            </a:r>
            <a:r>
              <a:rPr lang="en-US" sz="2400" b="1" dirty="0">
                <a:latin typeface="Times New Roman" pitchFamily="18" charset="0"/>
                <a:cs typeface="Times New Roman" pitchFamily="18" charset="0"/>
              </a:rPr>
              <a:t>the World Weather </a:t>
            </a:r>
            <a:r>
              <a:rPr lang="en-US" sz="2400" b="1" dirty="0" smtClean="0">
                <a:latin typeface="Times New Roman" pitchFamily="18" charset="0"/>
                <a:cs typeface="Times New Roman" pitchFamily="18" charset="0"/>
              </a:rPr>
              <a:t>Watch Program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the core of the WMO </a:t>
            </a:r>
            <a:r>
              <a:rPr lang="en-US" sz="2400" dirty="0" smtClean="0">
                <a:latin typeface="Times New Roman" pitchFamily="18" charset="0"/>
                <a:cs typeface="Times New Roman" pitchFamily="18" charset="0"/>
              </a:rPr>
              <a:t>Programs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comprises the design, implementation, operation and further development of the three interconnected, and increasingly integrated, </a:t>
            </a:r>
            <a:r>
              <a:rPr lang="en-US" sz="2400" b="1" dirty="0" smtClean="0">
                <a:latin typeface="Times New Roman" pitchFamily="18" charset="0"/>
                <a:cs typeface="Times New Roman" pitchFamily="18" charset="0"/>
              </a:rPr>
              <a:t>core components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make available meteorological and related environmental information needed to provide efficient services in all countries</a:t>
            </a:r>
            <a:r>
              <a:rPr lang="en-US" sz="2400" dirty="0" smtClean="0">
                <a:latin typeface="Times New Roman" pitchFamily="18" charset="0"/>
                <a:cs typeface="Times New Roman" pitchFamily="18" charset="0"/>
              </a:rPr>
              <a:t>.</a:t>
            </a:r>
          </a:p>
        </p:txBody>
      </p:sp>
      <p:pic>
        <p:nvPicPr>
          <p:cNvPr id="7170" name="Picture 2" descr="نتيجة بحث الصور عن ‪World Weather Watch Programme‬‏"/>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7639" t="-188" r="25697" b="27001"/>
          <a:stretch/>
        </p:blipFill>
        <p:spPr bwMode="auto">
          <a:xfrm>
            <a:off x="2895599" y="4038600"/>
            <a:ext cx="3498083" cy="27515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508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37305204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6321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txBody>
          <a:bodyPr>
            <a:normAutofit fontScale="90000"/>
          </a:bodyPr>
          <a:lstStyle/>
          <a:p>
            <a:r>
              <a:rPr lang="en-GB" sz="2900" b="1" u="sng" dirty="0" smtClean="0">
                <a:latin typeface="Times New Roman" pitchFamily="18" charset="0"/>
                <a:cs typeface="Times New Roman" pitchFamily="18" charset="0"/>
              </a:rPr>
              <a:t/>
            </a:r>
            <a:br>
              <a:rPr lang="en-GB" sz="2900" b="1" u="sng" dirty="0" smtClean="0">
                <a:latin typeface="Times New Roman" pitchFamily="18" charset="0"/>
                <a:cs typeface="Times New Roman" pitchFamily="18" charset="0"/>
              </a:rPr>
            </a:br>
            <a:r>
              <a:rPr lang="en-GB" sz="2900" b="1" u="sng" dirty="0" smtClean="0">
                <a:latin typeface="Times New Roman" pitchFamily="18" charset="0"/>
                <a:cs typeface="Times New Roman" pitchFamily="18" charset="0"/>
              </a:rPr>
              <a:t>Global </a:t>
            </a:r>
            <a:r>
              <a:rPr lang="en-GB" sz="2900" b="1" u="sng" dirty="0">
                <a:latin typeface="Times New Roman" pitchFamily="18" charset="0"/>
                <a:cs typeface="Times New Roman" pitchFamily="18" charset="0"/>
              </a:rPr>
              <a:t>Observing System (GOS) and its components </a:t>
            </a:r>
            <a:r>
              <a:rPr lang="en-GB" b="1" dirty="0" smtClean="0">
                <a:latin typeface="Times New Roman" panose="02020603050405020304" pitchFamily="18" charset="0"/>
                <a:cs typeface="Times New Roman" panose="02020603050405020304" pitchFamily="18" charset="0"/>
              </a:rPr>
              <a:t/>
            </a:r>
            <a:br>
              <a:rPr lang="en-GB" b="1" dirty="0" smtClean="0">
                <a:latin typeface="Times New Roman" panose="02020603050405020304" pitchFamily="18" charset="0"/>
                <a:cs typeface="Times New Roman" panose="02020603050405020304" pitchFamily="18" charset="0"/>
              </a:rPr>
            </a:br>
            <a:endParaRPr lang="en-US" dirty="0"/>
          </a:p>
        </p:txBody>
      </p:sp>
      <p:sp>
        <p:nvSpPr>
          <p:cNvPr id="8" name="Content Placeholder 7"/>
          <p:cNvSpPr>
            <a:spLocks noGrp="1"/>
          </p:cNvSpPr>
          <p:nvPr>
            <p:ph idx="1"/>
          </p:nvPr>
        </p:nvSpPr>
        <p:spPr>
          <a:xfrm>
            <a:off x="16054" y="1090460"/>
            <a:ext cx="3200400" cy="1143000"/>
          </a:xfrm>
        </p:spPr>
        <p:txBody>
          <a:bodyPr>
            <a:normAutofit fontScale="77500" lnSpcReduction="20000"/>
          </a:bodyPr>
          <a:lstStyle/>
          <a:p>
            <a:pPr marL="0" indent="0">
              <a:buNone/>
            </a:pPr>
            <a:r>
              <a:rPr lang="en-GB" sz="2600" dirty="0" smtClean="0">
                <a:latin typeface="Times New Roman" panose="02020603050405020304" pitchFamily="18" charset="0"/>
                <a:cs typeface="Times New Roman" panose="02020603050405020304" pitchFamily="18" charset="0"/>
              </a:rPr>
              <a:t>The WMO (</a:t>
            </a:r>
            <a:r>
              <a:rPr lang="en-GB" sz="2600" dirty="0" smtClean="0">
                <a:latin typeface="Times New Roman" panose="02020603050405020304" pitchFamily="18" charset="0"/>
                <a:cs typeface="Times New Roman" panose="02020603050405020304" pitchFamily="18" charset="0"/>
                <a:hlinkClick r:id="rId2"/>
              </a:rPr>
              <a:t>GOS</a:t>
            </a:r>
            <a:r>
              <a:rPr lang="en-GB" sz="2600" dirty="0" smtClean="0">
                <a:latin typeface="Times New Roman" panose="02020603050405020304" pitchFamily="18" charset="0"/>
                <a:cs typeface="Times New Roman" panose="02020603050405020304" pitchFamily="18" charset="0"/>
              </a:rPr>
              <a:t>) comprised of operationally reliable surface- and space-based subsystems. </a:t>
            </a:r>
          </a:p>
          <a:p>
            <a:endParaRPr lang="en-US" dirty="0"/>
          </a:p>
        </p:txBody>
      </p:sp>
      <p:sp>
        <p:nvSpPr>
          <p:cNvPr id="9" name="Rectangle 8"/>
          <p:cNvSpPr/>
          <p:nvPr/>
        </p:nvSpPr>
        <p:spPr>
          <a:xfrm>
            <a:off x="0" y="2655367"/>
            <a:ext cx="3712876" cy="2800767"/>
          </a:xfrm>
          <a:prstGeom prst="rect">
            <a:avLst/>
          </a:prstGeom>
        </p:spPr>
        <p:txBody>
          <a:bodyPr wrap="square">
            <a:spAutoFit/>
          </a:bodyPr>
          <a:lstStyle/>
          <a:p>
            <a:pPr algn="just"/>
            <a:r>
              <a:rPr lang="en-US" sz="2200" b="1" dirty="0" smtClean="0">
                <a:latin typeface="Times New Roman" panose="02020603050405020304" pitchFamily="18" charset="0"/>
                <a:cs typeface="Times New Roman" panose="02020603050405020304" pitchFamily="18" charset="0"/>
              </a:rPr>
              <a:t>Its </a:t>
            </a:r>
            <a:r>
              <a:rPr lang="en-US" sz="2200" b="1" dirty="0">
                <a:latin typeface="Times New Roman" panose="02020603050405020304" pitchFamily="18" charset="0"/>
                <a:cs typeface="Times New Roman" panose="02020603050405020304" pitchFamily="18" charset="0"/>
              </a:rPr>
              <a:t>components </a:t>
            </a:r>
            <a:r>
              <a:rPr lang="en-US" sz="2200" b="1" dirty="0" smtClean="0">
                <a:latin typeface="Times New Roman" panose="02020603050405020304" pitchFamily="18" charset="0"/>
                <a:cs typeface="Times New Roman" panose="02020603050405020304" pitchFamily="18" charset="0"/>
              </a:rPr>
              <a:t>are :</a:t>
            </a:r>
            <a:endParaRPr lang="en-US" sz="2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Surface </a:t>
            </a:r>
            <a:r>
              <a:rPr lang="en-GB" sz="2200" dirty="0">
                <a:latin typeface="Times New Roman" panose="02020603050405020304" pitchFamily="18" charset="0"/>
                <a:cs typeface="Times New Roman" panose="02020603050405020304" pitchFamily="18" charset="0"/>
                <a:hlinkClick r:id="rId3"/>
              </a:rPr>
              <a:t>observations</a:t>
            </a:r>
            <a:r>
              <a:rPr lang="en-GB" sz="2200" dirty="0">
                <a:latin typeface="Times New Roman" panose="02020603050405020304" pitchFamily="18" charset="0"/>
                <a:cs typeface="Times New Roman" panose="02020603050405020304" pitchFamily="18" charset="0"/>
              </a:rPr>
              <a:t> </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Upper-air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Marine observations</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Aircraft-based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Satellite 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Weather </a:t>
            </a:r>
            <a:r>
              <a:rPr lang="en-GB" sz="2200" dirty="0">
                <a:latin typeface="Times New Roman" panose="02020603050405020304" pitchFamily="18" charset="0"/>
                <a:cs typeface="Times New Roman" panose="02020603050405020304" pitchFamily="18" charset="0"/>
                <a:hlinkClick r:id="rId3"/>
              </a:rPr>
              <a:t>Radar </a:t>
            </a:r>
            <a:r>
              <a:rPr lang="en-GB" sz="2200" dirty="0" smtClean="0">
                <a:latin typeface="Times New Roman" panose="02020603050405020304" pitchFamily="18" charset="0"/>
                <a:cs typeface="Times New Roman" panose="02020603050405020304" pitchFamily="18" charset="0"/>
                <a:hlinkClick r:id="rId3"/>
              </a:rPr>
              <a:t>observations</a:t>
            </a:r>
            <a:endParaRPr lang="en-GB"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hlinkClick r:id="rId3"/>
              </a:rPr>
              <a:t>Other </a:t>
            </a:r>
            <a:r>
              <a:rPr lang="en-GB" sz="2200" dirty="0">
                <a:latin typeface="Times New Roman" panose="02020603050405020304" pitchFamily="18" charset="0"/>
                <a:cs typeface="Times New Roman" panose="02020603050405020304" pitchFamily="18" charset="0"/>
                <a:hlinkClick r:id="rId3"/>
              </a:rPr>
              <a:t>observation </a:t>
            </a:r>
            <a:r>
              <a:rPr lang="en-GB" sz="2200" dirty="0" smtClean="0">
                <a:latin typeface="Times New Roman" panose="02020603050405020304" pitchFamily="18" charset="0"/>
                <a:cs typeface="Times New Roman" panose="02020603050405020304" pitchFamily="18" charset="0"/>
                <a:hlinkClick r:id="rId3"/>
              </a:rPr>
              <a:t>platforms</a:t>
            </a:r>
            <a:endParaRPr lang="en-GB" sz="2200" dirty="0" smtClean="0">
              <a:latin typeface="Times New Roman" panose="02020603050405020304" pitchFamily="18" charset="0"/>
              <a:cs typeface="Times New Roman" panose="02020603050405020304" pitchFamily="18" charset="0"/>
            </a:endParaRPr>
          </a:p>
        </p:txBody>
      </p:sp>
      <p:pic>
        <p:nvPicPr>
          <p:cNvPr id="10" name="Picture 2" descr="GOS-fullsiz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612746" y="533400"/>
            <a:ext cx="5423750" cy="5478959"/>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6054" y="6012359"/>
            <a:ext cx="902044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For more information, visit this website </a:t>
            </a:r>
            <a:r>
              <a:rPr lang="en-US" sz="2200" dirty="0">
                <a:latin typeface="Times New Roman" panose="02020603050405020304" pitchFamily="18" charset="0"/>
                <a:cs typeface="Times New Roman" panose="02020603050405020304" pitchFamily="18" charset="0"/>
                <a:hlinkClick r:id="rId3"/>
              </a:rPr>
              <a:t>http://</a:t>
            </a:r>
            <a:r>
              <a:rPr lang="en-US" sz="2200" dirty="0" smtClean="0">
                <a:latin typeface="Times New Roman" panose="02020603050405020304" pitchFamily="18" charset="0"/>
                <a:cs typeface="Times New Roman" panose="02020603050405020304" pitchFamily="18" charset="0"/>
                <a:hlinkClick r:id="rId3"/>
              </a:rPr>
              <a:t>www.wmo.int/pages/prog/www/OSY/Gos-components.html</a:t>
            </a: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79770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600" b="1" dirty="0">
                <a:latin typeface="Times New Roman" pitchFamily="18" charset="0"/>
                <a:cs typeface="Times New Roman" pitchFamily="18" charset="0"/>
              </a:rPr>
              <a:t>OBSERVING SYSTEMS</a:t>
            </a:r>
          </a:p>
        </p:txBody>
      </p:sp>
      <p:sp>
        <p:nvSpPr>
          <p:cNvPr id="3" name="Content Placeholder 2"/>
          <p:cNvSpPr>
            <a:spLocks noGrp="1"/>
          </p:cNvSpPr>
          <p:nvPr>
            <p:ph idx="1"/>
          </p:nvPr>
        </p:nvSpPr>
        <p:spPr>
          <a:xfrm>
            <a:off x="0" y="762000"/>
            <a:ext cx="9144000" cy="533400"/>
          </a:xfrm>
        </p:spPr>
        <p:txBody>
          <a:bodyPr>
            <a:normAutofit/>
          </a:bodyPr>
          <a:lstStyle/>
          <a:p>
            <a:pPr marL="0" indent="0" algn="just">
              <a:buNone/>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two main types of the observations</a:t>
            </a:r>
            <a:r>
              <a:rPr lang="en-US" sz="24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graphicFrame>
        <p:nvGraphicFramePr>
          <p:cNvPr id="6" name="Diagram 5"/>
          <p:cNvGraphicFramePr/>
          <p:nvPr>
            <p:extLst>
              <p:ext uri="{D42A27DB-BD31-4B8C-83A1-F6EECF244321}">
                <p14:modId xmlns="" xmlns:p14="http://schemas.microsoft.com/office/powerpoint/2010/main" val="428199257"/>
              </p:ext>
            </p:extLst>
          </p:nvPr>
        </p:nvGraphicFramePr>
        <p:xfrm>
          <a:off x="609600" y="16764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30781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667000"/>
            <a:ext cx="9144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dirty="0">
              <a:latin typeface="Times New Roman" pitchFamily="18" charset="0"/>
              <a:cs typeface="Times New Roman" pitchFamily="18" charset="0"/>
            </a:endParaRPr>
          </a:p>
        </p:txBody>
      </p:sp>
      <p:sp>
        <p:nvSpPr>
          <p:cNvPr id="5" name="Content Placeholder 2"/>
          <p:cNvSpPr txBox="1">
            <a:spLocks/>
          </p:cNvSpPr>
          <p:nvPr/>
        </p:nvSpPr>
        <p:spPr>
          <a:xfrm>
            <a:off x="-15766" y="990600"/>
            <a:ext cx="9144000"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n-US" sz="2400" dirty="0" smtClean="0">
                <a:latin typeface="Times New Roman" pitchFamily="18" charset="0"/>
                <a:cs typeface="Times New Roman" pitchFamily="18" charset="0"/>
              </a:rPr>
              <a:t>    It consist of observer and some instruments for some essential parameters. Those systems can be described in general as follows:</a:t>
            </a:r>
          </a:p>
          <a:p>
            <a:pPr algn="just"/>
            <a:r>
              <a:rPr lang="en-US" sz="2400" dirty="0" smtClean="0">
                <a:latin typeface="Times New Roman" pitchFamily="18" charset="0"/>
                <a:cs typeface="Times New Roman" pitchFamily="18" charset="0"/>
              </a:rPr>
              <a:t>Observation of certain parameters such as wind, temperature, relative humidity, air pressure, precipitation, clouds and visibility</a:t>
            </a:r>
          </a:p>
          <a:p>
            <a:pPr algn="just"/>
            <a:r>
              <a:rPr lang="en-US" sz="2400" dirty="0" smtClean="0">
                <a:latin typeface="Times New Roman" pitchFamily="18" charset="0"/>
                <a:cs typeface="Times New Roman" pitchFamily="18" charset="0"/>
              </a:rPr>
              <a:t>Conventional instruments with dependency on observer for reading with subjectivity in observations</a:t>
            </a:r>
          </a:p>
          <a:p>
            <a:pPr algn="just"/>
            <a:r>
              <a:rPr lang="en-US" sz="2400" dirty="0" smtClean="0">
                <a:latin typeface="Times New Roman" pitchFamily="18" charset="0"/>
                <a:cs typeface="Times New Roman" pitchFamily="18" charset="0"/>
              </a:rPr>
              <a:t>Limited observation frequency due to the number of the observers at the station and limited observation parameters.</a:t>
            </a:r>
          </a:p>
          <a:p>
            <a:pPr algn="just"/>
            <a:r>
              <a:rPr lang="en-US" sz="2400" dirty="0" smtClean="0">
                <a:latin typeface="Times New Roman" pitchFamily="18" charset="0"/>
                <a:cs typeface="Times New Roman" pitchFamily="18" charset="0"/>
              </a:rPr>
              <a:t>Mechanical instruments recording on charts</a:t>
            </a:r>
            <a:endParaRPr lang="en-US" sz="2400" dirty="0">
              <a:latin typeface="Times New Roman" pitchFamily="18" charset="0"/>
              <a:cs typeface="Times New Roman" pitchFamily="18" charset="0"/>
            </a:endParaRPr>
          </a:p>
        </p:txBody>
      </p:sp>
      <p:sp>
        <p:nvSpPr>
          <p:cNvPr id="7" name="Title 6"/>
          <p:cNvSpPr>
            <a:spLocks noGrp="1"/>
          </p:cNvSpPr>
          <p:nvPr>
            <p:ph type="title"/>
          </p:nvPr>
        </p:nvSpPr>
        <p:spPr>
          <a:xfrm>
            <a:off x="228600" y="99218"/>
            <a:ext cx="4876800" cy="891381"/>
          </a:xfrm>
          <a:solidFill>
            <a:srgbClr val="FF0000"/>
          </a:solidFill>
        </p:spPr>
        <p:txBody>
          <a:bodyPr>
            <a:noAutofit/>
          </a:bodyPr>
          <a:lstStyle/>
          <a:p>
            <a:r>
              <a:rPr lang="en-US" sz="3000" b="1" dirty="0">
                <a:latin typeface="Times New Roman" pitchFamily="18" charset="0"/>
                <a:cs typeface="Times New Roman" pitchFamily="18" charset="0"/>
              </a:rPr>
              <a:t/>
            </a:r>
            <a:br>
              <a:rPr lang="en-US" sz="3000" b="1" dirty="0">
                <a:latin typeface="Times New Roman" pitchFamily="18" charset="0"/>
                <a:cs typeface="Times New Roman" pitchFamily="18" charset="0"/>
              </a:rPr>
            </a:br>
            <a:r>
              <a:rPr lang="en-US" sz="3000" b="1" dirty="0">
                <a:latin typeface="Times New Roman" pitchFamily="18" charset="0"/>
                <a:cs typeface="Times New Roman" pitchFamily="18" charset="0"/>
              </a:rPr>
              <a:t>CONVENTIONAL OBSERVING </a:t>
            </a:r>
            <a:r>
              <a:rPr lang="en-US" sz="3000" b="1" dirty="0" smtClean="0">
                <a:latin typeface="Times New Roman" pitchFamily="18" charset="0"/>
                <a:cs typeface="Times New Roman" pitchFamily="18" charset="0"/>
              </a:rPr>
              <a:t>SYSTEMS</a:t>
            </a:r>
            <a:r>
              <a:rPr lang="en-US" sz="3000" dirty="0">
                <a:latin typeface="Times New Roman" pitchFamily="18" charset="0"/>
                <a:cs typeface="Times New Roman" pitchFamily="18" charset="0"/>
              </a:rPr>
              <a:t/>
            </a:r>
            <a:br>
              <a:rPr lang="en-US" sz="3000" dirty="0">
                <a:latin typeface="Times New Roman" pitchFamily="18" charset="0"/>
                <a:cs typeface="Times New Roman" pitchFamily="18" charset="0"/>
              </a:rPr>
            </a:br>
            <a:endParaRPr lang="en-US" sz="3000" dirty="0"/>
          </a:p>
        </p:txBody>
      </p:sp>
      <p:pic>
        <p:nvPicPr>
          <p:cNvPr id="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5603" b="6465"/>
          <a:stretch/>
        </p:blipFill>
        <p:spPr bwMode="auto">
          <a:xfrm>
            <a:off x="2209800" y="4713889"/>
            <a:ext cx="4375149" cy="2144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5000" y="221742"/>
            <a:ext cx="313098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ar-IQ" sz="3600" dirty="0">
                <a:cs typeface="+mj-cs"/>
              </a:rPr>
              <a:t>نظم المراقبة التقليدية</a:t>
            </a:r>
            <a:endParaRPr lang="en-GB" sz="3600" dirty="0">
              <a:cs typeface="+mj-cs"/>
            </a:endParaRPr>
          </a:p>
        </p:txBody>
      </p:sp>
    </p:spTree>
    <p:extLst>
      <p:ext uri="{BB962C8B-B14F-4D97-AF65-F5344CB8AC3E}">
        <p14:creationId xmlns="" xmlns:p14="http://schemas.microsoft.com/office/powerpoint/2010/main" val="2163993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343400" cy="762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2600" b="1" dirty="0">
                <a:latin typeface="Times New Roman" pitchFamily="18" charset="0"/>
                <a:cs typeface="Times New Roman" pitchFamily="18" charset="0"/>
              </a:rPr>
              <a:t>MODERN OBSERVING </a:t>
            </a:r>
            <a:r>
              <a:rPr lang="en-US" sz="2600" b="1" dirty="0" smtClean="0">
                <a:latin typeface="Times New Roman" pitchFamily="18" charset="0"/>
                <a:cs typeface="Times New Roman" pitchFamily="18" charset="0"/>
              </a:rPr>
              <a:t>SYSTEMS</a:t>
            </a:r>
            <a:r>
              <a:rPr lang="en-US" sz="2800" dirty="0">
                <a:latin typeface="Times New Roman" pitchFamily="18" charset="0"/>
                <a:cs typeface="Times New Roman" pitchFamily="18" charset="0"/>
              </a:rPr>
              <a:t> </a:t>
            </a:r>
            <a:r>
              <a:rPr lang="en-US" sz="2600" b="1" dirty="0">
                <a:latin typeface="Times New Roman" pitchFamily="18" charset="0"/>
                <a:cs typeface="Times New Roman" pitchFamily="18" charset="0"/>
              </a:rPr>
              <a:t>AWOS</a:t>
            </a:r>
          </a:p>
        </p:txBody>
      </p:sp>
      <p:sp>
        <p:nvSpPr>
          <p:cNvPr id="3" name="Content Placeholder 2"/>
          <p:cNvSpPr>
            <a:spLocks noGrp="1"/>
          </p:cNvSpPr>
          <p:nvPr>
            <p:ph idx="1"/>
          </p:nvPr>
        </p:nvSpPr>
        <p:spPr>
          <a:xfrm>
            <a:off x="0" y="838200"/>
            <a:ext cx="9144000" cy="5181600"/>
          </a:xfrm>
        </p:spPr>
        <p:txBody>
          <a:bodyPr>
            <a:normAutofit/>
          </a:bodyPr>
          <a:lstStyle/>
          <a:p>
            <a:pPr algn="just"/>
            <a:r>
              <a:rPr lang="en-US" sz="2400" b="1" dirty="0" smtClean="0">
                <a:latin typeface="Times New Roman" pitchFamily="18" charset="0"/>
                <a:cs typeface="Times New Roman" pitchFamily="18" charset="0"/>
              </a:rPr>
              <a:t>Automated Weather Observing Systems (</a:t>
            </a:r>
            <a:r>
              <a:rPr lang="en-US" sz="2400" b="1" dirty="0">
                <a:latin typeface="Times New Roman" pitchFamily="18" charset="0"/>
                <a:cs typeface="Times New Roman" pitchFamily="18" charset="0"/>
              </a:rPr>
              <a:t>AWOS)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defined </a:t>
            </a:r>
            <a:r>
              <a:rPr lang="en-US" sz="2400" dirty="0" smtClean="0">
                <a:latin typeface="Times New Roman" pitchFamily="18" charset="0"/>
                <a:cs typeface="Times New Roman" pitchFamily="18" charset="0"/>
              </a:rPr>
              <a:t>as:</a:t>
            </a:r>
          </a:p>
          <a:p>
            <a:pPr marL="400050" lvl="1" indent="0" algn="just">
              <a:buNone/>
            </a:pPr>
            <a:r>
              <a:rPr lang="en-US" sz="2000" dirty="0" smtClean="0">
                <a:latin typeface="Times New Roman" pitchFamily="18" charset="0"/>
                <a:cs typeface="Times New Roman" pitchFamily="18" charset="0"/>
              </a:rPr>
              <a:t> </a:t>
            </a:r>
            <a:r>
              <a:rPr lang="en-US" sz="2400" b="1" i="1" dirty="0">
                <a:latin typeface="Times New Roman" pitchFamily="18" charset="0"/>
                <a:cs typeface="Times New Roman" pitchFamily="18" charset="0"/>
              </a:rPr>
              <a:t>any system which creates and archives a digital (computer-readable) record of one or more weather ‘elements’, such as air temperature, precipitation, sunshine, wind speed or other parameters.</a:t>
            </a:r>
          </a:p>
          <a:p>
            <a:pPr algn="just"/>
            <a:r>
              <a:rPr lang="en-US" sz="2400" dirty="0" smtClean="0">
                <a:latin typeface="Times New Roman" pitchFamily="18" charset="0"/>
                <a:cs typeface="Times New Roman" pitchFamily="18" charset="0"/>
              </a:rPr>
              <a:t>It can only observe the atmosphere </a:t>
            </a:r>
            <a:r>
              <a:rPr lang="en-US" sz="2400" b="1" i="1" dirty="0" smtClean="0">
                <a:latin typeface="Times New Roman" pitchFamily="18" charset="0"/>
                <a:cs typeface="Times New Roman" pitchFamily="18" charset="0"/>
              </a:rPr>
              <a:t>continuously</a:t>
            </a:r>
            <a:r>
              <a:rPr lang="en-US" sz="2400" dirty="0" smtClean="0">
                <a:latin typeface="Times New Roman" pitchFamily="18" charset="0"/>
                <a:cs typeface="Times New Roman" pitchFamily="18" charset="0"/>
              </a:rPr>
              <a:t> by recording all significant changes and phenomena.</a:t>
            </a:r>
          </a:p>
          <a:p>
            <a:pPr algn="just"/>
            <a:r>
              <a:rPr lang="en-US" sz="2400" dirty="0" smtClean="0">
                <a:latin typeface="Times New Roman" pitchFamily="18" charset="0"/>
                <a:cs typeface="Times New Roman" pitchFamily="18" charset="0"/>
              </a:rPr>
              <a:t>It is able </a:t>
            </a:r>
            <a:r>
              <a:rPr lang="en-US" sz="2400" dirty="0">
                <a:latin typeface="Times New Roman" pitchFamily="18" charset="0"/>
                <a:cs typeface="Times New Roman" pitchFamily="18" charset="0"/>
              </a:rPr>
              <a:t>to collect and maintain a greater volume of continuous </a:t>
            </a:r>
            <a:r>
              <a:rPr lang="en-US" sz="2400" dirty="0" smtClean="0">
                <a:latin typeface="Times New Roman" pitchFamily="18" charset="0"/>
                <a:cs typeface="Times New Roman" pitchFamily="18" charset="0"/>
              </a:rPr>
              <a:t>data, report </a:t>
            </a:r>
            <a:r>
              <a:rPr lang="en-US" sz="2400" dirty="0">
                <a:latin typeface="Times New Roman" pitchFamily="18" charset="0"/>
                <a:cs typeface="Times New Roman" pitchFamily="18" charset="0"/>
              </a:rPr>
              <a:t>or log data </a:t>
            </a:r>
            <a:r>
              <a:rPr lang="en-US" sz="2400" dirty="0" smtClean="0">
                <a:latin typeface="Times New Roman" pitchFamily="18" charset="0"/>
                <a:cs typeface="Times New Roman" pitchFamily="18" charset="0"/>
              </a:rPr>
              <a:t>at much higher resolution rates.</a:t>
            </a:r>
          </a:p>
          <a:p>
            <a:pPr algn="just"/>
            <a:r>
              <a:rPr lang="en-US" sz="2400" dirty="0" smtClean="0">
                <a:latin typeface="Times New Roman" pitchFamily="18" charset="0"/>
                <a:cs typeface="Times New Roman" pitchFamily="18" charset="0"/>
              </a:rPr>
              <a:t>AWOSs can take samples and report messages every second indefinitely if required, as compared with manual observations, </a:t>
            </a:r>
            <a:r>
              <a:rPr lang="en-US" sz="2400" u="sng" dirty="0" smtClean="0">
                <a:latin typeface="Times New Roman" pitchFamily="18" charset="0"/>
                <a:cs typeface="Times New Roman" pitchFamily="18" charset="0"/>
              </a:rPr>
              <a:t>which are restricted to a set observation program</a:t>
            </a:r>
            <a:r>
              <a:rPr lang="en-US" sz="2400" dirty="0" smtClean="0">
                <a:latin typeface="Times New Roman" pitchFamily="18" charset="0"/>
                <a:cs typeface="Times New Roman" pitchFamily="18" charset="0"/>
              </a:rPr>
              <a:t>, which may not include observations at </a:t>
            </a:r>
            <a:r>
              <a:rPr lang="en-US" sz="2400" u="sng" dirty="0" smtClean="0">
                <a:latin typeface="Times New Roman" pitchFamily="18" charset="0"/>
                <a:cs typeface="Times New Roman" pitchFamily="18" charset="0"/>
              </a:rPr>
              <a:t>weekends or overnight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Rectangle 3"/>
          <p:cNvSpPr/>
          <p:nvPr/>
        </p:nvSpPr>
        <p:spPr>
          <a:xfrm>
            <a:off x="4916199" y="164812"/>
            <a:ext cx="3879973"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r" rtl="1"/>
            <a:r>
              <a:rPr lang="ar-IQ" sz="3200" dirty="0">
                <a:cs typeface="+mj-cs"/>
              </a:rPr>
              <a:t>نظم المراقبة الحديثة </a:t>
            </a:r>
            <a:r>
              <a:rPr lang="en-GB" sz="3200" dirty="0">
                <a:cs typeface="+mj-cs"/>
              </a:rPr>
              <a:t>AWOS</a:t>
            </a:r>
          </a:p>
        </p:txBody>
      </p:sp>
      <p:sp>
        <p:nvSpPr>
          <p:cNvPr id="5" name="Rectangle 4"/>
          <p:cNvSpPr/>
          <p:nvPr/>
        </p:nvSpPr>
        <p:spPr>
          <a:xfrm>
            <a:off x="228600" y="6108413"/>
            <a:ext cx="86868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GB"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 what is the differences between the COS and AWOS ?</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5262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style>
          <a:lnRef idx="1">
            <a:schemeClr val="accent2"/>
          </a:lnRef>
          <a:fillRef idx="2">
            <a:schemeClr val="accent2"/>
          </a:fillRef>
          <a:effectRef idx="1">
            <a:schemeClr val="accent2"/>
          </a:effectRef>
          <a:fontRef idx="minor">
            <a:schemeClr val="dk1"/>
          </a:fontRef>
        </p:style>
        <p:txBody>
          <a:bodyPr>
            <a:normAutofit/>
          </a:bodyPr>
          <a:lstStyle/>
          <a:p>
            <a:r>
              <a:rPr lang="en-US" sz="2600" b="1" dirty="0">
                <a:latin typeface="Times New Roman" pitchFamily="18" charset="0"/>
                <a:cs typeface="Times New Roman" pitchFamily="18" charset="0"/>
              </a:rPr>
              <a:t>MODERN OBSERVING </a:t>
            </a:r>
            <a:r>
              <a:rPr lang="en-US" sz="2600" b="1" dirty="0" smtClean="0">
                <a:latin typeface="Times New Roman" pitchFamily="18" charset="0"/>
                <a:cs typeface="Times New Roman" pitchFamily="18" charset="0"/>
              </a:rPr>
              <a:t>SYSTEMS</a:t>
            </a:r>
            <a:r>
              <a:rPr lang="en-US" sz="2800" dirty="0">
                <a:latin typeface="Times New Roman" pitchFamily="18" charset="0"/>
                <a:cs typeface="Times New Roman" pitchFamily="18" charset="0"/>
              </a:rPr>
              <a:t> </a:t>
            </a:r>
            <a:r>
              <a:rPr lang="en-US" sz="2600" b="1" dirty="0">
                <a:latin typeface="Times New Roman" pitchFamily="18" charset="0"/>
                <a:cs typeface="Times New Roman" pitchFamily="18" charset="0"/>
              </a:rPr>
              <a:t>AWOS</a:t>
            </a:r>
          </a:p>
        </p:txBody>
      </p:sp>
      <p:sp>
        <p:nvSpPr>
          <p:cNvPr id="3" name="Content Placeholder 2"/>
          <p:cNvSpPr>
            <a:spLocks noGrp="1"/>
          </p:cNvSpPr>
          <p:nvPr>
            <p:ph idx="1"/>
          </p:nvPr>
        </p:nvSpPr>
        <p:spPr>
          <a:xfrm>
            <a:off x="0" y="838200"/>
            <a:ext cx="9144000" cy="1905000"/>
          </a:xfrm>
        </p:spPr>
        <p:txBody>
          <a:bodyPr>
            <a:normAutofit lnSpcReduction="10000"/>
          </a:bodyPr>
          <a:lstStyle/>
          <a:p>
            <a:pPr algn="just"/>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its simplest form, an AWS can be a single </a:t>
            </a:r>
            <a:r>
              <a:rPr lang="en-US" sz="2400" b="1" dirty="0">
                <a:latin typeface="Times New Roman" pitchFamily="18" charset="0"/>
                <a:cs typeface="Times New Roman" pitchFamily="18" charset="0"/>
              </a:rPr>
              <a:t>sensor</a:t>
            </a:r>
            <a:r>
              <a:rPr lang="en-US" sz="2400" dirty="0">
                <a:latin typeface="Times New Roman" pitchFamily="18" charset="0"/>
                <a:cs typeface="Times New Roman" pitchFamily="18" charset="0"/>
              </a:rPr>
              <a:t> integrated with a small, inexpensive electronic data </a:t>
            </a:r>
            <a:r>
              <a:rPr lang="en-US" sz="2400" b="1" dirty="0">
                <a:latin typeface="Times New Roman" pitchFamily="18" charset="0"/>
                <a:cs typeface="Times New Roman" pitchFamily="18" charset="0"/>
              </a:rPr>
              <a:t>recorder</a:t>
            </a:r>
            <a:r>
              <a:rPr lang="en-US" sz="2400" dirty="0">
                <a:latin typeface="Times New Roman" pitchFamily="18" charset="0"/>
                <a:cs typeface="Times New Roman" pitchFamily="18" charset="0"/>
              </a:rPr>
              <a:t> (a ‘data logger’ or simply ‘logger’). Loggers that can record only one input signal, or ‘channel’, are therefore ‘single-channel loggers’; those that can handle two or more are ‘multi-channel’. </a:t>
            </a:r>
          </a:p>
        </p:txBody>
      </p:sp>
      <p:pic>
        <p:nvPicPr>
          <p:cNvPr id="327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71600" y="2667000"/>
            <a:ext cx="6581775" cy="3781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47372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20409</TotalTime>
  <Words>1288</Words>
  <Application>Microsoft Office PowerPoint</Application>
  <PresentationFormat>On-screen Show (4:3)</PresentationFormat>
  <Paragraphs>128</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Bitmap Image</vt:lpstr>
      <vt:lpstr>Bit Eşlem Resmi</vt:lpstr>
      <vt:lpstr>Slide 1</vt:lpstr>
      <vt:lpstr>Welcome Students! </vt:lpstr>
      <vt:lpstr>World Weather Watch Program</vt:lpstr>
      <vt:lpstr>Slide 4</vt:lpstr>
      <vt:lpstr> Global Observing System (GOS) and its components  </vt:lpstr>
      <vt:lpstr>OBSERVING SYSTEMS</vt:lpstr>
      <vt:lpstr> CONVENTIONAL OBSERVING SYSTEMS </vt:lpstr>
      <vt:lpstr>MODERN OBSERVING SYSTEMS AWOS</vt:lpstr>
      <vt:lpstr>MODERN OBSERVING SYSTEMS AWOS</vt:lpstr>
      <vt:lpstr>Slide 10</vt:lpstr>
      <vt:lpstr>Slide 11</vt:lpstr>
      <vt:lpstr>Slide 12</vt:lpstr>
      <vt:lpstr>Types of Automated Weather Observing Systems (AWOS)</vt:lpstr>
      <vt:lpstr>Advantages of automated weather observeing systems</vt:lpstr>
      <vt:lpstr>Disadvantages of automated observations</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dc:creator>
  <cp:lastModifiedBy>husain</cp:lastModifiedBy>
  <cp:revision>14</cp:revision>
  <dcterms:created xsi:type="dcterms:W3CDTF">2018-10-22T20:35:56Z</dcterms:created>
  <dcterms:modified xsi:type="dcterms:W3CDTF">2023-10-11T08:21:16Z</dcterms:modified>
</cp:coreProperties>
</file>