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2" r:id="rId3"/>
    <p:sldId id="284" r:id="rId4"/>
    <p:sldId id="286" r:id="rId5"/>
    <p:sldId id="288" r:id="rId6"/>
    <p:sldId id="262" r:id="rId7"/>
    <p:sldId id="278" r:id="rId8"/>
    <p:sldId id="280" r:id="rId9"/>
    <p:sldId id="2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3" autoAdjust="0"/>
    <p:restoredTop sz="94660"/>
  </p:normalViewPr>
  <p:slideViewPr>
    <p:cSldViewPr snapToGrid="0">
      <p:cViewPr>
        <p:scale>
          <a:sx n="70" d="100"/>
          <a:sy n="70" d="100"/>
        </p:scale>
        <p:origin x="115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8967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35222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0272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6597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8F371-0629-42BC-88A1-222FF40305B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1272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8F371-0629-42BC-88A1-222FF40305B5}"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492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8F371-0629-42BC-88A1-222FF40305B5}"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19615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F371-0629-42BC-88A1-222FF40305B5}"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41929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F371-0629-42BC-88A1-222FF40305B5}"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225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22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04216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F371-0629-42BC-88A1-222FF40305B5}"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1-6DEA-4F92-B81F-FE6F6DE623E8}" type="slidenum">
              <a:rPr lang="en-US" smtClean="0"/>
              <a:t>‹#›</a:t>
            </a:fld>
            <a:endParaRPr lang="en-US"/>
          </a:p>
        </p:txBody>
      </p:sp>
    </p:spTree>
    <p:extLst>
      <p:ext uri="{BB962C8B-B14F-4D97-AF65-F5344CB8AC3E}">
        <p14:creationId xmlns:p14="http://schemas.microsoft.com/office/powerpoint/2010/main" val="96154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4" name="Rectangle 3"/>
          <p:cNvSpPr/>
          <p:nvPr/>
        </p:nvSpPr>
        <p:spPr>
          <a:xfrm>
            <a:off x="1681342" y="3479466"/>
            <a:ext cx="9128140" cy="707886"/>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Depth and Structure of Boundary </a:t>
            </a:r>
            <a:r>
              <a:rPr lang="en-US" sz="4000" b="1" i="1" dirty="0" smtClean="0">
                <a:solidFill>
                  <a:srgbClr val="FF0000"/>
                </a:solidFill>
                <a:latin typeface="Times New Roman" panose="02020603050405020304" pitchFamily="18" charset="0"/>
                <a:cs typeface="Times New Roman" panose="02020603050405020304" pitchFamily="18" charset="0"/>
              </a:rPr>
              <a:t>Layer</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98024" y="5517271"/>
            <a:ext cx="2694777" cy="584775"/>
          </a:xfrm>
          <a:prstGeom prst="rect">
            <a:avLst/>
          </a:prstGeom>
        </p:spPr>
        <p:txBody>
          <a:bodyPr wrap="none">
            <a:spAutoFit/>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Basim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Alknani</a:t>
            </a:r>
            <a:endParaRPr lang="en-US" sz="3200" dirty="0"/>
          </a:p>
        </p:txBody>
      </p:sp>
    </p:spTree>
    <p:extLst>
      <p:ext uri="{BB962C8B-B14F-4D97-AF65-F5344CB8AC3E}">
        <p14:creationId xmlns:p14="http://schemas.microsoft.com/office/powerpoint/2010/main" val="310972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5" y="114106"/>
            <a:ext cx="11861075" cy="2616101"/>
          </a:xfrm>
          <a:prstGeom prst="rect">
            <a:avLst/>
          </a:prstGeom>
        </p:spPr>
        <p:txBody>
          <a:bodyPr wrap="square">
            <a:spAutoFit/>
          </a:bodyPr>
          <a:lstStyle/>
          <a:p>
            <a:r>
              <a:rPr lang="en-US" sz="2400" b="1" i="1" u="sng" dirty="0" smtClean="0"/>
              <a:t>Depth </a:t>
            </a:r>
            <a:r>
              <a:rPr lang="en-US" sz="2400" b="1" i="1" u="sng" dirty="0"/>
              <a:t>and Structure of Boundary Layer :-</a:t>
            </a:r>
          </a:p>
          <a:p>
            <a:r>
              <a:rPr lang="en-US" sz="2000" b="1" u="sng" dirty="0"/>
              <a:t>Over </a:t>
            </a:r>
            <a:r>
              <a:rPr lang="en-US" sz="2000" b="1" u="sng" dirty="0" smtClean="0"/>
              <a:t>oceans</a:t>
            </a:r>
            <a:r>
              <a:rPr lang="ar-IQ" sz="2000" dirty="0"/>
              <a:t> </a:t>
            </a:r>
            <a:r>
              <a:rPr lang="en-US" sz="2000" dirty="0" smtClean="0"/>
              <a:t> </a:t>
            </a:r>
          </a:p>
          <a:p>
            <a:pPr algn="just"/>
            <a:r>
              <a:rPr lang="en-US" sz="2000" dirty="0" smtClean="0"/>
              <a:t>In the oceans,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depth</a:t>
            </a:r>
            <a:r>
              <a:rPr lang="en-US" sz="2000" dirty="0" smtClean="0"/>
              <a:t> </a:t>
            </a:r>
            <a:r>
              <a:rPr lang="en-US" sz="2000" dirty="0" smtClean="0">
                <a:latin typeface="Times New Roman" panose="02020603050405020304" pitchFamily="18" charset="0"/>
                <a:cs typeface="Times New Roman" panose="02020603050405020304" pitchFamily="18" charset="0"/>
              </a:rPr>
              <a:t>of the </a:t>
            </a:r>
            <a:r>
              <a:rPr lang="en-US" sz="2000" dirty="0">
                <a:latin typeface="Times New Roman" panose="02020603050405020304" pitchFamily="18" charset="0"/>
                <a:cs typeface="Times New Roman" panose="02020603050405020304" pitchFamily="18" charset="0"/>
              </a:rPr>
              <a:t>boundary layer </a:t>
            </a:r>
            <a:r>
              <a:rPr lang="en-US" sz="2000" dirty="0" smtClean="0">
                <a:latin typeface="Times New Roman" panose="02020603050405020304" pitchFamily="18" charset="0"/>
                <a:cs typeface="Times New Roman" panose="02020603050405020304" pitchFamily="18" charset="0"/>
              </a:rPr>
              <a:t>varies </a:t>
            </a:r>
            <a:r>
              <a:rPr lang="en-US" sz="2000" dirty="0">
                <a:latin typeface="Times New Roman" panose="02020603050405020304" pitchFamily="18" charset="0"/>
                <a:cs typeface="Times New Roman" panose="02020603050405020304" pitchFamily="18" charset="0"/>
              </a:rPr>
              <a:t>relatively slowly in space and time. The sea surface temperature changes little during the diurnal cycle because of due to mixing within the upper part of the </a:t>
            </a:r>
            <a:r>
              <a:rPr lang="en-US" sz="2000" dirty="0" smtClean="0">
                <a:latin typeface="Times New Roman" panose="02020603050405020304" pitchFamily="18" charset="0"/>
                <a:cs typeface="Times New Roman" panose="02020603050405020304" pitchFamily="18" charset="0"/>
              </a:rPr>
              <a:t>ocean. </a:t>
            </a:r>
            <a:r>
              <a:rPr lang="en-US" sz="2000" dirty="0">
                <a:latin typeface="Times New Roman" panose="02020603050405020304" pitchFamily="18" charset="0"/>
                <a:cs typeface="Times New Roman" panose="02020603050405020304" pitchFamily="18" charset="0"/>
              </a:rPr>
              <a:t>Also, water has a large heat capacity, which means that it can absorb large amounts of heat from the sun with a relatively small change in </a:t>
            </a:r>
            <a:r>
              <a:rPr lang="en-US" sz="2000" dirty="0" smtClean="0">
                <a:latin typeface="Times New Roman" panose="02020603050405020304" pitchFamily="18" charset="0"/>
                <a:cs typeface="Times New Roman" panose="02020603050405020304" pitchFamily="18" charset="0"/>
              </a:rPr>
              <a:t>temperature. Thus, a slowly varying sea surface temperature means a slowly varying forcing into the bottom of the boundary layer. Most </a:t>
            </a:r>
            <a:r>
              <a:rPr lang="en-US" sz="2000" dirty="0">
                <a:latin typeface="Times New Roman" panose="02020603050405020304" pitchFamily="18" charset="0"/>
                <a:cs typeface="Times New Roman" panose="02020603050405020304" pitchFamily="18" charset="0"/>
              </a:rPr>
              <a:t>changes in boundary layer depth over oceans are caused by synoptic and mesoscale processes of vertical motion and </a:t>
            </a:r>
            <a:r>
              <a:rPr lang="en-US" sz="2000" dirty="0" smtClean="0">
                <a:latin typeface="Times New Roman" panose="02020603050405020304" pitchFamily="18" charset="0"/>
                <a:cs typeface="Times New Roman" panose="02020603050405020304" pitchFamily="18" charset="0"/>
              </a:rPr>
              <a:t>advection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different air masses </a:t>
            </a:r>
            <a:r>
              <a:rPr lang="en-US" sz="2000" dirty="0" smtClean="0">
                <a:latin typeface="Times New Roman" panose="02020603050405020304" pitchFamily="18" charset="0"/>
                <a:cs typeface="Times New Roman" panose="02020603050405020304" pitchFamily="18" charset="0"/>
              </a:rPr>
              <a:t>above </a:t>
            </a:r>
            <a:r>
              <a:rPr lang="en-US" sz="2000" dirty="0">
                <a:latin typeface="Times New Roman" panose="02020603050405020304" pitchFamily="18" charset="0"/>
                <a:cs typeface="Times New Roman" panose="02020603050405020304" pitchFamily="18" charset="0"/>
              </a:rPr>
              <a:t>the sea surface. </a:t>
            </a:r>
          </a:p>
        </p:txBody>
      </p:sp>
      <p:sp>
        <p:nvSpPr>
          <p:cNvPr id="5" name="Rectangle 4"/>
          <p:cNvSpPr/>
          <p:nvPr/>
        </p:nvSpPr>
        <p:spPr>
          <a:xfrm>
            <a:off x="117564" y="2782431"/>
            <a:ext cx="11861076" cy="1631216"/>
          </a:xfrm>
          <a:prstGeom prst="rect">
            <a:avLst/>
          </a:prstGeom>
        </p:spPr>
        <p:txBody>
          <a:bodyPr wrap="square">
            <a:spAutoFit/>
          </a:bodyPr>
          <a:lstStyle/>
          <a:p>
            <a:r>
              <a:rPr lang="en-US" sz="2000" b="1" u="sng" dirty="0">
                <a:latin typeface="Times New Roman" panose="02020603050405020304" pitchFamily="18" charset="0"/>
                <a:cs typeface="Times New Roman" panose="02020603050405020304" pitchFamily="18" charset="0"/>
              </a:rPr>
              <a:t>Over both land and oceans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general nature of the boundary layer is to be thinner in high-pressure regions than in low-pressure regions </a:t>
            </a:r>
            <a:endParaRPr lang="ar-IQ"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Fig 1.6). The subsidence and low-level horizontal divergence associated with synoptic high-pressure </a:t>
            </a:r>
            <a:r>
              <a:rPr lang="en-US" sz="2000" dirty="0" smtClean="0">
                <a:latin typeface="Times New Roman" panose="02020603050405020304" pitchFamily="18" charset="0"/>
                <a:cs typeface="Times New Roman" panose="02020603050405020304" pitchFamily="18" charset="0"/>
              </a:rPr>
              <a:t>moves </a:t>
            </a:r>
            <a:r>
              <a:rPr lang="en-US" sz="2000" dirty="0">
                <a:latin typeface="Times New Roman" panose="02020603050405020304" pitchFamily="18" charset="0"/>
                <a:cs typeface="Times New Roman" panose="02020603050405020304" pitchFamily="18" charset="0"/>
              </a:rPr>
              <a:t>boundary layer air out of the high towards lower pressure regions. The shallower depths are often associated with cloud-free regions. </a:t>
            </a:r>
          </a:p>
        </p:txBody>
      </p:sp>
      <p:sp>
        <p:nvSpPr>
          <p:cNvPr id="6" name="Rectangle 5"/>
          <p:cNvSpPr/>
          <p:nvPr/>
        </p:nvSpPr>
        <p:spPr>
          <a:xfrm>
            <a:off x="117564" y="4465872"/>
            <a:ext cx="4986672"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low-pressure regions the upward motions </a:t>
            </a:r>
            <a:r>
              <a:rPr lang="en-US" sz="2000" dirty="0" smtClean="0">
                <a:latin typeface="Times New Roman" panose="02020603050405020304" pitchFamily="18" charset="0"/>
                <a:cs typeface="Times New Roman" panose="02020603050405020304" pitchFamily="18" charset="0"/>
              </a:rPr>
              <a:t> carry </a:t>
            </a:r>
            <a:r>
              <a:rPr lang="en-US" sz="2000" dirty="0">
                <a:latin typeface="Times New Roman" panose="02020603050405020304" pitchFamily="18" charset="0"/>
                <a:cs typeface="Times New Roman" panose="02020603050405020304" pitchFamily="18" charset="0"/>
              </a:rPr>
              <a:t>boundary-layer air away from the ground to large altitudes throughout the troposphere. </a:t>
            </a:r>
          </a:p>
        </p:txBody>
      </p:sp>
      <p:pic>
        <p:nvPicPr>
          <p:cNvPr id="8" name="Picture 7"/>
          <p:cNvPicPr>
            <a:picLocks noChangeAspect="1"/>
          </p:cNvPicPr>
          <p:nvPr/>
        </p:nvPicPr>
        <p:blipFill rotWithShape="1">
          <a:blip r:embed="rId2"/>
          <a:srcRect l="23529" t="21696" r="23964" b="7053"/>
          <a:stretch/>
        </p:blipFill>
        <p:spPr>
          <a:xfrm>
            <a:off x="5104236" y="4413647"/>
            <a:ext cx="7087764" cy="2444353"/>
          </a:xfrm>
          <a:prstGeom prst="rect">
            <a:avLst/>
          </a:prstGeom>
        </p:spPr>
      </p:pic>
    </p:spTree>
    <p:extLst>
      <p:ext uri="{BB962C8B-B14F-4D97-AF65-F5344CB8AC3E}">
        <p14:creationId xmlns:p14="http://schemas.microsoft.com/office/powerpoint/2010/main" val="1745364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4493"/>
            <a:ext cx="11917680" cy="2862322"/>
          </a:xfrm>
          <a:prstGeom prst="rect">
            <a:avLst/>
          </a:prstGeom>
        </p:spPr>
        <p:txBody>
          <a:bodyPr wrap="square">
            <a:spAutoFit/>
          </a:bodyPr>
          <a:lstStyle/>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above the Earth surface in high pressure regions the boundary layer has a well - defined structure that develops with the diurnal cycle (Fig 1.7).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three main components of this structure are the mixed layer, the residual layer, and the stable boundary layer.  ​When clouds are present in the mixed layer, they are divided into a cloud layer  and a sub - cloud layer.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surface layer is the region at the bottom of the boundary layer where the </a:t>
            </a:r>
            <a:r>
              <a:rPr lang="en-US" sz="2000" dirty="0" smtClean="0">
                <a:latin typeface="Times New Roman" panose="02020603050405020304" pitchFamily="18" charset="0"/>
                <a:cs typeface="Times New Roman" panose="02020603050405020304" pitchFamily="18" charset="0"/>
              </a:rPr>
              <a:t>thickness </a:t>
            </a:r>
            <a:r>
              <a:rPr lang="en-US" sz="2000" dirty="0">
                <a:latin typeface="Times New Roman" panose="02020603050405020304" pitchFamily="18" charset="0"/>
                <a:cs typeface="Times New Roman" panose="02020603050405020304" pitchFamily="18" charset="0"/>
              </a:rPr>
              <a:t>of this layer is usually 100 m. ( 10% of the depth of the ABL</a:t>
            </a:r>
            <a:r>
              <a:rPr lang="en-US" sz="2000" dirty="0" smtClean="0">
                <a:latin typeface="Times New Roman" panose="02020603050405020304" pitchFamily="18" charset="0"/>
                <a:cs typeface="Times New Roman" panose="02020603050405020304" pitchFamily="18" charset="0"/>
              </a:rPr>
              <a:t>). Wind </a:t>
            </a:r>
            <a:r>
              <a:rPr lang="en-US" sz="2000" dirty="0">
                <a:latin typeface="Times New Roman" panose="02020603050405020304" pitchFamily="18" charset="0"/>
                <a:cs typeface="Times New Roman" panose="02020603050405020304" pitchFamily="18" charset="0"/>
              </a:rPr>
              <a:t>speed , temperature and humidity vary rapidly with altitude, and turbulence properties are affected by the surface.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thin layer called a microlayer or interfacial layer has been identified in the lowest few centimeters of air, where molecular transport dominates over turbulent transport. </a:t>
            </a:r>
          </a:p>
        </p:txBody>
      </p:sp>
      <p:sp>
        <p:nvSpPr>
          <p:cNvPr id="5" name="Rectangle 4"/>
          <p:cNvSpPr/>
          <p:nvPr/>
        </p:nvSpPr>
        <p:spPr>
          <a:xfrm>
            <a:off x="267789" y="3072348"/>
            <a:ext cx="11645538" cy="3477875"/>
          </a:xfrm>
          <a:prstGeom prst="rect">
            <a:avLst/>
          </a:prstGeom>
        </p:spPr>
        <p:txBody>
          <a:bodyPr wrap="square">
            <a:spAutoFit/>
          </a:bodyPr>
          <a:lstStyle/>
          <a:p>
            <a:pPr marL="342900" indent="-34290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sunset, deep surface cooling creates a stable (nocturnal or night) boundary layer, above which is a residual layer, which is the remainder of the mixed layer during the day. The mixing is caused by wind friction. The thickness of this layer depends on the prevailing wind speed as well as on the roughness of the surface, but it rarely exceeds 500 m.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When the sun rises, the atmosphere begins to heat from below and convective movements quickly overtake wind shear turbulence. Penetrative convection follows, gradually eroding the stratified layer created during the night and replacing it with the convective boundary layer (CBL).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Turbulence induced by wind is much weaker than turbulence caused by convection, except at the base of the CBL where both have equal intensity. </a:t>
            </a: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suppression of heat input from the surface at sunset </a:t>
            </a:r>
            <a:r>
              <a:rPr lang="en-US" sz="2000" dirty="0" smtClean="0">
                <a:latin typeface="Times New Roman" panose="02020603050405020304" pitchFamily="18" charset="0"/>
                <a:cs typeface="Times New Roman" panose="02020603050405020304" pitchFamily="18" charset="0"/>
              </a:rPr>
              <a:t>stops </a:t>
            </a:r>
            <a:r>
              <a:rPr lang="en-US" sz="2000" dirty="0">
                <a:latin typeface="Times New Roman" panose="02020603050405020304" pitchFamily="18" charset="0"/>
                <a:cs typeface="Times New Roman" panose="02020603050405020304" pitchFamily="18" charset="0"/>
              </a:rPr>
              <a:t>the convection, and what used to be the CBL becomes an unchanged mixed layer, called the residual layer. </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47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 y="0"/>
            <a:ext cx="12193057" cy="6361611"/>
          </a:xfrm>
          <a:prstGeom prst="rect">
            <a:avLst/>
          </a:prstGeom>
        </p:spPr>
      </p:pic>
    </p:spTree>
    <p:extLst>
      <p:ext uri="{BB962C8B-B14F-4D97-AF65-F5344CB8AC3E}">
        <p14:creationId xmlns:p14="http://schemas.microsoft.com/office/powerpoint/2010/main" val="2791714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5" y="271195"/>
            <a:ext cx="1159981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following shorthand </a:t>
            </a:r>
            <a:r>
              <a:rPr lang="en-US" sz="2400" dirty="0" smtClean="0">
                <a:latin typeface="Times New Roman" panose="02020603050405020304" pitchFamily="18" charset="0"/>
                <a:cs typeface="Times New Roman" panose="02020603050405020304" pitchFamily="18" charset="0"/>
              </a:rPr>
              <a:t>notation </a:t>
            </a:r>
            <a:r>
              <a:rPr lang="en-US" sz="2400" dirty="0">
                <a:latin typeface="Times New Roman" panose="02020603050405020304" pitchFamily="18" charset="0"/>
                <a:cs typeface="Times New Roman" panose="02020603050405020304" pitchFamily="18" charset="0"/>
              </a:rPr>
              <a:t>is often used for the various parts of the boundary layer. </a:t>
            </a:r>
          </a:p>
        </p:txBody>
      </p:sp>
      <p:pic>
        <p:nvPicPr>
          <p:cNvPr id="5" name="Picture 4"/>
          <p:cNvPicPr>
            <a:picLocks noChangeAspect="1"/>
          </p:cNvPicPr>
          <p:nvPr/>
        </p:nvPicPr>
        <p:blipFill rotWithShape="1">
          <a:blip r:embed="rId2"/>
          <a:srcRect l="14593" t="18839" r="11615" b="8660"/>
          <a:stretch/>
        </p:blipFill>
        <p:spPr>
          <a:xfrm>
            <a:off x="95794" y="732860"/>
            <a:ext cx="12192000" cy="5695407"/>
          </a:xfrm>
          <a:prstGeom prst="rect">
            <a:avLst/>
          </a:prstGeom>
        </p:spPr>
      </p:pic>
    </p:spTree>
    <p:extLst>
      <p:ext uri="{BB962C8B-B14F-4D97-AF65-F5344CB8AC3E}">
        <p14:creationId xmlns:p14="http://schemas.microsoft.com/office/powerpoint/2010/main" val="2608738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7" y="121814"/>
            <a:ext cx="11456124" cy="4708981"/>
          </a:xfrm>
          <a:prstGeom prst="rect">
            <a:avLst/>
          </a:prstGeom>
        </p:spPr>
        <p:txBody>
          <a:bodyPr wrap="square">
            <a:spAutoFit/>
          </a:bodyPr>
          <a:lstStyle/>
          <a:p>
            <a:pPr>
              <a:lnSpc>
                <a:spcPct val="150000"/>
              </a:lnSpc>
            </a:pPr>
            <a:r>
              <a:rPr lang="en-US" sz="2000" b="1" i="1" u="sng" dirty="0" smtClean="0">
                <a:latin typeface="Times New Roman" panose="02020603050405020304" pitchFamily="18" charset="0"/>
                <a:cs typeface="Times New Roman" panose="02020603050405020304" pitchFamily="18" charset="0"/>
              </a:rPr>
              <a:t>Boundary Layer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extends </a:t>
            </a:r>
            <a:r>
              <a:rPr lang="en-US" sz="2000" dirty="0">
                <a:latin typeface="Times New Roman" panose="02020603050405020304" pitchFamily="18" charset="0"/>
                <a:cs typeface="Times New Roman" panose="02020603050405020304" pitchFamily="18" charset="0"/>
              </a:rPr>
              <a:t>from the surface to height between 500 and 3,000 m. It is located within the troposphere</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b="1" i="1" u="sng" dirty="0">
                <a:latin typeface="Times New Roman" panose="02020603050405020304" pitchFamily="18" charset="0"/>
                <a:cs typeface="Times New Roman" panose="02020603050405020304" pitchFamily="18" charset="0"/>
              </a:rPr>
              <a:t>Mixed Layer: </a:t>
            </a:r>
            <a:r>
              <a:rPr lang="en-US" sz="2000" dirty="0">
                <a:latin typeface="Times New Roman" panose="02020603050405020304" pitchFamily="18" charset="0"/>
                <a:cs typeface="Times New Roman" panose="02020603050405020304" pitchFamily="18" charset="0"/>
              </a:rPr>
              <a:t>The area of air moving upward and downward resulting in a very well mixed layer of air. </a:t>
            </a:r>
          </a:p>
          <a:p>
            <a:pPr>
              <a:lnSpc>
                <a:spcPct val="150000"/>
              </a:lnSpc>
            </a:pPr>
            <a:r>
              <a:rPr lang="en-US" sz="2000" dirty="0">
                <a:latin typeface="Times New Roman" panose="02020603050405020304" pitchFamily="18" charset="0"/>
                <a:cs typeface="Times New Roman" panose="02020603050405020304" pitchFamily="18" charset="0"/>
              </a:rPr>
              <a:t>Very unstable</a:t>
            </a:r>
          </a:p>
          <a:p>
            <a:pPr>
              <a:lnSpc>
                <a:spcPct val="150000"/>
              </a:lnSpc>
            </a:pPr>
            <a:r>
              <a:rPr lang="en-US" sz="2000" b="1" i="1" u="sng" dirty="0">
                <a:latin typeface="Times New Roman" panose="02020603050405020304" pitchFamily="18" charset="0"/>
                <a:cs typeface="Times New Roman" panose="02020603050405020304" pitchFamily="18" charset="0"/>
              </a:rPr>
              <a:t>Entrainment Zone:  </a:t>
            </a:r>
            <a:r>
              <a:rPr lang="en-US" sz="2000" dirty="0">
                <a:latin typeface="Times New Roman" panose="02020603050405020304" pitchFamily="18" charset="0"/>
                <a:cs typeface="Times New Roman" panose="02020603050405020304" pitchFamily="18" charset="0"/>
              </a:rPr>
              <a:t>The area between the boundary layer and the free atmosphere.</a:t>
            </a:r>
          </a:p>
          <a:p>
            <a:pPr>
              <a:lnSpc>
                <a:spcPct val="150000"/>
              </a:lnSpc>
            </a:pPr>
            <a:r>
              <a:rPr lang="en-US" sz="2000" b="1" i="1" u="sng" dirty="0">
                <a:latin typeface="Times New Roman" panose="02020603050405020304" pitchFamily="18" charset="0"/>
                <a:cs typeface="Times New Roman" panose="02020603050405020304" pitchFamily="18" charset="0"/>
              </a:rPr>
              <a:t>Free Atmosphere: </a:t>
            </a:r>
            <a:r>
              <a:rPr lang="en-US" sz="2000" dirty="0">
                <a:latin typeface="Times New Roman" panose="02020603050405020304" pitchFamily="18" charset="0"/>
                <a:cs typeface="Times New Roman" panose="02020603050405020304" pitchFamily="18" charset="0"/>
              </a:rPr>
              <a:t>The area above the boundary layer.</a:t>
            </a:r>
          </a:p>
          <a:p>
            <a:pPr>
              <a:lnSpc>
                <a:spcPct val="150000"/>
              </a:lnSpc>
            </a:pPr>
            <a:r>
              <a:rPr lang="en-US" sz="2000" b="1" i="1" u="sng" dirty="0">
                <a:latin typeface="Times New Roman" panose="02020603050405020304" pitchFamily="18" charset="0"/>
                <a:cs typeface="Times New Roman" panose="02020603050405020304" pitchFamily="18" charset="0"/>
              </a:rPr>
              <a:t>Cloud Layer: </a:t>
            </a:r>
            <a:r>
              <a:rPr lang="en-US" sz="2000" dirty="0">
                <a:latin typeface="Times New Roman" panose="02020603050405020304" pitchFamily="18" charset="0"/>
                <a:cs typeface="Times New Roman" panose="02020603050405020304" pitchFamily="18" charset="0"/>
              </a:rPr>
              <a:t>The area within the boundary layer where clouds appear.</a:t>
            </a:r>
          </a:p>
          <a:p>
            <a:pPr>
              <a:lnSpc>
                <a:spcPct val="150000"/>
              </a:lnSpc>
            </a:pPr>
            <a:r>
              <a:rPr lang="en-US" sz="2000" b="1" i="1" u="sng" dirty="0" smtClean="0">
                <a:latin typeface="Times New Roman" panose="02020603050405020304" pitchFamily="18" charset="0"/>
                <a:cs typeface="Times New Roman" panose="02020603050405020304" pitchFamily="18" charset="0"/>
              </a:rPr>
              <a:t>Sub cloud </a:t>
            </a:r>
            <a:r>
              <a:rPr lang="en-US" sz="2000" b="1" i="1" u="sng" dirty="0">
                <a:latin typeface="Times New Roman" panose="02020603050405020304" pitchFamily="18" charset="0"/>
                <a:cs typeface="Times New Roman" panose="02020603050405020304" pitchFamily="18" charset="0"/>
              </a:rPr>
              <a:t>Layer: </a:t>
            </a:r>
            <a:r>
              <a:rPr lang="en-US" sz="2000" dirty="0">
                <a:latin typeface="Times New Roman" panose="02020603050405020304" pitchFamily="18" charset="0"/>
                <a:cs typeface="Times New Roman" panose="02020603050405020304" pitchFamily="18" charset="0"/>
              </a:rPr>
              <a:t>The area underneath the cloud layer</a:t>
            </a:r>
          </a:p>
          <a:p>
            <a:pPr>
              <a:lnSpc>
                <a:spcPct val="150000"/>
              </a:lnSpc>
            </a:pPr>
            <a:r>
              <a:rPr lang="en-US" sz="2000" b="1" i="1" u="sng" dirty="0">
                <a:latin typeface="Times New Roman" panose="02020603050405020304" pitchFamily="18" charset="0"/>
                <a:cs typeface="Times New Roman" panose="02020603050405020304" pitchFamily="18" charset="0"/>
              </a:rPr>
              <a:t>Nocturnal Boundary layer: </a:t>
            </a:r>
            <a:r>
              <a:rPr lang="en-US" sz="2000" dirty="0">
                <a:latin typeface="Times New Roman" panose="02020603050405020304" pitchFamily="18" charset="0"/>
                <a:cs typeface="Times New Roman" panose="02020603050405020304" pitchFamily="18" charset="0"/>
              </a:rPr>
              <a:t>The part of the mixed layer that loses its buoyancy at night. Very stable.</a:t>
            </a:r>
          </a:p>
          <a:p>
            <a:pPr>
              <a:lnSpc>
                <a:spcPct val="150000"/>
              </a:lnSpc>
            </a:pPr>
            <a:r>
              <a:rPr lang="en-US" sz="2000" b="1" i="1" u="sng" dirty="0">
                <a:latin typeface="Times New Roman" panose="02020603050405020304" pitchFamily="18" charset="0"/>
                <a:cs typeface="Times New Roman" panose="02020603050405020304" pitchFamily="18" charset="0"/>
              </a:rPr>
              <a:t>Residual layer: </a:t>
            </a:r>
            <a:r>
              <a:rPr lang="en-US" sz="2000" dirty="0">
                <a:latin typeface="Times New Roman" panose="02020603050405020304" pitchFamily="18" charset="0"/>
                <a:cs typeface="Times New Roman" panose="02020603050405020304" pitchFamily="18" charset="0"/>
              </a:rPr>
              <a:t>the remaining portion of the mixed layer at night </a:t>
            </a:r>
          </a:p>
        </p:txBody>
      </p:sp>
    </p:spTree>
    <p:extLst>
      <p:ext uri="{BB962C8B-B14F-4D97-AF65-F5344CB8AC3E}">
        <p14:creationId xmlns:p14="http://schemas.microsoft.com/office/powerpoint/2010/main" val="179802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956" y="169204"/>
            <a:ext cx="11456124" cy="1292662"/>
          </a:xfrm>
          <a:prstGeom prst="rect">
            <a:avLst/>
          </a:prstGeom>
        </p:spPr>
        <p:txBody>
          <a:bodyPr wrap="square">
            <a:spAutoFit/>
          </a:bodyPr>
          <a:lstStyle/>
          <a:p>
            <a:endParaRPr lang="ar-IQ" dirty="0" smtClean="0"/>
          </a:p>
          <a:p>
            <a:r>
              <a:rPr lang="en-US" sz="2000" dirty="0" smtClean="0">
                <a:latin typeface="Times New Roman" panose="02020603050405020304" pitchFamily="18" charset="0"/>
                <a:cs typeface="Times New Roman" panose="02020603050405020304" pitchFamily="18" charset="0"/>
              </a:rPr>
              <a:t>Boundary </a:t>
            </a:r>
            <a:r>
              <a:rPr lang="en-US" sz="2000" dirty="0">
                <a:latin typeface="Times New Roman" panose="02020603050405020304" pitchFamily="18" charset="0"/>
                <a:cs typeface="Times New Roman" panose="02020603050405020304" pitchFamily="18" charset="0"/>
              </a:rPr>
              <a:t>layers are classified as </a:t>
            </a:r>
            <a:r>
              <a:rPr lang="en-US" sz="2000" b="1" u="sng" dirty="0">
                <a:latin typeface="Times New Roman" panose="02020603050405020304" pitchFamily="18" charset="0"/>
                <a:cs typeface="Times New Roman" panose="02020603050405020304" pitchFamily="18" charset="0"/>
              </a:rPr>
              <a:t>unstable</a:t>
            </a:r>
            <a:r>
              <a:rPr lang="en-US" sz="2000" dirty="0">
                <a:latin typeface="Times New Roman" panose="02020603050405020304" pitchFamily="18" charset="0"/>
                <a:cs typeface="Times New Roman" panose="02020603050405020304" pitchFamily="18" charset="0"/>
              </a:rPr>
              <a:t> if the air moving upward in turbulent motions near the surface tends to be buoyant ( less dense) than in the downdrafts, and </a:t>
            </a:r>
            <a:r>
              <a:rPr lang="en-US" sz="2000" b="1" u="sng" dirty="0">
                <a:latin typeface="Times New Roman" panose="02020603050405020304" pitchFamily="18" charset="0"/>
                <a:cs typeface="Times New Roman" panose="02020603050405020304" pitchFamily="18" charset="0"/>
              </a:rPr>
              <a:t>stable</a:t>
            </a:r>
            <a:r>
              <a:rPr lang="en-US" sz="2000" dirty="0">
                <a:latin typeface="Times New Roman" panose="02020603050405020304" pitchFamily="18" charset="0"/>
                <a:cs typeface="Times New Roman" panose="02020603050405020304" pitchFamily="18" charset="0"/>
              </a:rPr>
              <a:t> if the reverse is true.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there is negligible buoyancy transport within the BL, it is called </a:t>
            </a:r>
            <a:r>
              <a:rPr lang="en-US" sz="2000" b="1" u="sng" dirty="0">
                <a:latin typeface="Times New Roman" panose="02020603050405020304" pitchFamily="18" charset="0"/>
                <a:cs typeface="Times New Roman" panose="02020603050405020304" pitchFamily="18" charset="0"/>
              </a:rPr>
              <a:t>neutral</a:t>
            </a:r>
            <a:r>
              <a:rPr lang="en-US" sz="2000" dirty="0">
                <a:latin typeface="Times New Roman" panose="02020603050405020304" pitchFamily="18" charset="0"/>
                <a:cs typeface="Times New Roman" panose="02020603050405020304" pitchFamily="18" charset="0"/>
              </a:rPr>
              <a:t>.</a:t>
            </a:r>
          </a:p>
        </p:txBody>
      </p:sp>
      <p:pic>
        <p:nvPicPr>
          <p:cNvPr id="6" name="Picture 5"/>
          <p:cNvPicPr/>
          <p:nvPr/>
        </p:nvPicPr>
        <p:blipFill rotWithShape="1">
          <a:blip r:embed="rId2"/>
          <a:srcRect l="27937" t="27769" r="28968" b="12524"/>
          <a:stretch/>
        </p:blipFill>
        <p:spPr>
          <a:xfrm>
            <a:off x="180474" y="1776549"/>
            <a:ext cx="5799907" cy="5081451"/>
          </a:xfrm>
          <a:prstGeom prst="rect">
            <a:avLst/>
          </a:prstGeom>
        </p:spPr>
      </p:pic>
      <p:pic>
        <p:nvPicPr>
          <p:cNvPr id="7" name="Picture 6"/>
          <p:cNvPicPr/>
          <p:nvPr/>
        </p:nvPicPr>
        <p:blipFill rotWithShape="1">
          <a:blip r:embed="rId3"/>
          <a:srcRect l="23174" t="20993" r="24207" b="18877"/>
          <a:stretch/>
        </p:blipFill>
        <p:spPr>
          <a:xfrm>
            <a:off x="6113417" y="1776549"/>
            <a:ext cx="5956663" cy="5185954"/>
          </a:xfrm>
          <a:prstGeom prst="rect">
            <a:avLst/>
          </a:prstGeom>
        </p:spPr>
      </p:pic>
    </p:spTree>
    <p:extLst>
      <p:ext uri="{BB962C8B-B14F-4D97-AF65-F5344CB8AC3E}">
        <p14:creationId xmlns:p14="http://schemas.microsoft.com/office/powerpoint/2010/main" val="61942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15222" t="19939" r="19691" b="56164"/>
          <a:stretch/>
        </p:blipFill>
        <p:spPr bwMode="auto">
          <a:xfrm>
            <a:off x="439001" y="245659"/>
            <a:ext cx="11313995" cy="200622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4354" t="73918" r="18396" b="7961"/>
          <a:stretch/>
        </p:blipFill>
        <p:spPr bwMode="auto">
          <a:xfrm>
            <a:off x="288875" y="2323876"/>
            <a:ext cx="11614246" cy="1716713"/>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14354" t="34910" r="18396" b="48904"/>
          <a:stretch/>
        </p:blipFill>
        <p:spPr bwMode="auto">
          <a:xfrm>
            <a:off x="288875" y="4368989"/>
            <a:ext cx="11313995" cy="14995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570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439" t="7476" r="25507" b="18528"/>
          <a:stretch/>
        </p:blipFill>
        <p:spPr bwMode="auto">
          <a:xfrm>
            <a:off x="0" y="-1"/>
            <a:ext cx="12191999" cy="6414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437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3363</TotalTime>
  <Words>745</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126</cp:revision>
  <dcterms:created xsi:type="dcterms:W3CDTF">2019-10-20T19:36:41Z</dcterms:created>
  <dcterms:modified xsi:type="dcterms:W3CDTF">2021-11-07T23:08:17Z</dcterms:modified>
</cp:coreProperties>
</file>