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9" r:id="rId5"/>
    <p:sldId id="264" r:id="rId6"/>
    <p:sldId id="265" r:id="rId7"/>
    <p:sldId id="267" r:id="rId8"/>
    <p:sldId id="268" r:id="rId9"/>
    <p:sldId id="269" r:id="rId10"/>
    <p:sldId id="271" r:id="rId11"/>
    <p:sldId id="272" r:id="rId12"/>
    <p:sldId id="273" r:id="rId13"/>
    <p:sldId id="274" r:id="rId14"/>
    <p:sldId id="275" r:id="rId15"/>
    <p:sldId id="276" r:id="rId16"/>
    <p:sldId id="277" r:id="rId17"/>
    <p:sldId id="278" r:id="rId18"/>
    <p:sldId id="279" r:id="rId19"/>
    <p:sldId id="280" r:id="rId20"/>
    <p:sldId id="281" r:id="rId2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404" y="-2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3B156A3D-BAB3-4EFC-ACF8-251A1B0D321F}" type="datetimeFigureOut">
              <a:rPr lang="ar-IQ" smtClean="0"/>
              <a:t>23/03/1445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B6D19B3-1795-42A1-AA81-632228F9539E}" type="slidenum">
              <a:rPr lang="ar-IQ" smtClean="0"/>
              <a:t>‹#›</a:t>
            </a:fld>
            <a:endParaRPr lang="ar-IQ"/>
          </a:p>
        </p:txBody>
      </p:sp>
    </p:spTree>
    <p:extLst>
      <p:ext uri="{BB962C8B-B14F-4D97-AF65-F5344CB8AC3E}">
        <p14:creationId xmlns:p14="http://schemas.microsoft.com/office/powerpoint/2010/main" val="256991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B156A3D-BAB3-4EFC-ACF8-251A1B0D321F}" type="datetimeFigureOut">
              <a:rPr lang="ar-IQ" smtClean="0"/>
              <a:t>23/03/1445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B6D19B3-1795-42A1-AA81-632228F9539E}" type="slidenum">
              <a:rPr lang="ar-IQ" smtClean="0"/>
              <a:t>‹#›</a:t>
            </a:fld>
            <a:endParaRPr lang="ar-IQ"/>
          </a:p>
        </p:txBody>
      </p:sp>
    </p:spTree>
    <p:extLst>
      <p:ext uri="{BB962C8B-B14F-4D97-AF65-F5344CB8AC3E}">
        <p14:creationId xmlns:p14="http://schemas.microsoft.com/office/powerpoint/2010/main" val="1428817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B156A3D-BAB3-4EFC-ACF8-251A1B0D321F}" type="datetimeFigureOut">
              <a:rPr lang="ar-IQ" smtClean="0"/>
              <a:t>23/03/1445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B6D19B3-1795-42A1-AA81-632228F9539E}" type="slidenum">
              <a:rPr lang="ar-IQ" smtClean="0"/>
              <a:t>‹#›</a:t>
            </a:fld>
            <a:endParaRPr lang="ar-IQ"/>
          </a:p>
        </p:txBody>
      </p:sp>
    </p:spTree>
    <p:extLst>
      <p:ext uri="{BB962C8B-B14F-4D97-AF65-F5344CB8AC3E}">
        <p14:creationId xmlns:p14="http://schemas.microsoft.com/office/powerpoint/2010/main" val="236511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B156A3D-BAB3-4EFC-ACF8-251A1B0D321F}" type="datetimeFigureOut">
              <a:rPr lang="ar-IQ" smtClean="0"/>
              <a:t>23/03/1445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B6D19B3-1795-42A1-AA81-632228F9539E}" type="slidenum">
              <a:rPr lang="ar-IQ" smtClean="0"/>
              <a:t>‹#›</a:t>
            </a:fld>
            <a:endParaRPr lang="ar-IQ"/>
          </a:p>
        </p:txBody>
      </p:sp>
    </p:spTree>
    <p:extLst>
      <p:ext uri="{BB962C8B-B14F-4D97-AF65-F5344CB8AC3E}">
        <p14:creationId xmlns:p14="http://schemas.microsoft.com/office/powerpoint/2010/main" val="931009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156A3D-BAB3-4EFC-ACF8-251A1B0D321F}" type="datetimeFigureOut">
              <a:rPr lang="ar-IQ" smtClean="0"/>
              <a:t>23/03/1445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B6D19B3-1795-42A1-AA81-632228F9539E}" type="slidenum">
              <a:rPr lang="ar-IQ" smtClean="0"/>
              <a:t>‹#›</a:t>
            </a:fld>
            <a:endParaRPr lang="ar-IQ"/>
          </a:p>
        </p:txBody>
      </p:sp>
    </p:spTree>
    <p:extLst>
      <p:ext uri="{BB962C8B-B14F-4D97-AF65-F5344CB8AC3E}">
        <p14:creationId xmlns:p14="http://schemas.microsoft.com/office/powerpoint/2010/main" val="3738966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3B156A3D-BAB3-4EFC-ACF8-251A1B0D321F}" type="datetimeFigureOut">
              <a:rPr lang="ar-IQ" smtClean="0"/>
              <a:t>23/03/1445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B6D19B3-1795-42A1-AA81-632228F9539E}" type="slidenum">
              <a:rPr lang="ar-IQ" smtClean="0"/>
              <a:t>‹#›</a:t>
            </a:fld>
            <a:endParaRPr lang="ar-IQ"/>
          </a:p>
        </p:txBody>
      </p:sp>
    </p:spTree>
    <p:extLst>
      <p:ext uri="{BB962C8B-B14F-4D97-AF65-F5344CB8AC3E}">
        <p14:creationId xmlns:p14="http://schemas.microsoft.com/office/powerpoint/2010/main" val="2523771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3B156A3D-BAB3-4EFC-ACF8-251A1B0D321F}" type="datetimeFigureOut">
              <a:rPr lang="ar-IQ" smtClean="0"/>
              <a:t>23/03/1445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1B6D19B3-1795-42A1-AA81-632228F9539E}" type="slidenum">
              <a:rPr lang="ar-IQ" smtClean="0"/>
              <a:t>‹#›</a:t>
            </a:fld>
            <a:endParaRPr lang="ar-IQ"/>
          </a:p>
        </p:txBody>
      </p:sp>
    </p:spTree>
    <p:extLst>
      <p:ext uri="{BB962C8B-B14F-4D97-AF65-F5344CB8AC3E}">
        <p14:creationId xmlns:p14="http://schemas.microsoft.com/office/powerpoint/2010/main" val="4194665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3B156A3D-BAB3-4EFC-ACF8-251A1B0D321F}" type="datetimeFigureOut">
              <a:rPr lang="ar-IQ" smtClean="0"/>
              <a:t>23/03/1445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1B6D19B3-1795-42A1-AA81-632228F9539E}" type="slidenum">
              <a:rPr lang="ar-IQ" smtClean="0"/>
              <a:t>‹#›</a:t>
            </a:fld>
            <a:endParaRPr lang="ar-IQ"/>
          </a:p>
        </p:txBody>
      </p:sp>
    </p:spTree>
    <p:extLst>
      <p:ext uri="{BB962C8B-B14F-4D97-AF65-F5344CB8AC3E}">
        <p14:creationId xmlns:p14="http://schemas.microsoft.com/office/powerpoint/2010/main" val="197004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156A3D-BAB3-4EFC-ACF8-251A1B0D321F}" type="datetimeFigureOut">
              <a:rPr lang="ar-IQ" smtClean="0"/>
              <a:t>23/03/1445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1B6D19B3-1795-42A1-AA81-632228F9539E}" type="slidenum">
              <a:rPr lang="ar-IQ" smtClean="0"/>
              <a:t>‹#›</a:t>
            </a:fld>
            <a:endParaRPr lang="ar-IQ"/>
          </a:p>
        </p:txBody>
      </p:sp>
    </p:spTree>
    <p:extLst>
      <p:ext uri="{BB962C8B-B14F-4D97-AF65-F5344CB8AC3E}">
        <p14:creationId xmlns:p14="http://schemas.microsoft.com/office/powerpoint/2010/main" val="636109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156A3D-BAB3-4EFC-ACF8-251A1B0D321F}" type="datetimeFigureOut">
              <a:rPr lang="ar-IQ" smtClean="0"/>
              <a:t>23/03/1445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B6D19B3-1795-42A1-AA81-632228F9539E}" type="slidenum">
              <a:rPr lang="ar-IQ" smtClean="0"/>
              <a:t>‹#›</a:t>
            </a:fld>
            <a:endParaRPr lang="ar-IQ"/>
          </a:p>
        </p:txBody>
      </p:sp>
    </p:spTree>
    <p:extLst>
      <p:ext uri="{BB962C8B-B14F-4D97-AF65-F5344CB8AC3E}">
        <p14:creationId xmlns:p14="http://schemas.microsoft.com/office/powerpoint/2010/main" val="432387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156A3D-BAB3-4EFC-ACF8-251A1B0D321F}" type="datetimeFigureOut">
              <a:rPr lang="ar-IQ" smtClean="0"/>
              <a:t>23/03/1445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B6D19B3-1795-42A1-AA81-632228F9539E}" type="slidenum">
              <a:rPr lang="ar-IQ" smtClean="0"/>
              <a:t>‹#›</a:t>
            </a:fld>
            <a:endParaRPr lang="ar-IQ"/>
          </a:p>
        </p:txBody>
      </p:sp>
    </p:spTree>
    <p:extLst>
      <p:ext uri="{BB962C8B-B14F-4D97-AF65-F5344CB8AC3E}">
        <p14:creationId xmlns:p14="http://schemas.microsoft.com/office/powerpoint/2010/main" val="4284122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B156A3D-BAB3-4EFC-ACF8-251A1B0D321F}" type="datetimeFigureOut">
              <a:rPr lang="ar-IQ" smtClean="0"/>
              <a:t>23/03/1445</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B6D19B3-1795-42A1-AA81-632228F9539E}" type="slidenum">
              <a:rPr lang="ar-IQ" smtClean="0"/>
              <a:t>‹#›</a:t>
            </a:fld>
            <a:endParaRPr lang="ar-IQ"/>
          </a:p>
        </p:txBody>
      </p:sp>
    </p:spTree>
    <p:extLst>
      <p:ext uri="{BB962C8B-B14F-4D97-AF65-F5344CB8AC3E}">
        <p14:creationId xmlns:p14="http://schemas.microsoft.com/office/powerpoint/2010/main" val="31320497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Respiratory" TargetMode="External"/><Relationship Id="rId2" Type="http://schemas.openxmlformats.org/officeDocument/2006/relationships/hyperlink" Target="https://en.wikipedia.org/wiki/Viral_shedding" TargetMode="External"/><Relationship Id="rId1" Type="http://schemas.openxmlformats.org/officeDocument/2006/relationships/slideLayout" Target="../slideLayouts/slideLayout2.xml"/><Relationship Id="rId5" Type="http://schemas.openxmlformats.org/officeDocument/2006/relationships/hyperlink" Target="https://en.wikipedia.org/wiki/Urogenital" TargetMode="External"/><Relationship Id="rId4" Type="http://schemas.openxmlformats.org/officeDocument/2006/relationships/hyperlink" Target="https://en.wikipedia.org/wiki/Alimentary"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en.wikipedia.org/wiki/Viral_protei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Immunomodulation" TargetMode="External"/><Relationship Id="rId2" Type="http://schemas.openxmlformats.org/officeDocument/2006/relationships/hyperlink" Target="https://en.wikipedia.org/wiki/Virulenc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en.wikipedia.org/wiki/Immunocompetence" TargetMode="External"/><Relationship Id="rId2" Type="http://schemas.openxmlformats.org/officeDocument/2006/relationships/hyperlink" Target="https://en.wikipedia.org/wiki/Asymptomati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Asymptomatic_carrier" TargetMode="External"/><Relationship Id="rId2" Type="http://schemas.openxmlformats.org/officeDocument/2006/relationships/hyperlink" Target="https://en.wikipedia.org/wiki/Diseas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en.wikipedia.org/wiki/Lytic_cycle" TargetMode="External"/><Relationship Id="rId2" Type="http://schemas.openxmlformats.org/officeDocument/2006/relationships/hyperlink" Target="https://en.wikipedia.org/wiki/Genom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en.wikipedia.org/wiki/Cytokines" TargetMode="External"/><Relationship Id="rId3" Type="http://schemas.openxmlformats.org/officeDocument/2006/relationships/hyperlink" Target="https://en.wikipedia.org/wiki/Innate_immune_system" TargetMode="External"/><Relationship Id="rId7" Type="http://schemas.openxmlformats.org/officeDocument/2006/relationships/hyperlink" Target="https://en.wikipedia.org/wiki/Interferon" TargetMode="External"/><Relationship Id="rId2" Type="http://schemas.openxmlformats.org/officeDocument/2006/relationships/hyperlink" Target="https://en.wikipedia.org/wiki/Inflammation" TargetMode="External"/><Relationship Id="rId1" Type="http://schemas.openxmlformats.org/officeDocument/2006/relationships/slideLayout" Target="../slideLayouts/slideLayout2.xml"/><Relationship Id="rId6" Type="http://schemas.openxmlformats.org/officeDocument/2006/relationships/hyperlink" Target="https://en.wikipedia.org/wiki/Antibody" TargetMode="External"/><Relationship Id="rId5" Type="http://schemas.openxmlformats.org/officeDocument/2006/relationships/hyperlink" Target="https://en.wikipedia.org/wiki/Immunopathology" TargetMode="External"/><Relationship Id="rId10" Type="http://schemas.openxmlformats.org/officeDocument/2006/relationships/hyperlink" Target="https://en.wikipedia.org/wiki/Cytokine_storm" TargetMode="External"/><Relationship Id="rId4" Type="http://schemas.openxmlformats.org/officeDocument/2006/relationships/hyperlink" Target="https://en.wikipedia.org/wiki/Adaptive_immune_system" TargetMode="External"/><Relationship Id="rId9" Type="http://schemas.openxmlformats.org/officeDocument/2006/relationships/hyperlink" Target="https://en.wikipedia.org/wiki/Global_spread_of_H5N1_in_2005"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Rhinovirus" TargetMode="External"/><Relationship Id="rId2" Type="http://schemas.openxmlformats.org/officeDocument/2006/relationships/hyperlink" Target="https://en.wikipedia.org/wiki/Localized_disease" TargetMode="External"/><Relationship Id="rId1" Type="http://schemas.openxmlformats.org/officeDocument/2006/relationships/slideLayout" Target="../slideLayouts/slideLayout2.xml"/><Relationship Id="rId6" Type="http://schemas.openxmlformats.org/officeDocument/2006/relationships/hyperlink" Target="https://en.wikipedia.org/wiki/Human_papillomavirus_infection" TargetMode="External"/><Relationship Id="rId5" Type="http://schemas.openxmlformats.org/officeDocument/2006/relationships/hyperlink" Target="https://en.wikipedia.org/wiki/Rotavirus" TargetMode="External"/><Relationship Id="rId4" Type="http://schemas.openxmlformats.org/officeDocument/2006/relationships/hyperlink" Target="https://en.wikipedia.org/wiki/Human_parainfluenza_viruses"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Lymphatic_system" TargetMode="External"/><Relationship Id="rId2" Type="http://schemas.openxmlformats.org/officeDocument/2006/relationships/hyperlink" Target="https://en.wikipedia.org/wiki/Systemic_disease" TargetMode="External"/><Relationship Id="rId1" Type="http://schemas.openxmlformats.org/officeDocument/2006/relationships/slideLayout" Target="../slideLayouts/slideLayout2.xml"/><Relationship Id="rId6" Type="http://schemas.openxmlformats.org/officeDocument/2006/relationships/hyperlink" Target="https://en.wikipedia.org/wiki/HIV" TargetMode="External"/><Relationship Id="rId5" Type="http://schemas.openxmlformats.org/officeDocument/2006/relationships/hyperlink" Target="https://en.wikipedia.org/wiki/Smallpox" TargetMode="External"/><Relationship Id="rId4" Type="http://schemas.openxmlformats.org/officeDocument/2006/relationships/hyperlink" Target="https://en.wikipedia.org/wiki/Varicella_zoster_viru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836712"/>
            <a:ext cx="7988424" cy="2736304"/>
          </a:xfrm>
          <a:solidFill>
            <a:schemeClr val="accent2">
              <a:lumMod val="20000"/>
              <a:lumOff val="80000"/>
            </a:schemeClr>
          </a:solidFill>
          <a:ln/>
        </p:spPr>
        <p:style>
          <a:lnRef idx="2">
            <a:schemeClr val="accent2"/>
          </a:lnRef>
          <a:fillRef idx="1">
            <a:schemeClr val="lt1"/>
          </a:fillRef>
          <a:effectRef idx="0">
            <a:schemeClr val="accent2"/>
          </a:effectRef>
          <a:fontRef idx="minor">
            <a:schemeClr val="dk1"/>
          </a:fontRef>
        </p:style>
        <p:txBody>
          <a:bodyPr>
            <a:normAutofit fontScale="90000"/>
          </a:bodyPr>
          <a:lstStyle/>
          <a:p>
            <a:r>
              <a:rPr lang="en-US" b="1" dirty="0" smtClean="0"/>
              <a:t/>
            </a:r>
            <a:br>
              <a:rPr lang="en-US" b="1" dirty="0" smtClean="0"/>
            </a:br>
            <a:r>
              <a:rPr lang="en-US" b="1" dirty="0"/>
              <a:t> </a:t>
            </a:r>
            <a:r>
              <a:rPr lang="en-US" b="1" dirty="0" smtClean="0"/>
              <a:t> </a:t>
            </a:r>
            <a:r>
              <a:rPr lang="en-US" b="1" dirty="0" smtClean="0">
                <a:solidFill>
                  <a:srgbClr val="FF0000"/>
                </a:solidFill>
              </a:rPr>
              <a:t>Mechanisms </a:t>
            </a:r>
            <a:r>
              <a:rPr lang="en-US" b="1" dirty="0">
                <a:solidFill>
                  <a:srgbClr val="FF0000"/>
                </a:solidFill>
              </a:rPr>
              <a:t>of </a:t>
            </a:r>
            <a:r>
              <a:rPr lang="en-US" b="1" dirty="0" smtClean="0">
                <a:solidFill>
                  <a:srgbClr val="FF0000"/>
                </a:solidFill>
              </a:rPr>
              <a:t>Infection and  pathogenesis</a:t>
            </a:r>
            <a:br>
              <a:rPr lang="en-US" b="1" dirty="0" smtClean="0">
                <a:solidFill>
                  <a:srgbClr val="FF0000"/>
                </a:solidFill>
              </a:rPr>
            </a:br>
            <a:r>
              <a:rPr lang="en-US" b="1" dirty="0" err="1" smtClean="0">
                <a:solidFill>
                  <a:srgbClr val="FF0000"/>
                </a:solidFill>
              </a:rPr>
              <a:t>Lec</a:t>
            </a:r>
            <a:r>
              <a:rPr lang="en-US" b="1" dirty="0" smtClean="0">
                <a:solidFill>
                  <a:srgbClr val="FF0000"/>
                </a:solidFill>
              </a:rPr>
              <a:t>. 2       </a:t>
            </a:r>
            <a:r>
              <a:rPr lang="ar-IQ" sz="1300" b="1" dirty="0" smtClean="0">
                <a:solidFill>
                  <a:srgbClr val="FF0000"/>
                </a:solidFill>
              </a:rPr>
              <a:t>   </a:t>
            </a:r>
            <a:r>
              <a:rPr lang="en-US" sz="1300" b="1" dirty="0" smtClean="0">
                <a:solidFill>
                  <a:srgbClr val="FF0000"/>
                </a:solidFill>
              </a:rPr>
              <a:t>              </a:t>
            </a:r>
            <a:endParaRPr lang="ar-IQ" sz="1300" dirty="0">
              <a:solidFill>
                <a:srgbClr val="FF0000"/>
              </a:solidFill>
            </a:endParaRPr>
          </a:p>
        </p:txBody>
      </p:sp>
    </p:spTree>
    <p:extLst>
      <p:ext uri="{BB962C8B-B14F-4D97-AF65-F5344CB8AC3E}">
        <p14:creationId xmlns:p14="http://schemas.microsoft.com/office/powerpoint/2010/main" val="3561535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864096"/>
          </a:xfrm>
        </p:spPr>
        <p:txBody>
          <a:bodyPr>
            <a:normAutofit/>
          </a:bodyPr>
          <a:lstStyle/>
          <a:p>
            <a:r>
              <a:rPr lang="en-US" sz="3600" b="1" dirty="0" smtClean="0">
                <a:solidFill>
                  <a:srgbClr val="FF0000"/>
                </a:solidFill>
              </a:rPr>
              <a:t>Primary and secondary </a:t>
            </a:r>
            <a:r>
              <a:rPr lang="en-US" sz="3600" b="1" dirty="0" err="1" smtClean="0">
                <a:solidFill>
                  <a:srgbClr val="FF0000"/>
                </a:solidFill>
              </a:rPr>
              <a:t>viremia</a:t>
            </a:r>
            <a:endParaRPr lang="ar-IQ" sz="3600" b="1" dirty="0">
              <a:solidFill>
                <a:srgbClr val="FF0000"/>
              </a:solidFill>
            </a:endParaRPr>
          </a:p>
        </p:txBody>
      </p:sp>
      <p:pic>
        <p:nvPicPr>
          <p:cNvPr id="4" name="Picture 2" descr="C:\Users\hp\Desktop\f07-05-9780123751560.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1556792"/>
            <a:ext cx="7704856" cy="47853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16839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sz="3600" b="1" dirty="0">
                <a:solidFill>
                  <a:srgbClr val="FF0000"/>
                </a:solidFill>
              </a:rPr>
              <a:t>Shedding and secondary </a:t>
            </a:r>
            <a:r>
              <a:rPr lang="en-US" sz="3600" b="1" dirty="0" smtClean="0">
                <a:solidFill>
                  <a:srgbClr val="FF0000"/>
                </a:solidFill>
              </a:rPr>
              <a:t>transmission</a:t>
            </a:r>
            <a:endParaRPr lang="ar-IQ" sz="3600" dirty="0">
              <a:solidFill>
                <a:srgbClr val="FF0000"/>
              </a:solidFill>
            </a:endParaRPr>
          </a:p>
        </p:txBody>
      </p:sp>
      <p:sp>
        <p:nvSpPr>
          <p:cNvPr id="3" name="Content Placeholder 2"/>
          <p:cNvSpPr>
            <a:spLocks noGrp="1"/>
          </p:cNvSpPr>
          <p:nvPr>
            <p:ph idx="1"/>
          </p:nvPr>
        </p:nvSpPr>
        <p:spPr>
          <a:xfrm>
            <a:off x="179512" y="1268760"/>
            <a:ext cx="8784976" cy="4929411"/>
          </a:xfrm>
        </p:spPr>
        <p:txBody>
          <a:bodyPr/>
          <a:lstStyle/>
          <a:p>
            <a:pPr marL="0" indent="0" algn="l" rtl="0">
              <a:buNone/>
            </a:pPr>
            <a:r>
              <a:rPr lang="en-US" dirty="0"/>
              <a:t>T</a:t>
            </a:r>
            <a:r>
              <a:rPr lang="en-US" dirty="0" smtClean="0"/>
              <a:t>he </a:t>
            </a:r>
            <a:r>
              <a:rPr lang="en-US" dirty="0"/>
              <a:t>viruses spread </a:t>
            </a:r>
            <a:r>
              <a:rPr lang="en-US" dirty="0" smtClean="0"/>
              <a:t>to sites </a:t>
            </a:r>
            <a:r>
              <a:rPr lang="en-US" dirty="0"/>
              <a:t>where </a:t>
            </a:r>
            <a:r>
              <a:rPr lang="en-US" dirty="0">
                <a:hlinkClick r:id="rId2"/>
              </a:rPr>
              <a:t>shedding </a:t>
            </a:r>
            <a:r>
              <a:rPr lang="en-US" dirty="0"/>
              <a:t> into </a:t>
            </a:r>
            <a:r>
              <a:rPr lang="en-US"/>
              <a:t>the </a:t>
            </a:r>
            <a:r>
              <a:rPr lang="en-US" smtClean="0"/>
              <a:t>environment can </a:t>
            </a:r>
            <a:r>
              <a:rPr lang="en-US" dirty="0"/>
              <a:t>occur. The </a:t>
            </a:r>
            <a:r>
              <a:rPr lang="en-US" dirty="0">
                <a:hlinkClick r:id="rId3"/>
              </a:rPr>
              <a:t>respiratory</a:t>
            </a:r>
            <a:r>
              <a:rPr lang="en-US" dirty="0"/>
              <a:t>, </a:t>
            </a:r>
            <a:r>
              <a:rPr lang="en-US" dirty="0">
                <a:hlinkClick r:id="rId4"/>
              </a:rPr>
              <a:t>alimentary</a:t>
            </a:r>
            <a:r>
              <a:rPr lang="en-US" dirty="0"/>
              <a:t> and </a:t>
            </a:r>
            <a:r>
              <a:rPr lang="en-US" dirty="0">
                <a:hlinkClick r:id="rId5"/>
              </a:rPr>
              <a:t>urogenital</a:t>
            </a:r>
            <a:r>
              <a:rPr lang="en-US" dirty="0"/>
              <a:t> tracts and the </a:t>
            </a:r>
            <a:r>
              <a:rPr lang="en-US" dirty="0">
                <a:solidFill>
                  <a:srgbClr val="0070C0"/>
                </a:solidFill>
              </a:rPr>
              <a:t>blood</a:t>
            </a:r>
            <a:r>
              <a:rPr lang="en-US" dirty="0"/>
              <a:t> are the most frequent sites of shedding in the form of bodily fluids, aerosols, skin, </a:t>
            </a:r>
            <a:r>
              <a:rPr lang="en-US" dirty="0" smtClean="0"/>
              <a:t>excrement(</a:t>
            </a:r>
            <a:r>
              <a:rPr lang="en-US" b="1" dirty="0" smtClean="0"/>
              <a:t> </a:t>
            </a:r>
            <a:r>
              <a:rPr lang="en-US" b="1" dirty="0"/>
              <a:t>the same body opening is involved in entry and </a:t>
            </a:r>
            <a:r>
              <a:rPr lang="en-US" b="1" dirty="0" smtClean="0"/>
              <a:t>exit)</a:t>
            </a:r>
            <a:r>
              <a:rPr lang="en-US" dirty="0" smtClean="0"/>
              <a:t>. </a:t>
            </a:r>
            <a:r>
              <a:rPr lang="en-US" dirty="0"/>
              <a:t>The virus would then go on to be transmitted to another person, and establish the infection cycle </a:t>
            </a:r>
            <a:r>
              <a:rPr lang="en-US" dirty="0" smtClean="0"/>
              <a:t>again.</a:t>
            </a:r>
            <a:endParaRPr lang="ar-IQ" dirty="0"/>
          </a:p>
        </p:txBody>
      </p:sp>
    </p:spTree>
    <p:extLst>
      <p:ext uri="{BB962C8B-B14F-4D97-AF65-F5344CB8AC3E}">
        <p14:creationId xmlns:p14="http://schemas.microsoft.com/office/powerpoint/2010/main" val="12069498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sz="3600" b="1" dirty="0">
                <a:solidFill>
                  <a:srgbClr val="FF0000"/>
                </a:solidFill>
              </a:rPr>
              <a:t>Factors affecting </a:t>
            </a:r>
            <a:r>
              <a:rPr lang="en-US" sz="3600" b="1" dirty="0" smtClean="0">
                <a:solidFill>
                  <a:srgbClr val="FF0000"/>
                </a:solidFill>
              </a:rPr>
              <a:t>pathogenesis</a:t>
            </a:r>
            <a:endParaRPr lang="ar-IQ" b="1" dirty="0">
              <a:solidFill>
                <a:srgbClr val="FF0000"/>
              </a:solidFill>
            </a:endParaRPr>
          </a:p>
        </p:txBody>
      </p:sp>
      <p:sp>
        <p:nvSpPr>
          <p:cNvPr id="3" name="Content Placeholder 2"/>
          <p:cNvSpPr>
            <a:spLocks noGrp="1"/>
          </p:cNvSpPr>
          <p:nvPr>
            <p:ph idx="1"/>
          </p:nvPr>
        </p:nvSpPr>
        <p:spPr>
          <a:xfrm>
            <a:off x="467544" y="1268760"/>
            <a:ext cx="8229600" cy="4525963"/>
          </a:xfrm>
        </p:spPr>
        <p:txBody>
          <a:bodyPr>
            <a:normAutofit lnSpcReduction="10000"/>
          </a:bodyPr>
          <a:lstStyle/>
          <a:p>
            <a:pPr algn="l" rtl="0"/>
            <a:r>
              <a:rPr lang="en-US" dirty="0"/>
              <a:t>Virus tropism</a:t>
            </a:r>
          </a:p>
          <a:p>
            <a:pPr algn="l" rtl="0"/>
            <a:r>
              <a:rPr lang="en-US" dirty="0"/>
              <a:t>Virus factors</a:t>
            </a:r>
          </a:p>
          <a:p>
            <a:pPr algn="l" rtl="0"/>
            <a:r>
              <a:rPr lang="en-US" dirty="0"/>
              <a:t>Host factors</a:t>
            </a:r>
          </a:p>
          <a:p>
            <a:pPr marL="0" indent="0" algn="l" rtl="0">
              <a:buNone/>
            </a:pPr>
            <a:r>
              <a:rPr lang="en-US" b="1" dirty="0"/>
              <a:t>Virus tropism</a:t>
            </a:r>
            <a:r>
              <a:rPr lang="en-US" dirty="0"/>
              <a:t> refers to the virus’ preferential site of replication in discrete cell types within an organ. In most cases, tropism is determined by the ability of the </a:t>
            </a:r>
            <a:r>
              <a:rPr lang="en-US" dirty="0">
                <a:hlinkClick r:id="rId2"/>
              </a:rPr>
              <a:t>viral surface proteins</a:t>
            </a:r>
            <a:r>
              <a:rPr lang="en-US" dirty="0"/>
              <a:t> to fuse or bind to surface receptors of specific target cells to establish infection.</a:t>
            </a:r>
            <a:endParaRPr lang="ar-IQ" dirty="0"/>
          </a:p>
        </p:txBody>
      </p:sp>
    </p:spTree>
    <p:extLst>
      <p:ext uri="{BB962C8B-B14F-4D97-AF65-F5344CB8AC3E}">
        <p14:creationId xmlns:p14="http://schemas.microsoft.com/office/powerpoint/2010/main" val="39161119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pPr algn="l" rtl="0"/>
            <a:r>
              <a:rPr lang="en-US" sz="3600" b="1" dirty="0"/>
              <a:t>Virus factors</a:t>
            </a:r>
            <a:r>
              <a:rPr lang="en-US" b="1" dirty="0"/>
              <a:t/>
            </a:r>
            <a:br>
              <a:rPr lang="en-US" b="1" dirty="0"/>
            </a:br>
            <a:endParaRPr lang="ar-IQ" dirty="0"/>
          </a:p>
        </p:txBody>
      </p:sp>
      <p:sp>
        <p:nvSpPr>
          <p:cNvPr id="3" name="Content Placeholder 2"/>
          <p:cNvSpPr>
            <a:spLocks noGrp="1"/>
          </p:cNvSpPr>
          <p:nvPr>
            <p:ph idx="1"/>
          </p:nvPr>
        </p:nvSpPr>
        <p:spPr>
          <a:xfrm>
            <a:off x="457200" y="692696"/>
            <a:ext cx="8363272" cy="5433467"/>
          </a:xfrm>
        </p:spPr>
        <p:txBody>
          <a:bodyPr>
            <a:normAutofit/>
          </a:bodyPr>
          <a:lstStyle/>
          <a:p>
            <a:pPr marL="0" indent="0" algn="just" rtl="0">
              <a:buNone/>
            </a:pPr>
            <a:r>
              <a:rPr lang="en-US" dirty="0">
                <a:cs typeface="+mj-cs"/>
              </a:rPr>
              <a:t>Viral genetics encoding viral factors will determine the degree of viral </a:t>
            </a:r>
            <a:r>
              <a:rPr lang="en-US" dirty="0" smtClean="0">
                <a:cs typeface="+mj-cs"/>
              </a:rPr>
              <a:t>pathogenesis which measured </a:t>
            </a:r>
            <a:r>
              <a:rPr lang="en-US" dirty="0">
                <a:cs typeface="+mj-cs"/>
              </a:rPr>
              <a:t>as </a:t>
            </a:r>
            <a:r>
              <a:rPr lang="en-US" dirty="0" smtClean="0">
                <a:cs typeface="+mj-cs"/>
                <a:hlinkClick r:id="rId2"/>
              </a:rPr>
              <a:t>virulence</a:t>
            </a:r>
            <a:r>
              <a:rPr lang="en-US" dirty="0" smtClean="0">
                <a:cs typeface="+mj-cs"/>
              </a:rPr>
              <a:t>. </a:t>
            </a:r>
            <a:r>
              <a:rPr lang="en-US" dirty="0">
                <a:cs typeface="+mj-cs"/>
              </a:rPr>
              <a:t>In other words, different virus strains possessing different virus factors can lead to different </a:t>
            </a:r>
            <a:r>
              <a:rPr lang="en-US" dirty="0" smtClean="0">
                <a:cs typeface="+mj-cs"/>
              </a:rPr>
              <a:t>degrees of virulence</a:t>
            </a:r>
            <a:r>
              <a:rPr lang="en-US" dirty="0" smtClean="0"/>
              <a:t>.</a:t>
            </a:r>
            <a:r>
              <a:rPr lang="en-US" dirty="0"/>
              <a:t> </a:t>
            </a:r>
            <a:r>
              <a:rPr lang="en-US" dirty="0">
                <a:solidFill>
                  <a:srgbClr val="0070C0"/>
                </a:solidFill>
              </a:rPr>
              <a:t>Virus factors </a:t>
            </a:r>
            <a:r>
              <a:rPr lang="en-US" dirty="0"/>
              <a:t>encoded in the genome often control the tropism, routes of virus entry, shedding and </a:t>
            </a:r>
            <a:r>
              <a:rPr lang="en-US" dirty="0" smtClean="0"/>
              <a:t>transmission</a:t>
            </a:r>
            <a:r>
              <a:rPr lang="en-US" dirty="0"/>
              <a:t> </a:t>
            </a:r>
            <a:r>
              <a:rPr lang="en-US" dirty="0" smtClean="0"/>
              <a:t>and</a:t>
            </a:r>
            <a:r>
              <a:rPr lang="en-US" dirty="0"/>
              <a:t> variety of </a:t>
            </a:r>
            <a:r>
              <a:rPr lang="en-US" dirty="0">
                <a:hlinkClick r:id="rId3"/>
              </a:rPr>
              <a:t>immunomodulation</a:t>
            </a:r>
            <a:r>
              <a:rPr lang="en-US" dirty="0"/>
              <a:t> mechanisms to subvert the host immune response</a:t>
            </a:r>
            <a:r>
              <a:rPr lang="en-US" dirty="0" smtClean="0"/>
              <a:t> </a:t>
            </a:r>
            <a:endParaRPr lang="ar-IQ" dirty="0"/>
          </a:p>
        </p:txBody>
      </p:sp>
    </p:spTree>
    <p:extLst>
      <p:ext uri="{BB962C8B-B14F-4D97-AF65-F5344CB8AC3E}">
        <p14:creationId xmlns:p14="http://schemas.microsoft.com/office/powerpoint/2010/main" val="25003821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pPr algn="l"/>
            <a:r>
              <a:rPr lang="en-US" sz="3200" b="1" dirty="0"/>
              <a:t>Host factors</a:t>
            </a:r>
            <a:br>
              <a:rPr lang="en-US" sz="3200" b="1" dirty="0"/>
            </a:br>
            <a:endParaRPr lang="ar-IQ" sz="3200" dirty="0"/>
          </a:p>
        </p:txBody>
      </p:sp>
      <p:sp>
        <p:nvSpPr>
          <p:cNvPr id="3" name="Content Placeholder 2"/>
          <p:cNvSpPr>
            <a:spLocks noGrp="1"/>
          </p:cNvSpPr>
          <p:nvPr>
            <p:ph idx="1"/>
          </p:nvPr>
        </p:nvSpPr>
        <p:spPr>
          <a:xfrm>
            <a:off x="251520" y="836712"/>
            <a:ext cx="8784976" cy="5832648"/>
          </a:xfrm>
        </p:spPr>
        <p:txBody>
          <a:bodyPr/>
          <a:lstStyle/>
          <a:p>
            <a:pPr marL="0" indent="0" algn="just" rtl="0">
              <a:lnSpc>
                <a:spcPct val="150000"/>
              </a:lnSpc>
              <a:buNone/>
            </a:pPr>
            <a:r>
              <a:rPr lang="en-US" dirty="0"/>
              <a:t>Several viral infections have displayed a variety of effects, ranging from </a:t>
            </a:r>
            <a:r>
              <a:rPr lang="en-US" dirty="0">
                <a:hlinkClick r:id="rId2"/>
              </a:rPr>
              <a:t>asymptomatic</a:t>
            </a:r>
            <a:r>
              <a:rPr lang="en-US" dirty="0"/>
              <a:t> to </a:t>
            </a:r>
            <a:r>
              <a:rPr lang="en-US" dirty="0">
                <a:solidFill>
                  <a:schemeClr val="tx2">
                    <a:lumMod val="60000"/>
                    <a:lumOff val="40000"/>
                  </a:schemeClr>
                </a:solidFill>
              </a:rPr>
              <a:t>symptomatic</a:t>
            </a:r>
            <a:r>
              <a:rPr lang="en-US" dirty="0"/>
              <a:t> or even critical </a:t>
            </a:r>
            <a:r>
              <a:rPr lang="en-US" dirty="0" smtClean="0"/>
              <a:t>infection. In </a:t>
            </a:r>
            <a:r>
              <a:rPr lang="en-US" dirty="0"/>
              <a:t>particular, genetic factors, </a:t>
            </a:r>
            <a:r>
              <a:rPr lang="en-US" dirty="0" smtClean="0"/>
              <a:t>age and</a:t>
            </a:r>
            <a:r>
              <a:rPr lang="en-US" dirty="0"/>
              <a:t> </a:t>
            </a:r>
            <a:r>
              <a:rPr lang="en-US" dirty="0" err="1">
                <a:hlinkClick r:id="rId3"/>
              </a:rPr>
              <a:t>immunocompetence</a:t>
            </a:r>
            <a:r>
              <a:rPr lang="en-US" dirty="0"/>
              <a:t> play an important role is dictating whether the viral infection can be modulated by the host</a:t>
            </a:r>
            <a:endParaRPr lang="ar-IQ" dirty="0"/>
          </a:p>
        </p:txBody>
      </p:sp>
    </p:spTree>
    <p:extLst>
      <p:ext uri="{BB962C8B-B14F-4D97-AF65-F5344CB8AC3E}">
        <p14:creationId xmlns:p14="http://schemas.microsoft.com/office/powerpoint/2010/main" val="24576128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pPr algn="l" rtl="0"/>
            <a:r>
              <a:rPr lang="en-US" sz="3600" dirty="0" smtClean="0"/>
              <a:t> </a:t>
            </a:r>
            <a:r>
              <a:rPr lang="en-US" sz="4000" b="1" dirty="0">
                <a:solidFill>
                  <a:srgbClr val="FF0000"/>
                </a:solidFill>
              </a:rPr>
              <a:t>V</a:t>
            </a:r>
            <a:r>
              <a:rPr lang="en-US" sz="4000" b="1" dirty="0" smtClean="0">
                <a:solidFill>
                  <a:srgbClr val="FF0000"/>
                </a:solidFill>
              </a:rPr>
              <a:t>iral </a:t>
            </a:r>
            <a:r>
              <a:rPr lang="en-US" sz="4000" b="1" dirty="0">
                <a:solidFill>
                  <a:srgbClr val="FF0000"/>
                </a:solidFill>
              </a:rPr>
              <a:t>d</a:t>
            </a:r>
            <a:r>
              <a:rPr lang="en-US" sz="4000" b="1" dirty="0" smtClean="0">
                <a:solidFill>
                  <a:srgbClr val="FF0000"/>
                </a:solidFill>
              </a:rPr>
              <a:t>isease mechanisms</a:t>
            </a:r>
            <a:r>
              <a:rPr lang="en-US" b="1" dirty="0">
                <a:solidFill>
                  <a:srgbClr val="FF0000"/>
                </a:solidFill>
              </a:rPr>
              <a:t/>
            </a:r>
            <a:br>
              <a:rPr lang="en-US" b="1" dirty="0">
                <a:solidFill>
                  <a:srgbClr val="FF0000"/>
                </a:solidFill>
              </a:rPr>
            </a:br>
            <a:endParaRPr lang="ar-IQ" b="1" dirty="0">
              <a:solidFill>
                <a:srgbClr val="FF0000"/>
              </a:solidFill>
            </a:endParaRPr>
          </a:p>
        </p:txBody>
      </p:sp>
      <p:sp>
        <p:nvSpPr>
          <p:cNvPr id="3" name="Content Placeholder 2"/>
          <p:cNvSpPr>
            <a:spLocks noGrp="1"/>
          </p:cNvSpPr>
          <p:nvPr>
            <p:ph idx="1"/>
          </p:nvPr>
        </p:nvSpPr>
        <p:spPr>
          <a:xfrm>
            <a:off x="457200" y="764704"/>
            <a:ext cx="8229600" cy="5976664"/>
          </a:xfrm>
        </p:spPr>
        <p:txBody>
          <a:bodyPr/>
          <a:lstStyle/>
          <a:p>
            <a:pPr marL="0" indent="0" algn="l" rtl="0">
              <a:lnSpc>
                <a:spcPct val="150000"/>
              </a:lnSpc>
              <a:buNone/>
            </a:pPr>
            <a:r>
              <a:rPr lang="en-US" dirty="0"/>
              <a:t>A viral infection does not always cause disease. A viral infection simply involves viral replication in the host, but </a:t>
            </a:r>
            <a:r>
              <a:rPr lang="en-US" dirty="0">
                <a:hlinkClick r:id="rId2"/>
              </a:rPr>
              <a:t>disease</a:t>
            </a:r>
            <a:r>
              <a:rPr lang="en-US" dirty="0"/>
              <a:t> is the damage caused by viral multiplication</a:t>
            </a:r>
            <a:r>
              <a:rPr lang="en-US" dirty="0" smtClean="0"/>
              <a:t>.</a:t>
            </a:r>
            <a:r>
              <a:rPr lang="en-US" dirty="0"/>
              <a:t> An individual who has a viral infection but does not display disease symptoms is known as a </a:t>
            </a:r>
            <a:r>
              <a:rPr lang="en-US" dirty="0">
                <a:hlinkClick r:id="rId3"/>
              </a:rPr>
              <a:t>carrier</a:t>
            </a:r>
            <a:r>
              <a:rPr lang="en-US" dirty="0"/>
              <a:t>.</a:t>
            </a:r>
            <a:endParaRPr lang="ar-IQ" dirty="0"/>
          </a:p>
        </p:txBody>
      </p:sp>
    </p:spTree>
    <p:extLst>
      <p:ext uri="{BB962C8B-B14F-4D97-AF65-F5344CB8AC3E}">
        <p14:creationId xmlns:p14="http://schemas.microsoft.com/office/powerpoint/2010/main" val="7981001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Autofit/>
          </a:bodyPr>
          <a:lstStyle/>
          <a:p>
            <a:r>
              <a:rPr lang="en-US" sz="3200" dirty="0"/>
              <a:t>Mechanisms by which viruses cause damage and disease to host cells</a:t>
            </a:r>
            <a:endParaRPr lang="ar-IQ" sz="3200" dirty="0"/>
          </a:p>
        </p:txBody>
      </p:sp>
      <p:sp>
        <p:nvSpPr>
          <p:cNvPr id="3" name="Content Placeholder 2"/>
          <p:cNvSpPr>
            <a:spLocks noGrp="1"/>
          </p:cNvSpPr>
          <p:nvPr>
            <p:ph idx="1"/>
          </p:nvPr>
        </p:nvSpPr>
        <p:spPr>
          <a:xfrm>
            <a:off x="755576" y="1484784"/>
            <a:ext cx="6984776" cy="4641379"/>
          </a:xfrm>
        </p:spPr>
        <p:txBody>
          <a:bodyPr/>
          <a:lstStyle/>
          <a:p>
            <a:pPr marL="0" indent="0">
              <a:buNone/>
            </a:pPr>
            <a:endParaRPr lang="ar-IQ" dirty="0"/>
          </a:p>
        </p:txBody>
      </p:sp>
      <p:pic>
        <p:nvPicPr>
          <p:cNvPr id="3074" name="Picture 2" descr="C:\Users\hp\Desktop\440px-Damage_caused_by_viruses_to_host_cell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782707"/>
            <a:ext cx="7488832" cy="53825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42451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706090"/>
          </a:xfrm>
        </p:spPr>
        <p:txBody>
          <a:bodyPr>
            <a:noAutofit/>
          </a:bodyPr>
          <a:lstStyle/>
          <a:p>
            <a:pPr algn="l" rtl="0"/>
            <a:r>
              <a:rPr lang="en-US" sz="4000" b="1" dirty="0">
                <a:solidFill>
                  <a:srgbClr val="FF0000"/>
                </a:solidFill>
              </a:rPr>
              <a:t>Damage caused by the virus</a:t>
            </a:r>
            <a:r>
              <a:rPr lang="en-US" sz="4000" b="1" dirty="0">
                <a:solidFill>
                  <a:srgbClr val="C00000"/>
                </a:solidFill>
              </a:rPr>
              <a:t/>
            </a:r>
            <a:br>
              <a:rPr lang="en-US" sz="4000" b="1" dirty="0">
                <a:solidFill>
                  <a:srgbClr val="C00000"/>
                </a:solidFill>
              </a:rPr>
            </a:br>
            <a:endParaRPr lang="ar-IQ" sz="4000" dirty="0">
              <a:solidFill>
                <a:srgbClr val="C00000"/>
              </a:solidFill>
            </a:endParaRPr>
          </a:p>
        </p:txBody>
      </p:sp>
      <p:sp>
        <p:nvSpPr>
          <p:cNvPr id="3" name="Content Placeholder 2"/>
          <p:cNvSpPr>
            <a:spLocks noGrp="1"/>
          </p:cNvSpPr>
          <p:nvPr>
            <p:ph idx="1"/>
          </p:nvPr>
        </p:nvSpPr>
        <p:spPr>
          <a:xfrm>
            <a:off x="457200" y="1196752"/>
            <a:ext cx="8229600" cy="4929411"/>
          </a:xfrm>
        </p:spPr>
        <p:txBody>
          <a:bodyPr/>
          <a:lstStyle/>
          <a:p>
            <a:pPr marL="0" indent="0" algn="just" rtl="0">
              <a:buNone/>
            </a:pPr>
            <a:r>
              <a:rPr lang="en-US" dirty="0"/>
              <a:t>viruses can destroy cells through a variety of mechanisms</a:t>
            </a:r>
            <a:r>
              <a:rPr lang="en-US" dirty="0" smtClean="0"/>
              <a:t>.</a:t>
            </a:r>
          </a:p>
          <a:p>
            <a:pPr marL="0" indent="0" algn="just" rtl="0">
              <a:buNone/>
            </a:pPr>
            <a:r>
              <a:rPr lang="en-US" dirty="0" smtClean="0"/>
              <a:t> </a:t>
            </a:r>
            <a:r>
              <a:rPr lang="en-US" dirty="0"/>
              <a:t>Viruses often induce direct </a:t>
            </a:r>
            <a:r>
              <a:rPr lang="en-US" dirty="0" err="1"/>
              <a:t>cytopathic</a:t>
            </a:r>
            <a:r>
              <a:rPr lang="en-US" dirty="0"/>
              <a:t> effects to disrupt cellular </a:t>
            </a:r>
            <a:r>
              <a:rPr lang="en-US" dirty="0" smtClean="0"/>
              <a:t>functions through </a:t>
            </a:r>
            <a:r>
              <a:rPr lang="en-US" dirty="0"/>
              <a:t>releasing enzymes to degrade host metabolic precursors, or releasing proteins that inhibit the synthesis of important host factors, proteins, DNA and/or RNA</a:t>
            </a:r>
            <a:endParaRPr lang="ar-IQ" dirty="0"/>
          </a:p>
        </p:txBody>
      </p:sp>
    </p:spTree>
    <p:extLst>
      <p:ext uri="{BB962C8B-B14F-4D97-AF65-F5344CB8AC3E}">
        <p14:creationId xmlns:p14="http://schemas.microsoft.com/office/powerpoint/2010/main" val="13598792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rtl="0"/>
            <a:r>
              <a:rPr lang="en-US" sz="3200" b="1" dirty="0">
                <a:solidFill>
                  <a:srgbClr val="FF0000"/>
                </a:solidFill>
              </a:rPr>
              <a:t>viral infections</a:t>
            </a:r>
            <a:endParaRPr lang="ar-IQ" sz="3200" b="1" dirty="0">
              <a:solidFill>
                <a:srgbClr val="FF0000"/>
              </a:solidFill>
            </a:endParaRPr>
          </a:p>
        </p:txBody>
      </p:sp>
      <p:sp>
        <p:nvSpPr>
          <p:cNvPr id="3" name="Content Placeholder 2"/>
          <p:cNvSpPr>
            <a:spLocks noGrp="1"/>
          </p:cNvSpPr>
          <p:nvPr>
            <p:ph idx="1"/>
          </p:nvPr>
        </p:nvSpPr>
        <p:spPr>
          <a:xfrm>
            <a:off x="107504" y="1052736"/>
            <a:ext cx="8856984" cy="5400600"/>
          </a:xfrm>
        </p:spPr>
        <p:txBody>
          <a:bodyPr>
            <a:normAutofit lnSpcReduction="10000"/>
          </a:bodyPr>
          <a:lstStyle/>
          <a:p>
            <a:pPr marL="0" indent="0" algn="just" rtl="0">
              <a:buNone/>
            </a:pPr>
            <a:r>
              <a:rPr lang="en-US" dirty="0">
                <a:cs typeface="+mj-cs"/>
              </a:rPr>
              <a:t>Importantly, viral infections can differ by the “</a:t>
            </a:r>
            <a:r>
              <a:rPr lang="en-US" dirty="0" smtClean="0">
                <a:cs typeface="+mj-cs"/>
              </a:rPr>
              <a:t>lifestyle strategy”. </a:t>
            </a:r>
            <a:r>
              <a:rPr lang="en-US" b="1" dirty="0" smtClean="0">
                <a:solidFill>
                  <a:schemeClr val="accent1"/>
                </a:solidFill>
                <a:cs typeface="+mj-cs"/>
              </a:rPr>
              <a:t>Persistent infections</a:t>
            </a:r>
            <a:r>
              <a:rPr lang="en-US" dirty="0" smtClean="0">
                <a:cs typeface="+mj-cs"/>
              </a:rPr>
              <a:t> happen when cells continue to survive despite a viral infection and can be further classified into </a:t>
            </a:r>
            <a:r>
              <a:rPr lang="en-US" b="1" dirty="0" smtClean="0">
                <a:solidFill>
                  <a:srgbClr val="C00000"/>
                </a:solidFill>
                <a:cs typeface="+mj-cs"/>
              </a:rPr>
              <a:t>latent</a:t>
            </a:r>
            <a:r>
              <a:rPr lang="en-US" dirty="0" smtClean="0">
                <a:cs typeface="+mj-cs"/>
              </a:rPr>
              <a:t> (only the viral </a:t>
            </a:r>
            <a:r>
              <a:rPr lang="en-US" dirty="0" smtClean="0">
                <a:cs typeface="+mj-cs"/>
                <a:hlinkClick r:id="rId2"/>
              </a:rPr>
              <a:t>genome</a:t>
            </a:r>
            <a:r>
              <a:rPr lang="en-US" dirty="0" smtClean="0">
                <a:cs typeface="+mj-cs"/>
              </a:rPr>
              <a:t> is present, there is no replication occurring) and </a:t>
            </a:r>
            <a:r>
              <a:rPr lang="en-US" b="1" dirty="0" smtClean="0">
                <a:solidFill>
                  <a:srgbClr val="C00000"/>
                </a:solidFill>
                <a:cs typeface="+mj-cs"/>
              </a:rPr>
              <a:t>chronic</a:t>
            </a:r>
            <a:r>
              <a:rPr lang="en-US" dirty="0" smtClean="0">
                <a:cs typeface="+mj-cs"/>
              </a:rPr>
              <a:t> (basal levels of viral replication without stimulating an immune response). In </a:t>
            </a:r>
            <a:r>
              <a:rPr lang="en-US" dirty="0" smtClean="0">
                <a:solidFill>
                  <a:srgbClr val="C00000"/>
                </a:solidFill>
                <a:cs typeface="+mj-cs"/>
              </a:rPr>
              <a:t>acute infections</a:t>
            </a:r>
            <a:r>
              <a:rPr lang="en-US" dirty="0" smtClean="0">
                <a:cs typeface="+mj-cs"/>
              </a:rPr>
              <a:t>, </a:t>
            </a:r>
            <a:r>
              <a:rPr lang="en-US" dirty="0" smtClean="0">
                <a:cs typeface="+mj-cs"/>
                <a:hlinkClick r:id="rId3"/>
              </a:rPr>
              <a:t>lytic viruses</a:t>
            </a:r>
            <a:r>
              <a:rPr lang="en-US" dirty="0" smtClean="0">
                <a:cs typeface="+mj-cs"/>
              </a:rPr>
              <a:t> are shed at high </a:t>
            </a:r>
            <a:r>
              <a:rPr lang="en-US" dirty="0" err="1" smtClean="0">
                <a:cs typeface="+mj-cs"/>
              </a:rPr>
              <a:t>titres</a:t>
            </a:r>
            <a:r>
              <a:rPr lang="en-US" dirty="0" smtClean="0">
                <a:cs typeface="+mj-cs"/>
              </a:rPr>
              <a:t> for rapid infection to a secondary tissue/host, whereas </a:t>
            </a:r>
            <a:r>
              <a:rPr lang="en-US" dirty="0" smtClean="0">
                <a:solidFill>
                  <a:srgbClr val="C00000"/>
                </a:solidFill>
                <a:cs typeface="+mj-cs"/>
              </a:rPr>
              <a:t>persistent</a:t>
            </a:r>
            <a:r>
              <a:rPr lang="en-US" dirty="0" smtClean="0">
                <a:cs typeface="+mj-cs"/>
              </a:rPr>
              <a:t> viruses undergo shedding at lower </a:t>
            </a:r>
            <a:r>
              <a:rPr lang="en-US" dirty="0" err="1" smtClean="0">
                <a:cs typeface="+mj-cs"/>
              </a:rPr>
              <a:t>titres</a:t>
            </a:r>
            <a:r>
              <a:rPr lang="en-US" dirty="0" smtClean="0">
                <a:cs typeface="+mj-cs"/>
              </a:rPr>
              <a:t> for a longer duration of transmission (months to years)</a:t>
            </a:r>
            <a:endParaRPr lang="ar-IQ" dirty="0">
              <a:cs typeface="+mj-cs"/>
            </a:endParaRPr>
          </a:p>
        </p:txBody>
      </p:sp>
    </p:spTree>
    <p:extLst>
      <p:ext uri="{BB962C8B-B14F-4D97-AF65-F5344CB8AC3E}">
        <p14:creationId xmlns:p14="http://schemas.microsoft.com/office/powerpoint/2010/main" val="11614517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rmAutofit fontScale="90000"/>
          </a:bodyPr>
          <a:lstStyle/>
          <a:p>
            <a:r>
              <a:rPr lang="en-US" sz="3600" b="1" dirty="0">
                <a:solidFill>
                  <a:srgbClr val="FF0000"/>
                </a:solidFill>
              </a:rPr>
              <a:t>lifestyle" strategies of viruses in host </a:t>
            </a:r>
            <a:r>
              <a:rPr lang="en-US" sz="3600" b="1" dirty="0" smtClean="0">
                <a:solidFill>
                  <a:srgbClr val="FF0000"/>
                </a:solidFill>
              </a:rPr>
              <a:t>cells</a:t>
            </a:r>
            <a:endParaRPr lang="ar-IQ" b="1" dirty="0"/>
          </a:p>
        </p:txBody>
      </p:sp>
      <p:sp>
        <p:nvSpPr>
          <p:cNvPr id="3" name="Content Placeholder 2"/>
          <p:cNvSpPr>
            <a:spLocks noGrp="1"/>
          </p:cNvSpPr>
          <p:nvPr>
            <p:ph idx="1"/>
          </p:nvPr>
        </p:nvSpPr>
        <p:spPr>
          <a:xfrm>
            <a:off x="457200" y="836712"/>
            <a:ext cx="8229600" cy="6021288"/>
          </a:xfrm>
        </p:spPr>
        <p:txBody>
          <a:bodyPr/>
          <a:lstStyle/>
          <a:p>
            <a:pPr marL="0" indent="0" algn="l" rtl="0">
              <a:buNone/>
            </a:pPr>
            <a:r>
              <a:rPr lang="en-US" dirty="0" smtClean="0"/>
              <a:t>-Acute </a:t>
            </a:r>
            <a:r>
              <a:rPr lang="en-US" dirty="0"/>
              <a:t>infections </a:t>
            </a:r>
            <a:r>
              <a:rPr lang="en-US" dirty="0" smtClean="0"/>
              <a:t>occur </a:t>
            </a:r>
            <a:r>
              <a:rPr lang="en-US" dirty="0"/>
              <a:t>for </a:t>
            </a:r>
            <a:r>
              <a:rPr lang="en-US" dirty="0" smtClean="0"/>
              <a:t>short duration </a:t>
            </a:r>
          </a:p>
          <a:p>
            <a:pPr marL="0" indent="0" algn="l" rtl="0">
              <a:buNone/>
            </a:pPr>
            <a:r>
              <a:rPr lang="en-US" dirty="0" smtClean="0"/>
              <a:t>-persistent </a:t>
            </a:r>
            <a:r>
              <a:rPr lang="en-US" dirty="0"/>
              <a:t>infections </a:t>
            </a:r>
            <a:r>
              <a:rPr lang="en-US" dirty="0" smtClean="0"/>
              <a:t>(virus </a:t>
            </a:r>
            <a:r>
              <a:rPr lang="en-US" dirty="0"/>
              <a:t>is not completely cleared from the </a:t>
            </a:r>
            <a:r>
              <a:rPr lang="en-US" dirty="0" smtClean="0"/>
              <a:t>body).</a:t>
            </a:r>
          </a:p>
          <a:p>
            <a:pPr marL="0" indent="0" algn="l" rtl="0">
              <a:buNone/>
            </a:pPr>
            <a:r>
              <a:rPr lang="en-US" dirty="0" smtClean="0"/>
              <a:t>-latent </a:t>
            </a:r>
            <a:r>
              <a:rPr lang="en-US" dirty="0"/>
              <a:t>infections, reactivation of disease </a:t>
            </a:r>
            <a:r>
              <a:rPr lang="en-US" dirty="0" smtClean="0"/>
              <a:t>occur </a:t>
            </a:r>
            <a:r>
              <a:rPr lang="en-US" dirty="0"/>
              <a:t>a long time after the initial infection</a:t>
            </a:r>
            <a:endParaRPr lang="ar-IQ" dirty="0"/>
          </a:p>
        </p:txBody>
      </p:sp>
      <p:pic>
        <p:nvPicPr>
          <p:cNvPr id="4099" name="Picture 3" descr="C:\Users\hp\Desktop\Virus_lifestyle_persistence_strategie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3573016"/>
            <a:ext cx="7848872"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7923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endParaRPr lang="ar-IQ" dirty="0"/>
          </a:p>
        </p:txBody>
      </p:sp>
      <p:sp>
        <p:nvSpPr>
          <p:cNvPr id="3" name="Content Placeholder 2"/>
          <p:cNvSpPr>
            <a:spLocks noGrp="1"/>
          </p:cNvSpPr>
          <p:nvPr>
            <p:ph idx="1"/>
          </p:nvPr>
        </p:nvSpPr>
        <p:spPr>
          <a:xfrm>
            <a:off x="323528" y="3645024"/>
            <a:ext cx="8712968" cy="3096344"/>
          </a:xfrm>
        </p:spPr>
        <p:txBody>
          <a:bodyPr>
            <a:normAutofit/>
          </a:bodyPr>
          <a:lstStyle/>
          <a:p>
            <a:pPr marL="0" indent="0" algn="l">
              <a:buNone/>
            </a:pPr>
            <a:r>
              <a:rPr lang="en-US" b="1" dirty="0" smtClean="0">
                <a:solidFill>
                  <a:srgbClr val="C00000"/>
                </a:solidFill>
                <a:cs typeface="+mj-cs"/>
              </a:rPr>
              <a:t>Viral </a:t>
            </a:r>
            <a:r>
              <a:rPr lang="en-US" b="1" dirty="0">
                <a:solidFill>
                  <a:srgbClr val="C00000"/>
                </a:solidFill>
                <a:cs typeface="+mj-cs"/>
              </a:rPr>
              <a:t>disease</a:t>
            </a:r>
            <a:r>
              <a:rPr lang="en-US" dirty="0">
                <a:solidFill>
                  <a:srgbClr val="C00000"/>
                </a:solidFill>
                <a:cs typeface="+mj-cs"/>
              </a:rPr>
              <a:t> </a:t>
            </a:r>
            <a:r>
              <a:rPr lang="en-US" dirty="0" smtClean="0"/>
              <a:t>:proliferation </a:t>
            </a:r>
            <a:r>
              <a:rPr lang="en-US" dirty="0"/>
              <a:t>of a harmful </a:t>
            </a:r>
            <a:r>
              <a:rPr lang="en-US" b="1" dirty="0"/>
              <a:t>virus</a:t>
            </a:r>
            <a:r>
              <a:rPr lang="en-US" dirty="0"/>
              <a:t> inside </a:t>
            </a:r>
            <a:r>
              <a:rPr lang="en-US" dirty="0" smtClean="0"/>
              <a:t>the body and cause disease.</a:t>
            </a:r>
          </a:p>
          <a:p>
            <a:pPr marL="0" indent="0" algn="l">
              <a:buNone/>
            </a:pPr>
            <a:r>
              <a:rPr lang="en-US" dirty="0" smtClean="0"/>
              <a:t> </a:t>
            </a:r>
            <a:r>
              <a:rPr lang="en-US" b="1" dirty="0">
                <a:solidFill>
                  <a:srgbClr val="C00000"/>
                </a:solidFill>
                <a:cs typeface="+mj-cs"/>
              </a:rPr>
              <a:t>Viral pathogenesis </a:t>
            </a:r>
            <a:r>
              <a:rPr lang="en-US" dirty="0" smtClean="0"/>
              <a:t>interaction </a:t>
            </a:r>
            <a:r>
              <a:rPr lang="en-US" dirty="0"/>
              <a:t>of viral and host factors that leads to disease production </a:t>
            </a:r>
            <a:endParaRPr lang="ar-IQ" dirty="0"/>
          </a:p>
        </p:txBody>
      </p:sp>
      <p:pic>
        <p:nvPicPr>
          <p:cNvPr id="1026" name="Picture 2" descr="C:\Users\hp\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260648"/>
            <a:ext cx="6912767" cy="3384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62720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normAutofit/>
          </a:bodyPr>
          <a:lstStyle/>
          <a:p>
            <a:pPr algn="l"/>
            <a:r>
              <a:rPr lang="en-US" sz="3200" b="1" dirty="0">
                <a:solidFill>
                  <a:srgbClr val="FF0000"/>
                </a:solidFill>
              </a:rPr>
              <a:t>Damage caused by host immune system</a:t>
            </a:r>
            <a:br>
              <a:rPr lang="en-US" sz="3200" b="1" dirty="0">
                <a:solidFill>
                  <a:srgbClr val="FF0000"/>
                </a:solidFill>
              </a:rPr>
            </a:br>
            <a:endParaRPr lang="ar-IQ" sz="3200" dirty="0">
              <a:solidFill>
                <a:srgbClr val="FF0000"/>
              </a:solidFill>
            </a:endParaRPr>
          </a:p>
        </p:txBody>
      </p:sp>
      <p:sp>
        <p:nvSpPr>
          <p:cNvPr id="3" name="Content Placeholder 2"/>
          <p:cNvSpPr>
            <a:spLocks noGrp="1"/>
          </p:cNvSpPr>
          <p:nvPr>
            <p:ph idx="1"/>
          </p:nvPr>
        </p:nvSpPr>
        <p:spPr>
          <a:xfrm>
            <a:off x="107504" y="908720"/>
            <a:ext cx="8856984" cy="5544616"/>
          </a:xfrm>
        </p:spPr>
        <p:txBody>
          <a:bodyPr>
            <a:normAutofit fontScale="85000" lnSpcReduction="20000"/>
          </a:bodyPr>
          <a:lstStyle/>
          <a:p>
            <a:pPr algn="l"/>
            <a:r>
              <a:rPr lang="en-US" dirty="0"/>
              <a:t>Sometimes, instead of cell death or cellular </a:t>
            </a:r>
            <a:r>
              <a:rPr lang="en-US" dirty="0" smtClean="0"/>
              <a:t>dysfunction </a:t>
            </a:r>
            <a:r>
              <a:rPr lang="en-US" dirty="0"/>
              <a:t>caused by the virus, the host immune response can mediate disease and excessive </a:t>
            </a:r>
            <a:r>
              <a:rPr lang="en-US" dirty="0">
                <a:hlinkClick r:id="rId2"/>
              </a:rPr>
              <a:t>inflammation</a:t>
            </a:r>
            <a:r>
              <a:rPr lang="en-US" dirty="0"/>
              <a:t>. The stimulation of the </a:t>
            </a:r>
            <a:r>
              <a:rPr lang="en-US" dirty="0">
                <a:hlinkClick r:id="rId3"/>
              </a:rPr>
              <a:t>innate</a:t>
            </a:r>
            <a:r>
              <a:rPr lang="en-US" dirty="0"/>
              <a:t> and </a:t>
            </a:r>
            <a:r>
              <a:rPr lang="en-US" dirty="0">
                <a:hlinkClick r:id="rId4"/>
              </a:rPr>
              <a:t>adaptive</a:t>
            </a:r>
            <a:r>
              <a:rPr lang="en-US" dirty="0"/>
              <a:t> immune system in response to viral infections destroys infected cells, which may lead to severe pathological consequences to the host. This damage caused by the immune system is known as </a:t>
            </a:r>
            <a:r>
              <a:rPr lang="en-US" dirty="0" smtClean="0"/>
              <a:t>virus-induced</a:t>
            </a:r>
            <a:r>
              <a:rPr lang="en-US" dirty="0"/>
              <a:t> </a:t>
            </a:r>
            <a:r>
              <a:rPr lang="en-US" dirty="0" smtClean="0">
                <a:hlinkClick r:id="rId5"/>
              </a:rPr>
              <a:t>immunopathology</a:t>
            </a:r>
            <a:r>
              <a:rPr lang="en-US" dirty="0" smtClean="0"/>
              <a:t>.</a:t>
            </a:r>
          </a:p>
          <a:p>
            <a:pPr algn="l"/>
            <a:r>
              <a:rPr lang="en-US" dirty="0" smtClean="0"/>
              <a:t>Specifically</a:t>
            </a:r>
            <a:r>
              <a:rPr lang="en-US" dirty="0"/>
              <a:t>, immunopathology is caused by the excessive release of </a:t>
            </a:r>
            <a:r>
              <a:rPr lang="en-US" dirty="0">
                <a:hlinkClick r:id="rId6"/>
              </a:rPr>
              <a:t>antibodies</a:t>
            </a:r>
            <a:r>
              <a:rPr lang="en-US" dirty="0"/>
              <a:t>, </a:t>
            </a:r>
            <a:r>
              <a:rPr lang="en-US" dirty="0" err="1">
                <a:hlinkClick r:id="rId7"/>
              </a:rPr>
              <a:t>interferons</a:t>
            </a:r>
            <a:r>
              <a:rPr lang="en-US" dirty="0"/>
              <a:t> and pro-inflammatory </a:t>
            </a:r>
            <a:r>
              <a:rPr lang="en-US" dirty="0">
                <a:hlinkClick r:id="rId8"/>
              </a:rPr>
              <a:t>cytokines</a:t>
            </a:r>
            <a:r>
              <a:rPr lang="en-US" dirty="0" smtClean="0"/>
              <a:t>, </a:t>
            </a:r>
            <a:r>
              <a:rPr lang="en-US" dirty="0"/>
              <a:t>Secretion of </a:t>
            </a:r>
            <a:r>
              <a:rPr lang="en-US" dirty="0" err="1"/>
              <a:t>I</a:t>
            </a:r>
            <a:r>
              <a:rPr lang="en-US" dirty="0" err="1" smtClean="0"/>
              <a:t>nterferons</a:t>
            </a:r>
            <a:r>
              <a:rPr lang="en-US" dirty="0" smtClean="0"/>
              <a:t> </a:t>
            </a:r>
            <a:r>
              <a:rPr lang="en-US" dirty="0"/>
              <a:t>and other cytokines can trigger cell damage, fever and flu-like symptoms</a:t>
            </a:r>
            <a:r>
              <a:rPr lang="en-US" dirty="0" smtClean="0"/>
              <a:t>.</a:t>
            </a:r>
            <a:r>
              <a:rPr lang="en-US" dirty="0"/>
              <a:t> In severe cases of certain viral infections, as in </a:t>
            </a:r>
            <a:r>
              <a:rPr lang="en-US" dirty="0">
                <a:hlinkClick r:id="rId9"/>
              </a:rPr>
              <a:t>avian H5N1 influenza in 2005</a:t>
            </a:r>
            <a:r>
              <a:rPr lang="en-US" dirty="0"/>
              <a:t>, </a:t>
            </a:r>
            <a:r>
              <a:rPr lang="en-US" dirty="0" smtClean="0"/>
              <a:t>unusual </a:t>
            </a:r>
            <a:r>
              <a:rPr lang="en-US" dirty="0"/>
              <a:t>induction of the host immune response can elicit a flaring release of </a:t>
            </a:r>
            <a:r>
              <a:rPr lang="en-US" dirty="0" smtClean="0"/>
              <a:t>cytokines </a:t>
            </a:r>
            <a:r>
              <a:rPr lang="en-US" dirty="0"/>
              <a:t>known as a </a:t>
            </a:r>
            <a:r>
              <a:rPr lang="en-US" dirty="0">
                <a:hlinkClick r:id="rId10"/>
              </a:rPr>
              <a:t>cytokine storm</a:t>
            </a:r>
            <a:endParaRPr lang="en-US" dirty="0"/>
          </a:p>
          <a:p>
            <a:pPr marL="0" indent="0" algn="l" rtl="0">
              <a:buNone/>
            </a:pPr>
            <a:endParaRPr lang="ar-IQ" dirty="0"/>
          </a:p>
        </p:txBody>
      </p:sp>
    </p:spTree>
    <p:extLst>
      <p:ext uri="{BB962C8B-B14F-4D97-AF65-F5344CB8AC3E}">
        <p14:creationId xmlns:p14="http://schemas.microsoft.com/office/powerpoint/2010/main" val="24217699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712968" cy="764704"/>
          </a:xfrm>
        </p:spPr>
        <p:txBody>
          <a:bodyPr>
            <a:normAutofit fontScale="90000"/>
          </a:bodyPr>
          <a:lstStyle/>
          <a:p>
            <a:pPr rtl="0"/>
            <a:r>
              <a:rPr lang="en-US" b="1" dirty="0"/>
              <a:t/>
            </a:r>
            <a:br>
              <a:rPr lang="en-US" b="1" dirty="0"/>
            </a:br>
            <a:r>
              <a:rPr lang="en-US" sz="3600" b="1" dirty="0">
                <a:solidFill>
                  <a:srgbClr val="FF0000"/>
                </a:solidFill>
              </a:rPr>
              <a:t>S</a:t>
            </a:r>
            <a:r>
              <a:rPr lang="en-US" sz="3600" b="1" dirty="0" smtClean="0">
                <a:solidFill>
                  <a:srgbClr val="FF0000"/>
                </a:solidFill>
              </a:rPr>
              <a:t>teps </a:t>
            </a:r>
            <a:r>
              <a:rPr lang="en-US" sz="3600" b="1" dirty="0">
                <a:solidFill>
                  <a:srgbClr val="FF0000"/>
                </a:solidFill>
              </a:rPr>
              <a:t>of a virus life cycle that shape </a:t>
            </a:r>
            <a:r>
              <a:rPr lang="en-US" sz="3600" b="1" dirty="0" smtClean="0">
                <a:solidFill>
                  <a:srgbClr val="FF0000"/>
                </a:solidFill>
              </a:rPr>
              <a:t>pathogenesis</a:t>
            </a:r>
            <a:endParaRPr lang="ar-IQ" sz="3600" dirty="0">
              <a:solidFill>
                <a:srgbClr val="FF0000"/>
              </a:solidFill>
            </a:endParaRPr>
          </a:p>
        </p:txBody>
      </p:sp>
      <p:sp>
        <p:nvSpPr>
          <p:cNvPr id="3" name="Content Placeholder 2"/>
          <p:cNvSpPr>
            <a:spLocks noGrp="1"/>
          </p:cNvSpPr>
          <p:nvPr>
            <p:ph idx="1"/>
          </p:nvPr>
        </p:nvSpPr>
        <p:spPr>
          <a:xfrm>
            <a:off x="395536" y="1052736"/>
            <a:ext cx="8229600" cy="4713387"/>
          </a:xfrm>
        </p:spPr>
        <p:txBody>
          <a:bodyPr>
            <a:normAutofit fontScale="85000" lnSpcReduction="10000"/>
          </a:bodyPr>
          <a:lstStyle/>
          <a:p>
            <a:pPr marL="0" indent="0" algn="l" rtl="0">
              <a:lnSpc>
                <a:spcPct val="120000"/>
              </a:lnSpc>
              <a:buNone/>
            </a:pPr>
            <a:r>
              <a:rPr lang="en-US" dirty="0" smtClean="0"/>
              <a:t>1-Entry </a:t>
            </a:r>
            <a:r>
              <a:rPr lang="en-US" dirty="0"/>
              <a:t>of the virus into the </a:t>
            </a:r>
            <a:r>
              <a:rPr lang="en-US" dirty="0" smtClean="0"/>
              <a:t>body.                            </a:t>
            </a:r>
            <a:endParaRPr lang="en-US" dirty="0"/>
          </a:p>
          <a:p>
            <a:pPr marL="0" indent="0" algn="l" rtl="0">
              <a:lnSpc>
                <a:spcPct val="120000"/>
              </a:lnSpc>
              <a:buNone/>
            </a:pPr>
            <a:r>
              <a:rPr lang="en-US" dirty="0" smtClean="0"/>
              <a:t>2- </a:t>
            </a:r>
            <a:r>
              <a:rPr lang="en-US" dirty="0"/>
              <a:t>Local replication in susceptible </a:t>
            </a:r>
            <a:r>
              <a:rPr lang="en-US" dirty="0" smtClean="0"/>
              <a:t>cells.(</a:t>
            </a:r>
            <a:r>
              <a:rPr lang="en-US" dirty="0"/>
              <a:t>Influenza </a:t>
            </a:r>
            <a:r>
              <a:rPr lang="en-US" dirty="0" smtClean="0"/>
              <a:t>Virus)</a:t>
            </a:r>
          </a:p>
          <a:p>
            <a:pPr marL="0" indent="0" algn="l" rtl="0">
              <a:lnSpc>
                <a:spcPct val="120000"/>
              </a:lnSpc>
              <a:buNone/>
            </a:pPr>
            <a:r>
              <a:rPr lang="en-US" dirty="0" smtClean="0"/>
              <a:t>(</a:t>
            </a:r>
            <a:r>
              <a:rPr lang="en-US" dirty="0"/>
              <a:t>tissue </a:t>
            </a:r>
            <a:r>
              <a:rPr lang="en-US" dirty="0" smtClean="0"/>
              <a:t>tropism,</a:t>
            </a:r>
            <a:r>
              <a:rPr lang="ar-IQ" dirty="0" smtClean="0"/>
              <a:t> </a:t>
            </a:r>
            <a:r>
              <a:rPr lang="en-US" dirty="0" smtClean="0"/>
              <a:t>modulate </a:t>
            </a:r>
            <a:r>
              <a:rPr lang="en-US" dirty="0"/>
              <a:t>the host innate immune </a:t>
            </a:r>
            <a:r>
              <a:rPr lang="en-US" dirty="0" smtClean="0"/>
              <a:t>response)</a:t>
            </a:r>
            <a:endParaRPr lang="en-US" dirty="0"/>
          </a:p>
          <a:p>
            <a:pPr marL="0" indent="0" algn="l" rtl="0">
              <a:lnSpc>
                <a:spcPct val="120000"/>
              </a:lnSpc>
              <a:buNone/>
            </a:pPr>
            <a:r>
              <a:rPr lang="en-US" dirty="0" smtClean="0"/>
              <a:t>3-Dissemination </a:t>
            </a:r>
            <a:r>
              <a:rPr lang="en-US" dirty="0"/>
              <a:t>and spread to secondary tissues and target </a:t>
            </a:r>
            <a:r>
              <a:rPr lang="en-US" dirty="0" smtClean="0"/>
              <a:t>organs.(</a:t>
            </a:r>
            <a:r>
              <a:rPr lang="en-US" dirty="0"/>
              <a:t>Polio </a:t>
            </a:r>
            <a:r>
              <a:rPr lang="en-US" dirty="0" smtClean="0"/>
              <a:t>virus)</a:t>
            </a:r>
          </a:p>
          <a:p>
            <a:pPr marL="0" indent="0" algn="l" rtl="0">
              <a:lnSpc>
                <a:spcPct val="120000"/>
              </a:lnSpc>
              <a:buNone/>
            </a:pPr>
            <a:r>
              <a:rPr lang="en-US" dirty="0" smtClean="0"/>
              <a:t>4-Secondary </a:t>
            </a:r>
            <a:r>
              <a:rPr lang="en-US" dirty="0"/>
              <a:t>replication in </a:t>
            </a:r>
            <a:r>
              <a:rPr lang="en-US" dirty="0" smtClean="0"/>
              <a:t>susceptible </a:t>
            </a:r>
            <a:r>
              <a:rPr lang="en-US" dirty="0"/>
              <a:t>cells</a:t>
            </a:r>
          </a:p>
          <a:p>
            <a:pPr marL="0" indent="0" algn="l" rtl="0">
              <a:lnSpc>
                <a:spcPct val="120000"/>
              </a:lnSpc>
              <a:buNone/>
            </a:pPr>
            <a:r>
              <a:rPr lang="en-US" dirty="0" smtClean="0"/>
              <a:t>5-Shedding </a:t>
            </a:r>
            <a:r>
              <a:rPr lang="en-US" dirty="0"/>
              <a:t>of the virus into the environment</a:t>
            </a:r>
          </a:p>
          <a:p>
            <a:pPr marL="0" indent="0" algn="l" rtl="0">
              <a:lnSpc>
                <a:spcPct val="120000"/>
              </a:lnSpc>
              <a:buNone/>
            </a:pPr>
            <a:r>
              <a:rPr lang="en-US" dirty="0" smtClean="0"/>
              <a:t>6- </a:t>
            </a:r>
            <a:r>
              <a:rPr lang="en-US" dirty="0"/>
              <a:t>T</a:t>
            </a:r>
            <a:r>
              <a:rPr lang="en-US" dirty="0" smtClean="0"/>
              <a:t>ransmission </a:t>
            </a:r>
            <a:r>
              <a:rPr lang="en-US" dirty="0"/>
              <a:t>to </a:t>
            </a:r>
            <a:r>
              <a:rPr lang="en-US" dirty="0" smtClean="0"/>
              <a:t>new </a:t>
            </a:r>
            <a:r>
              <a:rPr lang="en-US" dirty="0"/>
              <a:t>host</a:t>
            </a:r>
          </a:p>
          <a:p>
            <a:pPr marL="0" indent="0" algn="l" rtl="0">
              <a:buNone/>
            </a:pPr>
            <a:endParaRPr lang="en-US" dirty="0" smtClean="0">
              <a:solidFill>
                <a:srgbClr val="00B0F0"/>
              </a:solidFill>
            </a:endParaRPr>
          </a:p>
          <a:p>
            <a:pPr marL="0" indent="0" algn="l" rtl="0">
              <a:buNone/>
            </a:pPr>
            <a:endParaRPr lang="en-US" dirty="0" smtClean="0">
              <a:solidFill>
                <a:srgbClr val="00B0F0"/>
              </a:solidFill>
            </a:endParaRPr>
          </a:p>
        </p:txBody>
      </p:sp>
    </p:spTree>
    <p:extLst>
      <p:ext uri="{BB962C8B-B14F-4D97-AF65-F5344CB8AC3E}">
        <p14:creationId xmlns:p14="http://schemas.microsoft.com/office/powerpoint/2010/main" val="7976561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548680"/>
            <a:ext cx="8229600" cy="1143000"/>
          </a:xfrm>
        </p:spPr>
        <p:txBody>
          <a:bodyPr>
            <a:normAutofit fontScale="90000"/>
          </a:bodyPr>
          <a:lstStyle/>
          <a:p>
            <a:r>
              <a:rPr lang="en-US" b="1" dirty="0">
                <a:solidFill>
                  <a:srgbClr val="FF0000"/>
                </a:solidFill>
              </a:rPr>
              <a:t>Entry of the virus</a:t>
            </a:r>
            <a:r>
              <a:rPr lang="en-US" dirty="0"/>
              <a:t/>
            </a:r>
            <a:br>
              <a:rPr lang="en-US" dirty="0"/>
            </a:br>
            <a:endParaRPr lang="ar-IQ" dirty="0"/>
          </a:p>
        </p:txBody>
      </p:sp>
      <p:sp>
        <p:nvSpPr>
          <p:cNvPr id="3" name="Content Placeholder 2"/>
          <p:cNvSpPr>
            <a:spLocks noGrp="1"/>
          </p:cNvSpPr>
          <p:nvPr>
            <p:ph idx="1"/>
          </p:nvPr>
        </p:nvSpPr>
        <p:spPr>
          <a:xfrm>
            <a:off x="467544" y="1412776"/>
            <a:ext cx="8229600" cy="4525963"/>
          </a:xfrm>
        </p:spPr>
        <p:txBody>
          <a:bodyPr>
            <a:normAutofit lnSpcReduction="10000"/>
          </a:bodyPr>
          <a:lstStyle/>
          <a:p>
            <a:pPr marL="0" indent="0" algn="l" rtl="0">
              <a:buNone/>
            </a:pPr>
            <a:r>
              <a:rPr lang="en-US" b="1" dirty="0" smtClean="0">
                <a:solidFill>
                  <a:srgbClr val="0070C0"/>
                </a:solidFill>
              </a:rPr>
              <a:t>-Entry </a:t>
            </a:r>
            <a:r>
              <a:rPr lang="en-US" b="1" dirty="0">
                <a:solidFill>
                  <a:srgbClr val="0070C0"/>
                </a:solidFill>
              </a:rPr>
              <a:t>via the Respiratory Tract</a:t>
            </a:r>
            <a:endParaRPr lang="en-US" dirty="0">
              <a:solidFill>
                <a:srgbClr val="0070C0"/>
              </a:solidFill>
            </a:endParaRPr>
          </a:p>
          <a:p>
            <a:pPr marL="0" indent="0" algn="just" rtl="0">
              <a:buNone/>
            </a:pPr>
            <a:r>
              <a:rPr lang="en-US" b="1" dirty="0" smtClean="0"/>
              <a:t>-</a:t>
            </a:r>
            <a:r>
              <a:rPr lang="en-US" b="1" dirty="0"/>
              <a:t>A</a:t>
            </a:r>
            <a:r>
              <a:rPr lang="en-US" b="1" dirty="0" smtClean="0"/>
              <a:t>ttaching </a:t>
            </a:r>
            <a:r>
              <a:rPr lang="en-US" b="1" dirty="0"/>
              <a:t>to </a:t>
            </a:r>
            <a:r>
              <a:rPr lang="en-US" b="1" dirty="0" smtClean="0"/>
              <a:t>specific receptors </a:t>
            </a:r>
          </a:p>
          <a:p>
            <a:pPr marL="0" indent="0" algn="just" rtl="0">
              <a:buNone/>
            </a:pPr>
            <a:r>
              <a:rPr lang="en-US" b="1" dirty="0" smtClean="0"/>
              <a:t>on </a:t>
            </a:r>
            <a:r>
              <a:rPr lang="en-US" b="1" dirty="0"/>
              <a:t>epithelial cells </a:t>
            </a:r>
            <a:r>
              <a:rPr lang="en-US" b="1" dirty="0" smtClean="0"/>
              <a:t>of mucosa</a:t>
            </a:r>
          </a:p>
          <a:p>
            <a:pPr marL="0" indent="0" algn="just" rtl="0">
              <a:buNone/>
            </a:pPr>
            <a:r>
              <a:rPr lang="en-US" b="1" dirty="0" smtClean="0"/>
              <a:t>-</a:t>
            </a:r>
            <a:r>
              <a:rPr lang="en-US" b="1" dirty="0">
                <a:cs typeface="+mj-cs"/>
              </a:rPr>
              <a:t>R</a:t>
            </a:r>
            <a:r>
              <a:rPr lang="en-US" b="1" dirty="0" smtClean="0">
                <a:cs typeface="+mj-cs"/>
              </a:rPr>
              <a:t>emain </a:t>
            </a:r>
            <a:r>
              <a:rPr lang="en-US" b="1" dirty="0">
                <a:cs typeface="+mj-cs"/>
              </a:rPr>
              <a:t>localized </a:t>
            </a:r>
            <a:r>
              <a:rPr lang="en-US" b="1" dirty="0" smtClean="0">
                <a:cs typeface="+mj-cs"/>
              </a:rPr>
              <a:t>(Adenoviruses,</a:t>
            </a:r>
          </a:p>
          <a:p>
            <a:pPr marL="0" indent="0" algn="just" rtl="0">
              <a:buNone/>
            </a:pPr>
            <a:r>
              <a:rPr lang="en-US" b="1" dirty="0">
                <a:cs typeface="+mj-cs"/>
              </a:rPr>
              <a:t>I</a:t>
            </a:r>
            <a:r>
              <a:rPr lang="en-US" b="1" dirty="0" smtClean="0">
                <a:cs typeface="+mj-cs"/>
              </a:rPr>
              <a:t>nfluenza).</a:t>
            </a:r>
            <a:endParaRPr lang="en-US" b="1" dirty="0">
              <a:cs typeface="+mj-cs"/>
            </a:endParaRPr>
          </a:p>
          <a:p>
            <a:pPr marL="0" indent="0" algn="just" rtl="0">
              <a:buNone/>
            </a:pPr>
            <a:r>
              <a:rPr lang="en-US" b="1" dirty="0" smtClean="0">
                <a:cs typeface="+mj-cs"/>
              </a:rPr>
              <a:t>-</a:t>
            </a:r>
            <a:r>
              <a:rPr lang="en-US" b="1" dirty="0">
                <a:cs typeface="+mj-cs"/>
              </a:rPr>
              <a:t>B</a:t>
            </a:r>
            <a:r>
              <a:rPr lang="en-US" b="1" dirty="0" smtClean="0">
                <a:cs typeface="+mj-cs"/>
              </a:rPr>
              <a:t>ecome </a:t>
            </a:r>
            <a:r>
              <a:rPr lang="en-US" b="1" dirty="0">
                <a:cs typeface="+mj-cs"/>
              </a:rPr>
              <a:t>systemic by disseminated </a:t>
            </a:r>
            <a:endParaRPr lang="en-US" b="1" dirty="0" smtClean="0">
              <a:cs typeface="+mj-cs"/>
            </a:endParaRPr>
          </a:p>
          <a:p>
            <a:pPr marL="0" indent="0" algn="just" rtl="0">
              <a:buNone/>
            </a:pPr>
            <a:r>
              <a:rPr lang="en-US" b="1" dirty="0" smtClean="0">
                <a:cs typeface="+mj-cs"/>
              </a:rPr>
              <a:t>via </a:t>
            </a:r>
            <a:r>
              <a:rPr lang="en-US" b="1" dirty="0" err="1">
                <a:cs typeface="+mj-cs"/>
              </a:rPr>
              <a:t>lymphatics</a:t>
            </a:r>
            <a:r>
              <a:rPr lang="en-US" b="1" dirty="0">
                <a:cs typeface="+mj-cs"/>
              </a:rPr>
              <a:t> or bloodstream </a:t>
            </a:r>
            <a:r>
              <a:rPr lang="en-US" b="1" dirty="0" smtClean="0">
                <a:cs typeface="+mj-cs"/>
              </a:rPr>
              <a:t>(Poliovirus,</a:t>
            </a:r>
            <a:r>
              <a:rPr lang="en-US" dirty="0"/>
              <a:t> </a:t>
            </a:r>
            <a:r>
              <a:rPr lang="en-US" b="1" dirty="0"/>
              <a:t>Measles virus</a:t>
            </a:r>
            <a:r>
              <a:rPr lang="en-US" b="1" dirty="0" smtClean="0">
                <a:cs typeface="+mj-cs"/>
              </a:rPr>
              <a:t>).</a:t>
            </a:r>
            <a:endParaRPr lang="en-US" b="1" dirty="0">
              <a:cs typeface="+mj-cs"/>
            </a:endParaRPr>
          </a:p>
          <a:p>
            <a:pPr marL="0" indent="0" algn="l" rtl="0">
              <a:buNone/>
            </a:pPr>
            <a:endParaRPr lang="en-US" b="1" dirty="0" smtClean="0"/>
          </a:p>
          <a:p>
            <a:pPr marL="0" indent="0" algn="l" rtl="0">
              <a:buNone/>
            </a:pPr>
            <a:endParaRPr lang="ar-IQ" dirty="0">
              <a:solidFill>
                <a:srgbClr val="0070C0"/>
              </a:solidFill>
            </a:endParaRPr>
          </a:p>
        </p:txBody>
      </p:sp>
      <p:pic>
        <p:nvPicPr>
          <p:cNvPr id="2050" name="Picture 2" descr="C:\Users\hp\Desktop\downlo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0172" y="620688"/>
            <a:ext cx="2592288" cy="38884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93621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Autofit/>
          </a:bodyPr>
          <a:lstStyle/>
          <a:p>
            <a:pPr algn="l" rtl="0"/>
            <a:r>
              <a:rPr lang="en-US" sz="2800" b="1" dirty="0" smtClean="0">
                <a:solidFill>
                  <a:srgbClr val="0070C0"/>
                </a:solidFill>
              </a:rPr>
              <a:t>Entry </a:t>
            </a:r>
            <a:r>
              <a:rPr lang="en-US" sz="2800" b="1" dirty="0">
                <a:solidFill>
                  <a:srgbClr val="0070C0"/>
                </a:solidFill>
              </a:rPr>
              <a:t>via the Oropharynx and Intestinal Tract</a:t>
            </a:r>
            <a:r>
              <a:rPr lang="en-US" sz="2800" dirty="0">
                <a:solidFill>
                  <a:srgbClr val="0070C0"/>
                </a:solidFill>
              </a:rPr>
              <a:t/>
            </a:r>
            <a:br>
              <a:rPr lang="en-US" sz="2800" dirty="0">
                <a:solidFill>
                  <a:srgbClr val="0070C0"/>
                </a:solidFill>
              </a:rPr>
            </a:br>
            <a:endParaRPr lang="ar-IQ" sz="2800" dirty="0">
              <a:solidFill>
                <a:srgbClr val="0070C0"/>
              </a:solidFill>
            </a:endParaRPr>
          </a:p>
        </p:txBody>
      </p:sp>
      <p:sp>
        <p:nvSpPr>
          <p:cNvPr id="3" name="Content Placeholder 2"/>
          <p:cNvSpPr>
            <a:spLocks noGrp="1"/>
          </p:cNvSpPr>
          <p:nvPr>
            <p:ph idx="1"/>
          </p:nvPr>
        </p:nvSpPr>
        <p:spPr>
          <a:xfrm>
            <a:off x="107504" y="836712"/>
            <a:ext cx="9036496" cy="5760640"/>
          </a:xfrm>
        </p:spPr>
        <p:txBody>
          <a:bodyPr>
            <a:normAutofit fontScale="85000" lnSpcReduction="20000"/>
          </a:bodyPr>
          <a:lstStyle/>
          <a:p>
            <a:pPr marL="0" indent="0" algn="just" rtl="0">
              <a:buNone/>
            </a:pPr>
            <a:r>
              <a:rPr lang="en-US" sz="2800" dirty="0" smtClean="0"/>
              <a:t>-</a:t>
            </a:r>
            <a:r>
              <a:rPr lang="en-US" sz="2800" b="1" dirty="0"/>
              <a:t>A</a:t>
            </a:r>
            <a:r>
              <a:rPr lang="en-US" sz="2800" b="1" dirty="0" smtClean="0"/>
              <a:t>cquired </a:t>
            </a:r>
            <a:r>
              <a:rPr lang="en-US" sz="2800" b="1" dirty="0"/>
              <a:t>by </a:t>
            </a:r>
            <a:r>
              <a:rPr lang="en-US" sz="2800" b="1" dirty="0" smtClean="0"/>
              <a:t>ingestion</a:t>
            </a:r>
          </a:p>
          <a:p>
            <a:pPr marL="0" indent="0" algn="just" rtl="0">
              <a:buNone/>
            </a:pPr>
            <a:r>
              <a:rPr lang="en-US" sz="2800" b="1" dirty="0" smtClean="0">
                <a:cs typeface="+mj-cs"/>
              </a:rPr>
              <a:t>swallowed ,reach </a:t>
            </a:r>
            <a:r>
              <a:rPr lang="en-US" sz="2800" b="1" dirty="0">
                <a:cs typeface="+mj-cs"/>
              </a:rPr>
              <a:t>the stomach and intestine directly or </a:t>
            </a:r>
            <a:r>
              <a:rPr lang="en-US" sz="2800" b="1" dirty="0" smtClean="0">
                <a:cs typeface="+mj-cs"/>
              </a:rPr>
              <a:t>may </a:t>
            </a:r>
            <a:r>
              <a:rPr lang="en-US" sz="2800" b="1" dirty="0">
                <a:cs typeface="+mj-cs"/>
              </a:rPr>
              <a:t>first infect </a:t>
            </a:r>
            <a:r>
              <a:rPr lang="en-US" sz="2800" b="1" dirty="0" smtClean="0">
                <a:cs typeface="+mj-cs"/>
              </a:rPr>
              <a:t>oropharynx</a:t>
            </a:r>
          </a:p>
          <a:p>
            <a:pPr marL="0" indent="0" algn="just" rtl="0">
              <a:buNone/>
            </a:pPr>
            <a:r>
              <a:rPr lang="en-US" sz="2800" b="1" dirty="0" smtClean="0">
                <a:cs typeface="+mj-cs"/>
              </a:rPr>
              <a:t>- </a:t>
            </a:r>
            <a:r>
              <a:rPr lang="en-US" sz="2800" b="1" dirty="0">
                <a:cs typeface="+mj-cs"/>
              </a:rPr>
              <a:t>E</a:t>
            </a:r>
            <a:r>
              <a:rPr lang="en-US" sz="2800" b="1" dirty="0" smtClean="0">
                <a:cs typeface="+mj-cs"/>
              </a:rPr>
              <a:t>sophagus </a:t>
            </a:r>
            <a:r>
              <a:rPr lang="en-US" sz="2800" b="1" dirty="0">
                <a:cs typeface="+mj-cs"/>
              </a:rPr>
              <a:t>is rarely </a:t>
            </a:r>
            <a:r>
              <a:rPr lang="en-US" sz="2800" b="1" dirty="0" smtClean="0">
                <a:cs typeface="+mj-cs"/>
              </a:rPr>
              <a:t>infected </a:t>
            </a:r>
            <a:r>
              <a:rPr lang="en-US" sz="2800" b="1" dirty="0" smtClean="0">
                <a:solidFill>
                  <a:srgbClr val="C00000"/>
                </a:solidFill>
                <a:cs typeface="+mj-cs"/>
              </a:rPr>
              <a:t>(</a:t>
            </a:r>
            <a:r>
              <a:rPr lang="en-US" sz="2800" b="1" dirty="0" smtClean="0">
                <a:solidFill>
                  <a:srgbClr val="C00000"/>
                </a:solidFill>
              </a:rPr>
              <a:t>its </a:t>
            </a:r>
            <a:r>
              <a:rPr lang="en-US" sz="2800" b="1" dirty="0">
                <a:solidFill>
                  <a:srgbClr val="C00000"/>
                </a:solidFill>
              </a:rPr>
              <a:t>tough epithelium and the rapid passage of swallowed material over its </a:t>
            </a:r>
            <a:r>
              <a:rPr lang="en-US" sz="2800" b="1" dirty="0" smtClean="0">
                <a:solidFill>
                  <a:srgbClr val="C00000"/>
                </a:solidFill>
              </a:rPr>
              <a:t>surface)</a:t>
            </a:r>
          </a:p>
          <a:p>
            <a:pPr marL="0" indent="0" algn="just" rtl="0">
              <a:buNone/>
            </a:pPr>
            <a:r>
              <a:rPr lang="en-US" sz="2800" b="1" dirty="0" smtClean="0">
                <a:cs typeface="+mj-cs"/>
              </a:rPr>
              <a:t>-Rotaviruses</a:t>
            </a:r>
            <a:r>
              <a:rPr lang="en-US" sz="2800" b="1" dirty="0">
                <a:cs typeface="+mj-cs"/>
              </a:rPr>
              <a:t>, </a:t>
            </a:r>
            <a:r>
              <a:rPr lang="en-US" sz="2800" b="1" dirty="0" err="1">
                <a:cs typeface="+mj-cs"/>
              </a:rPr>
              <a:t>C</a:t>
            </a:r>
            <a:r>
              <a:rPr lang="en-US" sz="2800" b="1" dirty="0" err="1" smtClean="0">
                <a:cs typeface="+mj-cs"/>
              </a:rPr>
              <a:t>aliciviruses</a:t>
            </a:r>
            <a:r>
              <a:rPr lang="en-US" sz="2800" b="1" dirty="0">
                <a:cs typeface="+mj-cs"/>
              </a:rPr>
              <a:t>, and </a:t>
            </a:r>
            <a:r>
              <a:rPr lang="en-US" sz="2800" b="1" dirty="0" err="1">
                <a:cs typeface="+mj-cs"/>
              </a:rPr>
              <a:t>E</a:t>
            </a:r>
            <a:r>
              <a:rPr lang="en-US" sz="2800" b="1" dirty="0" err="1" smtClean="0">
                <a:cs typeface="+mj-cs"/>
              </a:rPr>
              <a:t>nteroviruses</a:t>
            </a:r>
            <a:endParaRPr lang="en-US" sz="2800" b="1" dirty="0" smtClean="0">
              <a:cs typeface="+mj-cs"/>
            </a:endParaRPr>
          </a:p>
          <a:p>
            <a:pPr marL="0" indent="0" algn="just" rtl="0">
              <a:buNone/>
            </a:pPr>
            <a:r>
              <a:rPr lang="en-US" sz="2800" b="1" dirty="0" smtClean="0">
                <a:cs typeface="+mj-cs"/>
              </a:rPr>
              <a:t>-</a:t>
            </a:r>
            <a:r>
              <a:rPr lang="en-US" sz="2800" b="1" dirty="0">
                <a:cs typeface="+mj-cs"/>
              </a:rPr>
              <a:t>A</a:t>
            </a:r>
            <a:r>
              <a:rPr lang="en-US" sz="2800" b="1" dirty="0" smtClean="0">
                <a:cs typeface="+mj-cs"/>
              </a:rPr>
              <a:t>cid </a:t>
            </a:r>
            <a:r>
              <a:rPr lang="en-US" sz="2800" b="1" dirty="0">
                <a:cs typeface="+mj-cs"/>
              </a:rPr>
              <a:t>and bile resistant</a:t>
            </a:r>
            <a:endParaRPr lang="en-US" sz="2800" b="1" dirty="0" smtClean="0">
              <a:cs typeface="+mj-cs"/>
            </a:endParaRPr>
          </a:p>
          <a:p>
            <a:pPr marL="0" indent="0" algn="just" rtl="0">
              <a:buNone/>
            </a:pPr>
            <a:r>
              <a:rPr lang="en-US" sz="2800" b="1" dirty="0" smtClean="0">
                <a:solidFill>
                  <a:srgbClr val="0070C0"/>
                </a:solidFill>
                <a:cs typeface="+mj-cs"/>
              </a:rPr>
              <a:t>-Entry </a:t>
            </a:r>
            <a:r>
              <a:rPr lang="en-US" sz="2800" b="1" dirty="0">
                <a:solidFill>
                  <a:srgbClr val="0070C0"/>
                </a:solidFill>
                <a:cs typeface="+mj-cs"/>
              </a:rPr>
              <a:t>via the </a:t>
            </a:r>
            <a:r>
              <a:rPr lang="en-US" sz="2800" b="1" dirty="0" smtClean="0">
                <a:solidFill>
                  <a:srgbClr val="0070C0"/>
                </a:solidFill>
                <a:cs typeface="+mj-cs"/>
              </a:rPr>
              <a:t>Skin</a:t>
            </a:r>
          </a:p>
          <a:p>
            <a:pPr marL="0" indent="0" algn="just" rtl="0">
              <a:buNone/>
            </a:pPr>
            <a:r>
              <a:rPr lang="en-US" sz="2800" dirty="0" smtClean="0"/>
              <a:t>-Breaches </a:t>
            </a:r>
            <a:r>
              <a:rPr lang="en-US" sz="2800" dirty="0"/>
              <a:t>in skin </a:t>
            </a:r>
            <a:r>
              <a:rPr lang="en-US" sz="2800" dirty="0" smtClean="0"/>
              <a:t>(e.g. cuts</a:t>
            </a:r>
            <a:r>
              <a:rPr lang="en-US" sz="2800" dirty="0"/>
              <a:t>, punctures, abrasions, or </a:t>
            </a:r>
            <a:r>
              <a:rPr lang="en-US" sz="2800" dirty="0" smtClean="0"/>
              <a:t>wounds)</a:t>
            </a:r>
          </a:p>
          <a:p>
            <a:pPr marL="0" indent="0" algn="just" rtl="0">
              <a:buNone/>
            </a:pPr>
            <a:r>
              <a:rPr lang="en-US" sz="2800" dirty="0" smtClean="0"/>
              <a:t>-Bite </a:t>
            </a:r>
            <a:r>
              <a:rPr lang="en-US" sz="2800" dirty="0"/>
              <a:t>of </a:t>
            </a:r>
            <a:r>
              <a:rPr lang="en-US" sz="2800" dirty="0" smtClean="0"/>
              <a:t>arthropods(</a:t>
            </a:r>
            <a:r>
              <a:rPr lang="en-US" sz="2800" dirty="0" err="1" smtClean="0"/>
              <a:t>mosquitoes,ticks,Insects</a:t>
            </a:r>
            <a:r>
              <a:rPr lang="en-US" sz="2800" dirty="0" smtClean="0"/>
              <a:t>)</a:t>
            </a:r>
          </a:p>
          <a:p>
            <a:pPr marL="0" indent="0" algn="just" rtl="0">
              <a:buNone/>
            </a:pPr>
            <a:r>
              <a:rPr lang="en-US" sz="2800" b="1" dirty="0" smtClean="0"/>
              <a:t>-</a:t>
            </a:r>
            <a:r>
              <a:rPr lang="en-US" sz="2800" dirty="0"/>
              <a:t>B</a:t>
            </a:r>
            <a:r>
              <a:rPr lang="en-US" sz="2800" dirty="0" smtClean="0"/>
              <a:t>ite </a:t>
            </a:r>
            <a:r>
              <a:rPr lang="en-US" sz="2800" dirty="0"/>
              <a:t>of an </a:t>
            </a:r>
            <a:r>
              <a:rPr lang="en-US" sz="2800" dirty="0" smtClean="0"/>
              <a:t>animal( </a:t>
            </a:r>
            <a:r>
              <a:rPr lang="en-US" sz="2800" b="1" dirty="0">
                <a:cs typeface="+mj-cs"/>
              </a:rPr>
              <a:t>R</a:t>
            </a:r>
            <a:r>
              <a:rPr lang="en-US" sz="2800" b="1" dirty="0" smtClean="0">
                <a:cs typeface="+mj-cs"/>
              </a:rPr>
              <a:t>abies</a:t>
            </a:r>
            <a:r>
              <a:rPr lang="en-US" sz="2800" dirty="0" smtClean="0"/>
              <a:t>).</a:t>
            </a:r>
            <a:endParaRPr lang="en-US" sz="2800" dirty="0"/>
          </a:p>
          <a:p>
            <a:pPr marL="0" indent="0" algn="just" rtl="0">
              <a:buNone/>
            </a:pPr>
            <a:r>
              <a:rPr lang="en-US" sz="2800" dirty="0"/>
              <a:t>P</a:t>
            </a:r>
            <a:r>
              <a:rPr lang="en-US" sz="2800" dirty="0" smtClean="0"/>
              <a:t>redispose </a:t>
            </a:r>
            <a:r>
              <a:rPr lang="en-US" sz="2800" dirty="0"/>
              <a:t>for viral </a:t>
            </a:r>
            <a:r>
              <a:rPr lang="en-US" sz="2800" dirty="0" smtClean="0"/>
              <a:t>infection </a:t>
            </a:r>
          </a:p>
          <a:p>
            <a:pPr marL="0" indent="0" algn="just" rtl="0">
              <a:buNone/>
            </a:pPr>
            <a:r>
              <a:rPr lang="en-US" sz="2800" b="1" dirty="0">
                <a:solidFill>
                  <a:srgbClr val="C00000"/>
                </a:solidFill>
                <a:cs typeface="+mj-cs"/>
              </a:rPr>
              <a:t>E</a:t>
            </a:r>
            <a:r>
              <a:rPr lang="en-US" sz="2800" b="1" dirty="0" smtClean="0">
                <a:solidFill>
                  <a:srgbClr val="C00000"/>
                </a:solidFill>
                <a:cs typeface="+mj-cs"/>
              </a:rPr>
              <a:t>ither</a:t>
            </a:r>
            <a:r>
              <a:rPr lang="en-US" sz="2800" dirty="0" smtClean="0"/>
              <a:t> </a:t>
            </a:r>
            <a:r>
              <a:rPr lang="en-US" sz="2800" dirty="0"/>
              <a:t>remain in </a:t>
            </a:r>
            <a:r>
              <a:rPr lang="en-US" sz="2800" dirty="0" smtClean="0"/>
              <a:t>skin  ( </a:t>
            </a:r>
            <a:r>
              <a:rPr lang="en-US" sz="2800" b="1" dirty="0" smtClean="0"/>
              <a:t>Papillomaviruses)</a:t>
            </a:r>
            <a:r>
              <a:rPr lang="en-US" sz="2800" dirty="0" smtClean="0"/>
              <a:t> </a:t>
            </a:r>
            <a:endParaRPr lang="en-US" sz="2800" b="1" dirty="0" smtClean="0">
              <a:solidFill>
                <a:srgbClr val="0070C0"/>
              </a:solidFill>
              <a:cs typeface="+mj-cs"/>
            </a:endParaRPr>
          </a:p>
          <a:p>
            <a:pPr marL="0" indent="0" algn="just" rtl="0">
              <a:buNone/>
            </a:pPr>
            <a:r>
              <a:rPr lang="en-US" sz="2800" dirty="0" smtClean="0">
                <a:solidFill>
                  <a:srgbClr val="0070C0"/>
                </a:solidFill>
                <a:cs typeface="+mj-cs"/>
              </a:rPr>
              <a:t> </a:t>
            </a:r>
            <a:r>
              <a:rPr lang="en-US" sz="2800" b="1" dirty="0" smtClean="0">
                <a:solidFill>
                  <a:srgbClr val="C00000"/>
                </a:solidFill>
                <a:cs typeface="+mj-cs"/>
              </a:rPr>
              <a:t>or </a:t>
            </a:r>
            <a:r>
              <a:rPr lang="en-US" sz="2800" dirty="0" smtClean="0">
                <a:cs typeface="+mj-cs"/>
              </a:rPr>
              <a:t>Deeper </a:t>
            </a:r>
            <a:r>
              <a:rPr lang="en-US" sz="2800" dirty="0">
                <a:cs typeface="+mj-cs"/>
              </a:rPr>
              <a:t>trauma introduce viruses into the dermis with its rich supply of vessels, </a:t>
            </a:r>
            <a:r>
              <a:rPr lang="en-US" sz="2800" dirty="0" err="1">
                <a:cs typeface="+mj-cs"/>
              </a:rPr>
              <a:t>lymphatics</a:t>
            </a:r>
            <a:r>
              <a:rPr lang="en-US" sz="2800" dirty="0">
                <a:cs typeface="+mj-cs"/>
              </a:rPr>
              <a:t>, </a:t>
            </a:r>
            <a:r>
              <a:rPr lang="en-US" sz="2800" dirty="0" smtClean="0">
                <a:cs typeface="+mj-cs"/>
              </a:rPr>
              <a:t>nerves ,underlying </a:t>
            </a:r>
            <a:r>
              <a:rPr lang="en-US" sz="2800" dirty="0">
                <a:cs typeface="+mj-cs"/>
              </a:rPr>
              <a:t>subcutaneous tissue and muscle. </a:t>
            </a:r>
          </a:p>
          <a:p>
            <a:pPr marL="0" indent="0" algn="l" rtl="0">
              <a:buNone/>
            </a:pPr>
            <a:endParaRPr lang="ar-IQ" sz="2800" b="1" dirty="0">
              <a:solidFill>
                <a:srgbClr val="C00000"/>
              </a:solidFill>
              <a:cs typeface="+mj-cs"/>
            </a:endParaRPr>
          </a:p>
        </p:txBody>
      </p:sp>
    </p:spTree>
    <p:extLst>
      <p:ext uri="{BB962C8B-B14F-4D97-AF65-F5344CB8AC3E}">
        <p14:creationId xmlns:p14="http://schemas.microsoft.com/office/powerpoint/2010/main" val="17428985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432048"/>
          </a:xfrm>
        </p:spPr>
        <p:txBody>
          <a:bodyPr>
            <a:normAutofit fontScale="90000"/>
          </a:bodyPr>
          <a:lstStyle/>
          <a:p>
            <a:pPr algn="l" rtl="0"/>
            <a:r>
              <a:rPr lang="en-US" sz="2000" b="1" dirty="0"/>
              <a:t> </a:t>
            </a:r>
            <a:r>
              <a:rPr lang="en-US" sz="2000" b="1" dirty="0" smtClean="0"/>
              <a:t>- </a:t>
            </a:r>
            <a:r>
              <a:rPr lang="en-US" sz="3100" b="1" dirty="0" smtClean="0">
                <a:solidFill>
                  <a:schemeClr val="accent1"/>
                </a:solidFill>
              </a:rPr>
              <a:t>Entry </a:t>
            </a:r>
            <a:r>
              <a:rPr lang="en-US" sz="3100" b="1" dirty="0">
                <a:solidFill>
                  <a:schemeClr val="accent1"/>
                </a:solidFill>
              </a:rPr>
              <a:t>via the Genitourinary Tract</a:t>
            </a:r>
          </a:p>
        </p:txBody>
      </p:sp>
      <p:sp>
        <p:nvSpPr>
          <p:cNvPr id="3" name="Content Placeholder 2"/>
          <p:cNvSpPr>
            <a:spLocks noGrp="1"/>
          </p:cNvSpPr>
          <p:nvPr>
            <p:ph idx="1"/>
          </p:nvPr>
        </p:nvSpPr>
        <p:spPr>
          <a:xfrm>
            <a:off x="457200" y="692696"/>
            <a:ext cx="8363272" cy="5832648"/>
          </a:xfrm>
        </p:spPr>
        <p:txBody>
          <a:bodyPr>
            <a:normAutofit/>
          </a:bodyPr>
          <a:lstStyle/>
          <a:p>
            <a:pPr marL="0" indent="0" algn="l" rtl="0">
              <a:buNone/>
            </a:pPr>
            <a:r>
              <a:rPr lang="en-US" sz="2800" dirty="0" smtClean="0">
                <a:cs typeface="+mj-cs"/>
              </a:rPr>
              <a:t>-Abrasions </a:t>
            </a:r>
            <a:r>
              <a:rPr lang="en-US" sz="2800" dirty="0">
                <a:cs typeface="+mj-cs"/>
              </a:rPr>
              <a:t>to the vaginal, rectal, and urethral epithelium during sexual activity can facilitate virus </a:t>
            </a:r>
            <a:r>
              <a:rPr lang="en-US" sz="2800" dirty="0" smtClean="0">
                <a:cs typeface="+mj-cs"/>
              </a:rPr>
              <a:t>entry</a:t>
            </a:r>
          </a:p>
          <a:p>
            <a:pPr marL="0" indent="0" algn="l" rtl="0">
              <a:buNone/>
            </a:pPr>
            <a:r>
              <a:rPr lang="en-US" sz="2800" dirty="0" smtClean="0">
                <a:cs typeface="+mj-cs"/>
              </a:rPr>
              <a:t> </a:t>
            </a:r>
            <a:r>
              <a:rPr lang="en-US" sz="2800" dirty="0">
                <a:cs typeface="+mj-cs"/>
              </a:rPr>
              <a:t>(e.g., </a:t>
            </a:r>
            <a:r>
              <a:rPr lang="en-US" sz="2800" dirty="0" smtClean="0">
                <a:cs typeface="+mj-cs"/>
              </a:rPr>
              <a:t>papillomaviruses, Herpes </a:t>
            </a:r>
            <a:r>
              <a:rPr lang="en-US" sz="2800" dirty="0">
                <a:cs typeface="+mj-cs"/>
              </a:rPr>
              <a:t>simplex virus </a:t>
            </a:r>
            <a:r>
              <a:rPr lang="en-US" sz="2800" dirty="0" smtClean="0">
                <a:cs typeface="+mj-cs"/>
              </a:rPr>
              <a:t>2)</a:t>
            </a:r>
            <a:r>
              <a:rPr lang="en-US" sz="2800" dirty="0"/>
              <a:t> </a:t>
            </a:r>
            <a:endParaRPr lang="en-US" sz="2800" dirty="0" smtClean="0"/>
          </a:p>
          <a:p>
            <a:pPr marL="0" indent="0" algn="l" rtl="0">
              <a:buNone/>
            </a:pPr>
            <a:r>
              <a:rPr lang="en-US" sz="2800" dirty="0"/>
              <a:t>-</a:t>
            </a:r>
            <a:r>
              <a:rPr lang="en-US" sz="2800" dirty="0" smtClean="0"/>
              <a:t>HIV-1 </a:t>
            </a:r>
            <a:r>
              <a:rPr lang="en-US" sz="2800" dirty="0"/>
              <a:t>and 2, human T-</a:t>
            </a:r>
            <a:r>
              <a:rPr lang="en-US" sz="2800" dirty="0" err="1"/>
              <a:t>lymphotropic</a:t>
            </a:r>
            <a:r>
              <a:rPr lang="en-US" sz="2800" dirty="0"/>
              <a:t> viruses 1 and 2 </a:t>
            </a:r>
            <a:r>
              <a:rPr lang="en-US" sz="2800" dirty="0" smtClean="0"/>
              <a:t>and </a:t>
            </a:r>
            <a:r>
              <a:rPr lang="en-US" sz="2800" dirty="0"/>
              <a:t>hepatitis B and C viruses, do not produce local lesions but are sexually transmitted</a:t>
            </a:r>
            <a:r>
              <a:rPr lang="en-US" sz="2800" dirty="0" smtClean="0"/>
              <a:t>.</a:t>
            </a:r>
            <a:r>
              <a:rPr lang="en-US" sz="2800" dirty="0"/>
              <a:t> </a:t>
            </a:r>
            <a:endParaRPr lang="en-US" sz="2800" dirty="0" smtClean="0"/>
          </a:p>
          <a:p>
            <a:pPr marL="0" indent="0" algn="l" rtl="0">
              <a:buNone/>
            </a:pPr>
            <a:r>
              <a:rPr lang="en-US" sz="2800" b="1" dirty="0" smtClean="0">
                <a:solidFill>
                  <a:schemeClr val="accent1"/>
                </a:solidFill>
                <a:cs typeface="+mj-cs"/>
              </a:rPr>
              <a:t>- Entry </a:t>
            </a:r>
            <a:r>
              <a:rPr lang="en-US" sz="2800" b="1" dirty="0">
                <a:solidFill>
                  <a:schemeClr val="accent1"/>
                </a:solidFill>
                <a:cs typeface="+mj-cs"/>
              </a:rPr>
              <a:t>via the Eyes</a:t>
            </a:r>
          </a:p>
          <a:p>
            <a:pPr marL="0" indent="0" algn="l" rtl="0">
              <a:buNone/>
            </a:pPr>
            <a:r>
              <a:rPr lang="en-US" sz="2800" dirty="0"/>
              <a:t>Virus can reach the eye by aerosol</a:t>
            </a:r>
            <a:r>
              <a:rPr lang="en-US" sz="2800" dirty="0" smtClean="0"/>
              <a:t>, rubbing </a:t>
            </a:r>
            <a:r>
              <a:rPr lang="en-US" sz="2800" dirty="0"/>
              <a:t>with contaminated fingers, </a:t>
            </a:r>
            <a:r>
              <a:rPr lang="en-US" sz="2800" dirty="0" smtClean="0"/>
              <a:t>ophthalmic </a:t>
            </a:r>
            <a:r>
              <a:rPr lang="en-US" sz="2800" dirty="0"/>
              <a:t>procedures with improperly sterilized instruments, </a:t>
            </a:r>
            <a:r>
              <a:rPr lang="en-US" sz="2800" dirty="0" smtClean="0"/>
              <a:t>swimming </a:t>
            </a:r>
            <a:r>
              <a:rPr lang="en-US" sz="2800" dirty="0"/>
              <a:t>pool water</a:t>
            </a:r>
            <a:r>
              <a:rPr lang="en-US" sz="2800" dirty="0" smtClean="0"/>
              <a:t>.</a:t>
            </a:r>
            <a:r>
              <a:rPr lang="en-US" sz="2800" dirty="0"/>
              <a:t> (e.g., some </a:t>
            </a:r>
            <a:r>
              <a:rPr lang="en-US" sz="2800" dirty="0" smtClean="0"/>
              <a:t>Adenoviruses</a:t>
            </a:r>
            <a:r>
              <a:rPr lang="en-US" sz="2800" dirty="0"/>
              <a:t>, </a:t>
            </a:r>
            <a:r>
              <a:rPr lang="en-US" sz="2800" dirty="0" smtClean="0"/>
              <a:t>Influenza </a:t>
            </a:r>
            <a:r>
              <a:rPr lang="en-US" sz="2800" dirty="0"/>
              <a:t>viruses, South American </a:t>
            </a:r>
            <a:r>
              <a:rPr lang="en-US" sz="2800" dirty="0" err="1"/>
              <a:t>A</a:t>
            </a:r>
            <a:r>
              <a:rPr lang="en-US" sz="2800" dirty="0" err="1" smtClean="0"/>
              <a:t>renaviruses</a:t>
            </a:r>
            <a:r>
              <a:rPr lang="en-US" sz="2800" dirty="0"/>
              <a:t>, and </a:t>
            </a:r>
            <a:r>
              <a:rPr lang="en-US" sz="2800" dirty="0" err="1"/>
              <a:t>E</a:t>
            </a:r>
            <a:r>
              <a:rPr lang="en-US" sz="2800" dirty="0" err="1" smtClean="0"/>
              <a:t>nteroviruses</a:t>
            </a:r>
            <a:r>
              <a:rPr lang="en-US" sz="2800" dirty="0"/>
              <a:t>)</a:t>
            </a:r>
            <a:endParaRPr lang="ar-IQ" sz="2800" b="1" dirty="0">
              <a:cs typeface="+mj-cs"/>
            </a:endParaRPr>
          </a:p>
        </p:txBody>
      </p:sp>
    </p:spTree>
    <p:extLst>
      <p:ext uri="{BB962C8B-B14F-4D97-AF65-F5344CB8AC3E}">
        <p14:creationId xmlns:p14="http://schemas.microsoft.com/office/powerpoint/2010/main" val="1675176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hp\Desktop\300px-Typical_sites_of_virus_entry_into_the_bod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944" y="764704"/>
            <a:ext cx="4104456" cy="547260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95536" y="692696"/>
            <a:ext cx="3456384" cy="5016758"/>
          </a:xfrm>
          <a:prstGeom prst="rect">
            <a:avLst/>
          </a:prstGeom>
        </p:spPr>
        <p:txBody>
          <a:bodyPr wrap="square">
            <a:spAutoFit/>
          </a:bodyPr>
          <a:lstStyle/>
          <a:p>
            <a:pPr algn="l" rtl="0">
              <a:lnSpc>
                <a:spcPct val="200000"/>
              </a:lnSpc>
            </a:pPr>
            <a:r>
              <a:rPr lang="en-US" sz="2000" b="1" dirty="0">
                <a:cs typeface="+mj-cs"/>
              </a:rPr>
              <a:t>Typical sites of virus entry into the body: The first steps of viral infection is determined by the site at which the virus implants into the body. This would subsequently dictate the mechanisms of viral pathogenesis.</a:t>
            </a:r>
            <a:endParaRPr lang="ar-IQ" sz="2000" b="1" dirty="0">
              <a:cs typeface="+mj-cs"/>
            </a:endParaRPr>
          </a:p>
        </p:txBody>
      </p:sp>
    </p:spTree>
    <p:extLst>
      <p:ext uri="{BB962C8B-B14F-4D97-AF65-F5344CB8AC3E}">
        <p14:creationId xmlns:p14="http://schemas.microsoft.com/office/powerpoint/2010/main" val="2259863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pPr algn="l"/>
            <a:r>
              <a:rPr lang="en-US" b="1" dirty="0">
                <a:solidFill>
                  <a:srgbClr val="FF0000"/>
                </a:solidFill>
              </a:rPr>
              <a:t>Local replication and spread</a:t>
            </a:r>
            <a:br>
              <a:rPr lang="en-US" b="1" dirty="0">
                <a:solidFill>
                  <a:srgbClr val="FF0000"/>
                </a:solidFill>
              </a:rPr>
            </a:br>
            <a:endParaRPr lang="ar-IQ" dirty="0">
              <a:solidFill>
                <a:srgbClr val="FF0000"/>
              </a:solidFill>
            </a:endParaRPr>
          </a:p>
        </p:txBody>
      </p:sp>
      <p:sp>
        <p:nvSpPr>
          <p:cNvPr id="3" name="Content Placeholder 2"/>
          <p:cNvSpPr>
            <a:spLocks noGrp="1"/>
          </p:cNvSpPr>
          <p:nvPr>
            <p:ph idx="1"/>
          </p:nvPr>
        </p:nvSpPr>
        <p:spPr>
          <a:xfrm>
            <a:off x="457200" y="908720"/>
            <a:ext cx="8229600" cy="5217443"/>
          </a:xfrm>
        </p:spPr>
        <p:txBody>
          <a:bodyPr>
            <a:normAutofit/>
          </a:bodyPr>
          <a:lstStyle/>
          <a:p>
            <a:pPr algn="just" rtl="0"/>
            <a:r>
              <a:rPr lang="en-US" dirty="0"/>
              <a:t>Following initial entry to the host</a:t>
            </a:r>
            <a:r>
              <a:rPr lang="en-US" dirty="0" smtClean="0"/>
              <a:t>,. </a:t>
            </a:r>
            <a:r>
              <a:rPr lang="en-US" dirty="0"/>
              <a:t>Here, the virus must modulate the host innate immune response to prevent its elimination by the body while facilitating its replication. Replicated virus from the initially infected cell then disperse to infect </a:t>
            </a:r>
            <a:r>
              <a:rPr lang="en-US" dirty="0" smtClean="0"/>
              <a:t>neighboring </a:t>
            </a:r>
            <a:r>
              <a:rPr lang="en-US" dirty="0"/>
              <a:t>susceptible </a:t>
            </a:r>
            <a:r>
              <a:rPr lang="en-US" dirty="0" smtClean="0"/>
              <a:t>cells, </a:t>
            </a:r>
            <a:r>
              <a:rPr lang="en-US" dirty="0"/>
              <a:t>This results in a </a:t>
            </a:r>
            <a:r>
              <a:rPr lang="en-US" dirty="0" err="1">
                <a:hlinkClick r:id="rId2"/>
              </a:rPr>
              <a:t>localised</a:t>
            </a:r>
            <a:r>
              <a:rPr lang="en-US" dirty="0">
                <a:hlinkClick r:id="rId2"/>
              </a:rPr>
              <a:t> infection</a:t>
            </a:r>
            <a:r>
              <a:rPr lang="en-US" dirty="0"/>
              <a:t>, </a:t>
            </a:r>
            <a:r>
              <a:rPr lang="en-US" dirty="0" smtClean="0"/>
              <a:t>like ,common </a:t>
            </a:r>
            <a:r>
              <a:rPr lang="en-US" dirty="0"/>
              <a:t>cold </a:t>
            </a:r>
            <a:r>
              <a:rPr lang="en-US" dirty="0" smtClean="0"/>
              <a:t>(</a:t>
            </a:r>
            <a:r>
              <a:rPr lang="en-US" dirty="0"/>
              <a:t>R</a:t>
            </a:r>
            <a:r>
              <a:rPr lang="en-US" dirty="0" smtClean="0">
                <a:hlinkClick r:id="rId3"/>
              </a:rPr>
              <a:t>hinovirus</a:t>
            </a:r>
            <a:r>
              <a:rPr lang="en-US" dirty="0"/>
              <a:t>), flu </a:t>
            </a:r>
            <a:r>
              <a:rPr lang="en-US" dirty="0" smtClean="0"/>
              <a:t>(</a:t>
            </a:r>
            <a:r>
              <a:rPr lang="en-US" dirty="0"/>
              <a:t>P</a:t>
            </a:r>
            <a:r>
              <a:rPr lang="en-US" dirty="0" smtClean="0">
                <a:hlinkClick r:id="rId4"/>
              </a:rPr>
              <a:t>arainfluenza</a:t>
            </a:r>
            <a:r>
              <a:rPr lang="en-US" dirty="0"/>
              <a:t>), gastrointestinal infections </a:t>
            </a:r>
            <a:r>
              <a:rPr lang="en-US" dirty="0" smtClean="0"/>
              <a:t>(</a:t>
            </a:r>
            <a:r>
              <a:rPr lang="en-US" dirty="0"/>
              <a:t>R</a:t>
            </a:r>
            <a:r>
              <a:rPr lang="en-US" dirty="0" smtClean="0">
                <a:hlinkClick r:id="rId5"/>
              </a:rPr>
              <a:t>otavirus</a:t>
            </a:r>
            <a:r>
              <a:rPr lang="en-US" dirty="0"/>
              <a:t>) or skin infections </a:t>
            </a:r>
            <a:r>
              <a:rPr lang="en-US" dirty="0" smtClean="0"/>
              <a:t>(</a:t>
            </a:r>
            <a:r>
              <a:rPr lang="en-US" dirty="0"/>
              <a:t>P</a:t>
            </a:r>
            <a:r>
              <a:rPr lang="en-US" dirty="0" smtClean="0">
                <a:hlinkClick r:id="rId6"/>
              </a:rPr>
              <a:t>apillomavirus</a:t>
            </a:r>
            <a:r>
              <a:rPr lang="en-US" dirty="0" smtClean="0"/>
              <a:t>)</a:t>
            </a:r>
            <a:r>
              <a:rPr lang="en-US" baseline="30000" dirty="0"/>
              <a:t>.</a:t>
            </a:r>
            <a:endParaRPr lang="ar-IQ" dirty="0"/>
          </a:p>
        </p:txBody>
      </p:sp>
    </p:spTree>
    <p:extLst>
      <p:ext uri="{BB962C8B-B14F-4D97-AF65-F5344CB8AC3E}">
        <p14:creationId xmlns:p14="http://schemas.microsoft.com/office/powerpoint/2010/main" val="24030136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fontScale="90000"/>
          </a:bodyPr>
          <a:lstStyle/>
          <a:p>
            <a:pPr algn="l" rtl="0"/>
            <a:r>
              <a:rPr lang="en-US" sz="3200" b="1" dirty="0" smtClean="0">
                <a:solidFill>
                  <a:srgbClr val="FF0000"/>
                </a:solidFill>
              </a:rPr>
              <a:t>Dissemination and secondary replication</a:t>
            </a:r>
            <a:br>
              <a:rPr lang="en-US" sz="3200" b="1" dirty="0" smtClean="0">
                <a:solidFill>
                  <a:srgbClr val="FF0000"/>
                </a:solidFill>
              </a:rPr>
            </a:br>
            <a:r>
              <a:rPr lang="en-US" sz="3200" b="1" dirty="0"/>
              <a:t> </a:t>
            </a:r>
            <a:r>
              <a:rPr lang="en-US" sz="3200" b="1" dirty="0" smtClean="0"/>
              <a:t>   via blood stream (</a:t>
            </a:r>
            <a:r>
              <a:rPr lang="en-US" sz="3200" b="1" dirty="0" err="1" smtClean="0"/>
              <a:t>viremia</a:t>
            </a:r>
            <a:r>
              <a:rPr lang="en-US" sz="3200" b="1" dirty="0" smtClean="0"/>
              <a:t>)</a:t>
            </a:r>
            <a:endParaRPr lang="ar-IQ" sz="3200" dirty="0"/>
          </a:p>
        </p:txBody>
      </p:sp>
      <p:sp>
        <p:nvSpPr>
          <p:cNvPr id="3" name="Content Placeholder 2"/>
          <p:cNvSpPr>
            <a:spLocks noGrp="1"/>
          </p:cNvSpPr>
          <p:nvPr>
            <p:ph idx="1"/>
          </p:nvPr>
        </p:nvSpPr>
        <p:spPr>
          <a:xfrm>
            <a:off x="457200" y="1340768"/>
            <a:ext cx="8229600" cy="4785395"/>
          </a:xfrm>
        </p:spPr>
        <p:txBody>
          <a:bodyPr>
            <a:normAutofit lnSpcReduction="10000"/>
          </a:bodyPr>
          <a:lstStyle/>
          <a:p>
            <a:pPr marL="0" indent="0" algn="just" rtl="0">
              <a:buNone/>
            </a:pPr>
            <a:r>
              <a:rPr lang="en-US" sz="2800" dirty="0" smtClean="0">
                <a:cs typeface="+mj-cs"/>
              </a:rPr>
              <a:t>Virus </a:t>
            </a:r>
            <a:r>
              <a:rPr lang="en-US" sz="2800" dirty="0">
                <a:cs typeface="+mj-cs"/>
              </a:rPr>
              <a:t>can cause </a:t>
            </a:r>
            <a:r>
              <a:rPr lang="en-US" sz="2800" dirty="0">
                <a:cs typeface="+mj-cs"/>
                <a:hlinkClick r:id="rId2"/>
              </a:rPr>
              <a:t>systemic disease</a:t>
            </a:r>
            <a:r>
              <a:rPr lang="en-US" sz="2800" dirty="0">
                <a:cs typeface="+mj-cs"/>
              </a:rPr>
              <a:t> through a disseminated infection spread throughout the </a:t>
            </a:r>
            <a:r>
              <a:rPr lang="en-US" sz="2800" dirty="0" smtClean="0">
                <a:cs typeface="+mj-cs"/>
              </a:rPr>
              <a:t>body via </a:t>
            </a:r>
            <a:r>
              <a:rPr lang="en-US" sz="2800" dirty="0" smtClean="0">
                <a:solidFill>
                  <a:srgbClr val="0070C0"/>
                </a:solidFill>
                <a:cs typeface="+mj-cs"/>
              </a:rPr>
              <a:t>blood</a:t>
            </a:r>
            <a:r>
              <a:rPr lang="en-US" sz="2800" dirty="0" smtClean="0">
                <a:cs typeface="+mj-cs"/>
              </a:rPr>
              <a:t> </a:t>
            </a:r>
            <a:r>
              <a:rPr lang="en-US" sz="2800" dirty="0">
                <a:cs typeface="+mj-cs"/>
              </a:rPr>
              <a:t>or </a:t>
            </a:r>
            <a:r>
              <a:rPr lang="en-US" sz="2800" dirty="0">
                <a:cs typeface="+mj-cs"/>
                <a:hlinkClick r:id="rId3"/>
              </a:rPr>
              <a:t>lymphatic system</a:t>
            </a:r>
            <a:r>
              <a:rPr lang="en-US" sz="2800" dirty="0">
                <a:cs typeface="+mj-cs"/>
              </a:rPr>
              <a:t>, </a:t>
            </a:r>
            <a:r>
              <a:rPr lang="en-US" sz="2800" dirty="0" smtClean="0">
                <a:cs typeface="+mj-cs"/>
              </a:rPr>
              <a:t>e.g., chickenpox </a:t>
            </a:r>
            <a:r>
              <a:rPr lang="en-US" sz="2800" dirty="0">
                <a:cs typeface="+mj-cs"/>
              </a:rPr>
              <a:t>(</a:t>
            </a:r>
            <a:r>
              <a:rPr lang="en-US" sz="2800" dirty="0">
                <a:cs typeface="+mj-cs"/>
                <a:hlinkClick r:id="rId4"/>
              </a:rPr>
              <a:t>varicella zoster virus</a:t>
            </a:r>
            <a:r>
              <a:rPr lang="en-US" sz="2800" dirty="0">
                <a:cs typeface="+mj-cs"/>
              </a:rPr>
              <a:t>), smallpox (</a:t>
            </a:r>
            <a:r>
              <a:rPr lang="en-US" sz="2800" dirty="0" err="1">
                <a:cs typeface="+mj-cs"/>
                <a:hlinkClick r:id="rId5"/>
              </a:rPr>
              <a:t>variola</a:t>
            </a:r>
            <a:r>
              <a:rPr lang="en-US" sz="2800" dirty="0">
                <a:cs typeface="+mj-cs"/>
              </a:rPr>
              <a:t>), HIV (</a:t>
            </a:r>
            <a:r>
              <a:rPr lang="en-US" sz="2800" dirty="0">
                <a:cs typeface="+mj-cs"/>
                <a:hlinkClick r:id="rId6"/>
              </a:rPr>
              <a:t>human immunodeficiency virus</a:t>
            </a:r>
            <a:r>
              <a:rPr lang="en-US" sz="2800" dirty="0" smtClean="0">
                <a:cs typeface="+mj-cs"/>
              </a:rPr>
              <a:t>).</a:t>
            </a:r>
            <a:r>
              <a:rPr lang="en-US" sz="2800" dirty="0"/>
              <a:t> A minority of viruses can disseminate via the nervous </a:t>
            </a:r>
            <a:r>
              <a:rPr lang="en-US" sz="2800" dirty="0" smtClean="0"/>
              <a:t>system.</a:t>
            </a:r>
            <a:r>
              <a:rPr lang="en-US" sz="2800" b="1" i="1" dirty="0" smtClean="0">
                <a:cs typeface="+mj-cs"/>
              </a:rPr>
              <a:t> </a:t>
            </a:r>
          </a:p>
          <a:p>
            <a:pPr marL="0" indent="0" algn="just" rtl="0">
              <a:buNone/>
            </a:pPr>
            <a:r>
              <a:rPr lang="en-US" sz="2800" b="1" dirty="0" smtClean="0">
                <a:solidFill>
                  <a:srgbClr val="0070C0"/>
                </a:solidFill>
                <a:cs typeface="+mj-cs"/>
              </a:rPr>
              <a:t>This </a:t>
            </a:r>
            <a:r>
              <a:rPr lang="en-US" sz="2800" b="1" dirty="0">
                <a:solidFill>
                  <a:srgbClr val="0070C0"/>
                </a:solidFill>
                <a:cs typeface="+mj-cs"/>
              </a:rPr>
              <a:t>early </a:t>
            </a:r>
            <a:r>
              <a:rPr lang="en-US" sz="2800" b="1" dirty="0" err="1">
                <a:solidFill>
                  <a:srgbClr val="0070C0"/>
                </a:solidFill>
                <a:cs typeface="+mj-cs"/>
              </a:rPr>
              <a:t>viremia</a:t>
            </a:r>
            <a:r>
              <a:rPr lang="en-US" sz="2800" b="1" dirty="0">
                <a:solidFill>
                  <a:srgbClr val="0070C0"/>
                </a:solidFill>
                <a:cs typeface="+mj-cs"/>
              </a:rPr>
              <a:t> </a:t>
            </a:r>
            <a:r>
              <a:rPr lang="en-US" sz="2800" dirty="0" smtClean="0">
                <a:cs typeface="+mj-cs"/>
              </a:rPr>
              <a:t>is </a:t>
            </a:r>
            <a:r>
              <a:rPr lang="en-US" sz="2800" dirty="0">
                <a:cs typeface="+mj-cs"/>
              </a:rPr>
              <a:t>called </a:t>
            </a:r>
            <a:r>
              <a:rPr lang="en-US" sz="2800" b="1" dirty="0">
                <a:solidFill>
                  <a:srgbClr val="0070C0"/>
                </a:solidFill>
                <a:cs typeface="+mj-cs"/>
              </a:rPr>
              <a:t>primary </a:t>
            </a:r>
            <a:r>
              <a:rPr lang="en-US" sz="2800" b="1" dirty="0" err="1" smtClean="0">
                <a:solidFill>
                  <a:srgbClr val="0070C0"/>
                </a:solidFill>
                <a:cs typeface="+mj-cs"/>
              </a:rPr>
              <a:t>viremia</a:t>
            </a:r>
            <a:r>
              <a:rPr lang="en-US" sz="2800" b="1" dirty="0" smtClean="0">
                <a:solidFill>
                  <a:srgbClr val="0070C0"/>
                </a:solidFill>
                <a:cs typeface="+mj-cs"/>
              </a:rPr>
              <a:t> </a:t>
            </a:r>
            <a:r>
              <a:rPr lang="en-US" sz="2800" b="1" dirty="0" smtClean="0">
                <a:cs typeface="+mj-cs"/>
              </a:rPr>
              <a:t>(</a:t>
            </a:r>
            <a:r>
              <a:rPr lang="en-US" sz="2800" dirty="0" smtClean="0">
                <a:cs typeface="+mj-cs"/>
              </a:rPr>
              <a:t>may </a:t>
            </a:r>
            <a:r>
              <a:rPr lang="en-US" sz="2800" dirty="0">
                <a:cs typeface="+mj-cs"/>
              </a:rPr>
              <a:t>be clinically </a:t>
            </a:r>
            <a:r>
              <a:rPr lang="en-US" sz="2800" dirty="0" smtClean="0">
                <a:cs typeface="+mj-cs"/>
              </a:rPr>
              <a:t>silent). </a:t>
            </a:r>
            <a:r>
              <a:rPr lang="en-US" sz="2800" dirty="0">
                <a:cs typeface="+mj-cs"/>
              </a:rPr>
              <a:t>Virus replication in major target organs leads to the sustained production of much higher concentrations of </a:t>
            </a:r>
            <a:r>
              <a:rPr lang="en-US" sz="2800" dirty="0" smtClean="0">
                <a:cs typeface="+mj-cs"/>
              </a:rPr>
              <a:t>virus </a:t>
            </a:r>
            <a:r>
              <a:rPr lang="en-US" sz="2800" dirty="0">
                <a:cs typeface="+mj-cs"/>
              </a:rPr>
              <a:t>producing</a:t>
            </a:r>
            <a:r>
              <a:rPr lang="en-US" sz="2800" b="1" dirty="0">
                <a:cs typeface="+mj-cs"/>
              </a:rPr>
              <a:t> </a:t>
            </a:r>
            <a:r>
              <a:rPr lang="en-US" sz="2800" b="1" dirty="0" smtClean="0">
                <a:solidFill>
                  <a:srgbClr val="0070C0"/>
                </a:solidFill>
                <a:cs typeface="+mj-cs"/>
              </a:rPr>
              <a:t>a secondary </a:t>
            </a:r>
            <a:r>
              <a:rPr lang="en-US" sz="2800" b="1" dirty="0" err="1">
                <a:solidFill>
                  <a:srgbClr val="0070C0"/>
                </a:solidFill>
                <a:cs typeface="+mj-cs"/>
              </a:rPr>
              <a:t>viremia</a:t>
            </a:r>
            <a:r>
              <a:rPr lang="en-US" sz="2800" b="1" dirty="0">
                <a:solidFill>
                  <a:srgbClr val="0070C0"/>
                </a:solidFill>
                <a:cs typeface="+mj-cs"/>
              </a:rPr>
              <a:t> </a:t>
            </a:r>
            <a:r>
              <a:rPr lang="en-US" sz="2800" dirty="0">
                <a:cs typeface="+mj-cs"/>
              </a:rPr>
              <a:t>which can in turn lead to the establishment of infection in yet other parts of the </a:t>
            </a:r>
            <a:r>
              <a:rPr lang="en-US" sz="2800" dirty="0" smtClean="0">
                <a:cs typeface="+mj-cs"/>
              </a:rPr>
              <a:t>body.</a:t>
            </a:r>
            <a:endParaRPr lang="ar-IQ" sz="2800" dirty="0">
              <a:cs typeface="+mj-cs"/>
            </a:endParaRPr>
          </a:p>
        </p:txBody>
      </p:sp>
    </p:spTree>
    <p:extLst>
      <p:ext uri="{BB962C8B-B14F-4D97-AF65-F5344CB8AC3E}">
        <p14:creationId xmlns:p14="http://schemas.microsoft.com/office/powerpoint/2010/main" val="11516915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1608</TotalTime>
  <Words>667</Words>
  <Application>Microsoft Office PowerPoint</Application>
  <PresentationFormat>On-screen Show (4:3)</PresentationFormat>
  <Paragraphs>72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   Mechanisms of Infection and  pathogenesis Lec. 2                        </vt:lpstr>
      <vt:lpstr> </vt:lpstr>
      <vt:lpstr> Steps of a virus life cycle that shape pathogenesis</vt:lpstr>
      <vt:lpstr>Entry of the virus </vt:lpstr>
      <vt:lpstr>Entry via the Oropharynx and Intestinal Tract </vt:lpstr>
      <vt:lpstr> - Entry via the Genitourinary Tract</vt:lpstr>
      <vt:lpstr>PowerPoint Presentation</vt:lpstr>
      <vt:lpstr>Local replication and spread </vt:lpstr>
      <vt:lpstr>Dissemination and secondary replication     via blood stream (viremia)</vt:lpstr>
      <vt:lpstr>Primary and secondary viremia</vt:lpstr>
      <vt:lpstr>Shedding and secondary transmission</vt:lpstr>
      <vt:lpstr>Factors affecting pathogenesis</vt:lpstr>
      <vt:lpstr>Virus factors </vt:lpstr>
      <vt:lpstr>Host factors </vt:lpstr>
      <vt:lpstr> Viral disease mechanisms </vt:lpstr>
      <vt:lpstr>Mechanisms by which viruses cause damage and disease to host cells</vt:lpstr>
      <vt:lpstr>Damage caused by the virus </vt:lpstr>
      <vt:lpstr>viral infections</vt:lpstr>
      <vt:lpstr>lifestyle" strategies of viruses in host cells</vt:lpstr>
      <vt:lpstr>Damage caused by host immune system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 2o1O</dc:creator>
  <cp:lastModifiedBy>DR.Ahmed Saker 2o1O</cp:lastModifiedBy>
  <cp:revision>61</cp:revision>
  <dcterms:created xsi:type="dcterms:W3CDTF">2020-12-09T04:53:28Z</dcterms:created>
  <dcterms:modified xsi:type="dcterms:W3CDTF">2023-10-07T11:15:46Z</dcterms:modified>
</cp:coreProperties>
</file>