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07922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62791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8479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581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018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7164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45660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5654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39243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651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90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C27626-FC5B-49EA-AA71-6F9CD2345444}" type="datetimeFigureOut">
              <a:rPr lang="ar-IQ" smtClean="0"/>
              <a:t>01/06/1436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7705-75B8-4EC6-B353-9901BE9EE63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1183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383" y="1916833"/>
            <a:ext cx="155661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152400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pPr rtl="0"/>
            <a:r>
              <a:rPr lang="en-US" b="1" dirty="0" smtClean="0"/>
              <a:t>  Erythrocyte sedimentation</a:t>
            </a:r>
            <a:br>
              <a:rPr lang="en-US" b="1" dirty="0" smtClean="0"/>
            </a:br>
            <a:r>
              <a:rPr lang="en-US" b="1" dirty="0" smtClean="0"/>
              <a:t>    rate (</a:t>
            </a:r>
            <a:r>
              <a:rPr lang="en-US" b="1" dirty="0" err="1" smtClean="0"/>
              <a:t>Westergren</a:t>
            </a:r>
            <a:r>
              <a:rPr lang="en-US" b="1" dirty="0" smtClean="0"/>
              <a:t> technique)</a:t>
            </a:r>
            <a:endParaRPr lang="ar-IQ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132856"/>
            <a:ext cx="8568952" cy="4464496"/>
          </a:xfrm>
        </p:spPr>
        <p:txBody>
          <a:bodyPr>
            <a:normAutofit/>
          </a:bodyPr>
          <a:lstStyle/>
          <a:p>
            <a:pPr algn="l" rtl="0"/>
            <a:r>
              <a:rPr lang="en-US" b="1" i="0" u="none" strike="noStrike" baseline="0" dirty="0" smtClean="0">
                <a:solidFill>
                  <a:schemeClr val="tx1"/>
                </a:solidFill>
                <a:latin typeface="Delta-Medium"/>
              </a:rPr>
              <a:t>Value of test:</a:t>
            </a:r>
          </a:p>
          <a:p>
            <a:pPr marL="514350" indent="-514350" algn="l" rtl="0"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on-specific </a:t>
            </a:r>
            <a:r>
              <a:rPr lang="en-US" dirty="0">
                <a:solidFill>
                  <a:schemeClr val="tx1"/>
                </a:solidFill>
              </a:rPr>
              <a:t>test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It is raised in a wide range of infectious, inflammatory , and malignant conditions associated with changes in plasma proteins.</a:t>
            </a:r>
          </a:p>
          <a:p>
            <a:pPr marL="514350" indent="-514350" algn="l" rtl="0"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The ESR is also affected by many other factors including anemia, pregnancy, and treatment with anti-inflammatory drugs.</a:t>
            </a:r>
            <a:endParaRPr lang="ar-IQ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29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Mechanism</a:t>
            </a:r>
            <a:endParaRPr lang="ar-IQ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491064" cy="566124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ESR is determined by the interaction between factors that promote (fibrinogen) and resist (negative charge of RBCs - that repel each other) sedimentation. </a:t>
            </a:r>
          </a:p>
          <a:p>
            <a:pPr algn="l" rtl="0"/>
            <a:r>
              <a:rPr lang="en-US" dirty="0" smtClean="0"/>
              <a:t>Normal RBCs settle slowly as they do not form </a:t>
            </a:r>
            <a:r>
              <a:rPr lang="en-US" dirty="0" err="1" smtClean="0"/>
              <a:t>rouleaux</a:t>
            </a:r>
            <a:r>
              <a:rPr lang="en-US" dirty="0" smtClean="0"/>
              <a:t> or </a:t>
            </a:r>
            <a:r>
              <a:rPr lang="en-US" dirty="0" err="1" smtClean="0"/>
              <a:t>aggragate</a:t>
            </a:r>
            <a:r>
              <a:rPr lang="en-US" dirty="0" smtClean="0"/>
              <a:t> together. Instead, they gently repel each other due to the negative charge on their surfaces.</a:t>
            </a:r>
          </a:p>
          <a:p>
            <a:pPr algn="l" rtl="0"/>
            <a:r>
              <a:rPr lang="en-US" dirty="0" smtClean="0"/>
              <a:t>Increased </a:t>
            </a:r>
            <a:r>
              <a:rPr lang="en-US" dirty="0" err="1" smtClean="0"/>
              <a:t>rouleaux</a:t>
            </a:r>
            <a:r>
              <a:rPr lang="en-US" dirty="0" smtClean="0"/>
              <a:t> formation contributes to high ESR.</a:t>
            </a:r>
          </a:p>
          <a:p>
            <a:pPr algn="l" rtl="0"/>
            <a:r>
              <a:rPr lang="en-US" dirty="0" err="1" smtClean="0"/>
              <a:t>Rouleaux</a:t>
            </a:r>
            <a:r>
              <a:rPr lang="en-US" dirty="0" smtClean="0"/>
              <a:t> are stacks of many RBCs that become heavier and sediment faster.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836712"/>
            <a:ext cx="1963737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996952"/>
            <a:ext cx="196373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4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60" y="1196752"/>
            <a:ext cx="174203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Factors effecting an ESR 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1. The settling tube must be kept upright, straight,  and standardized.</a:t>
            </a:r>
          </a:p>
          <a:p>
            <a:pPr marL="0" indent="0" algn="l" rtl="0">
              <a:buNone/>
            </a:pPr>
            <a:r>
              <a:rPr lang="en-US" dirty="0" smtClean="0"/>
              <a:t>2. Counter should be level. </a:t>
            </a:r>
          </a:p>
          <a:p>
            <a:pPr marL="0" indent="0" algn="l" rtl="0">
              <a:buNone/>
            </a:pPr>
            <a:r>
              <a:rPr lang="en-US" dirty="0" smtClean="0"/>
              <a:t>3. Temperature should be kept constant.</a:t>
            </a:r>
          </a:p>
          <a:p>
            <a:pPr marL="0" indent="0" algn="l" rtl="0">
              <a:buNone/>
            </a:pPr>
            <a:r>
              <a:rPr lang="en-US" dirty="0" smtClean="0"/>
              <a:t>4. Blood sample should be used within 2 hours of collection and well mixed</a:t>
            </a:r>
          </a:p>
          <a:p>
            <a:pPr marL="0" indent="0" algn="l" rtl="0">
              <a:buNone/>
            </a:pPr>
            <a:r>
              <a:rPr lang="en-US" dirty="0" smtClean="0"/>
              <a:t>5. Test must be timed correctly </a:t>
            </a:r>
          </a:p>
          <a:p>
            <a:pPr algn="l" rtl="0"/>
            <a:endParaRPr lang="ar-IQ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3491880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962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88060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407" y="13411"/>
            <a:ext cx="2020053" cy="2191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err="1" smtClean="0"/>
              <a:t>Equipments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 rtl="0">
              <a:buNone/>
            </a:pPr>
            <a:r>
              <a:rPr lang="en-US" dirty="0" smtClean="0"/>
              <a:t>● </a:t>
            </a:r>
            <a:r>
              <a:rPr lang="en-US" dirty="0" err="1" smtClean="0"/>
              <a:t>Westergren</a:t>
            </a:r>
            <a:r>
              <a:rPr lang="en-US" dirty="0" smtClean="0"/>
              <a:t> ESR pipette</a:t>
            </a:r>
          </a:p>
          <a:p>
            <a:pPr marL="0" indent="0" algn="l" rtl="0">
              <a:buNone/>
            </a:pPr>
            <a:r>
              <a:rPr lang="en-US" dirty="0" smtClean="0"/>
              <a:t>1. Glass </a:t>
            </a:r>
            <a:r>
              <a:rPr lang="en-US" dirty="0" err="1" smtClean="0"/>
              <a:t>Westergren</a:t>
            </a:r>
            <a:r>
              <a:rPr lang="en-US" dirty="0" smtClean="0"/>
              <a:t> pipettes or when available, disposable plastic </a:t>
            </a:r>
            <a:r>
              <a:rPr lang="en-US" dirty="0" err="1" smtClean="0"/>
              <a:t>Westergren</a:t>
            </a:r>
            <a:r>
              <a:rPr lang="en-US" dirty="0" smtClean="0"/>
              <a:t> pipettes can be used.</a:t>
            </a:r>
          </a:p>
          <a:p>
            <a:pPr marL="0" indent="0" algn="l" rtl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Westergren</a:t>
            </a:r>
            <a:r>
              <a:rPr lang="en-US" dirty="0" smtClean="0"/>
              <a:t> pipettes measure 300 mm in length</a:t>
            </a:r>
          </a:p>
          <a:p>
            <a:pPr algn="l" rtl="0"/>
            <a:r>
              <a:rPr lang="en-US" dirty="0" smtClean="0"/>
              <a:t>(plastic pipettes are often shorter) and are </a:t>
            </a:r>
            <a:r>
              <a:rPr lang="en-US" dirty="0" err="1" smtClean="0"/>
              <a:t>graduatedfrom</a:t>
            </a:r>
            <a:r>
              <a:rPr lang="en-US" dirty="0" smtClean="0"/>
              <a:t> 0–200 mm. </a:t>
            </a:r>
          </a:p>
          <a:p>
            <a:pPr marL="0" indent="0" algn="l" rtl="0">
              <a:buNone/>
            </a:pPr>
            <a:r>
              <a:rPr lang="en-US" dirty="0" smtClean="0"/>
              <a:t>3. The diameter should not be less than 2.55 mm. </a:t>
            </a:r>
          </a:p>
          <a:p>
            <a:pPr marL="0" indent="0" algn="l" rtl="0">
              <a:buNone/>
            </a:pPr>
            <a:r>
              <a:rPr lang="en-US" dirty="0" smtClean="0"/>
              <a:t>4. When reusing </a:t>
            </a:r>
            <a:r>
              <a:rPr lang="en-US" dirty="0" err="1" smtClean="0"/>
              <a:t>pipettes,care</a:t>
            </a:r>
            <a:r>
              <a:rPr lang="en-US" dirty="0" smtClean="0"/>
              <a:t> must be taken to ensure the pipettes are completely clean and dry.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04604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200501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 b="1" dirty="0" err="1">
                <a:solidFill>
                  <a:srgbClr val="FF0000"/>
                </a:solidFill>
              </a:rPr>
              <a:t>Equipments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dirty="0" smtClean="0"/>
              <a:t>Test tube.</a:t>
            </a:r>
          </a:p>
          <a:p>
            <a:pPr algn="l" rtl="0"/>
            <a:r>
              <a:rPr lang="en-US" dirty="0" smtClean="0"/>
              <a:t>ESR rack.</a:t>
            </a:r>
          </a:p>
          <a:p>
            <a:pPr algn="l" rtl="0"/>
            <a:r>
              <a:rPr lang="en-US" dirty="0" smtClean="0"/>
              <a:t>Disposable syringe &amp; cotton &amp; alcohol.</a:t>
            </a:r>
          </a:p>
          <a:p>
            <a:pPr algn="l" rtl="0"/>
            <a:r>
              <a:rPr lang="en-US" dirty="0"/>
              <a:t>Timer capable of timing accurately 1 </a:t>
            </a:r>
            <a:r>
              <a:rPr lang="en-US" dirty="0" smtClean="0"/>
              <a:t>hour.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Reagent</a:t>
            </a:r>
          </a:p>
          <a:p>
            <a:pPr algn="l" rtl="0"/>
            <a:r>
              <a:rPr lang="en-US" dirty="0" smtClean="0"/>
              <a:t>Tri-Sodium citrate, Store the reagent at 4–8 C. Renew if it becomes cloudy. (0.4 ml of tri-sodium citrate.)</a:t>
            </a:r>
          </a:p>
          <a:p>
            <a:pPr marL="0" indent="0" algn="l" rtl="0">
              <a:buNone/>
            </a:pPr>
            <a:r>
              <a:rPr lang="en-US" dirty="0" smtClean="0"/>
              <a:t>                                    </a:t>
            </a:r>
            <a:r>
              <a:rPr lang="en-US" b="1" dirty="0" smtClean="0">
                <a:solidFill>
                  <a:srgbClr val="FF0000"/>
                </a:solidFill>
              </a:rPr>
              <a:t>Specimen</a:t>
            </a:r>
          </a:p>
          <a:p>
            <a:pPr algn="l" rtl="0">
              <a:buFont typeface="Wingdings" pitchFamily="2" charset="2"/>
              <a:buChar char="§"/>
            </a:pPr>
            <a:r>
              <a:rPr lang="en-US" dirty="0" smtClean="0"/>
              <a:t>Blood sample.( 1.6 ml of blood).</a:t>
            </a:r>
          </a:p>
        </p:txBody>
      </p:sp>
    </p:spTree>
    <p:extLst>
      <p:ext uri="{BB962C8B-B14F-4D97-AF65-F5344CB8AC3E}">
        <p14:creationId xmlns:p14="http://schemas.microsoft.com/office/powerpoint/2010/main" val="31245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Procedure</a:t>
            </a:r>
            <a:endParaRPr lang="ar-IQ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6851104" cy="5544616"/>
          </a:xfrm>
        </p:spPr>
        <p:txBody>
          <a:bodyPr>
            <a:normAutofit/>
          </a:bodyPr>
          <a:lstStyle/>
          <a:p>
            <a:pPr marL="514350" lvl="0" indent="-514350" algn="l" rtl="0" fontAlgn="base">
              <a:lnSpc>
                <a:spcPct val="90000"/>
              </a:lnSpc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Patient must fasting at least 4 hours before testing.</a:t>
            </a:r>
          </a:p>
          <a:p>
            <a:pPr marL="514350" lvl="0" indent="-514350" algn="l" rtl="0" fontAlgn="base">
              <a:lnSpc>
                <a:spcPct val="90000"/>
              </a:lnSpc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The blood sample must be mixed with anticoagulant agent in this test.</a:t>
            </a:r>
          </a:p>
          <a:p>
            <a:pPr marL="514350" lvl="0" indent="-514350" algn="l" rtl="0" fontAlgn="base">
              <a:lnSpc>
                <a:spcPct val="90000"/>
              </a:lnSpc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Put 0.4 ml sodium citrate + 1.6 ml blood . OR put 0.2 ml sodium citrate + 0.8 ml blood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</a:t>
            </a:r>
          </a:p>
          <a:p>
            <a:pPr marL="514350" lvl="0" indent="-514350" algn="l" rtl="0" fontAlgn="base">
              <a:lnSpc>
                <a:spcPct val="90000"/>
              </a:lnSpc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Mix gently with out shaking then put in the graded tube and leave it stand vertically on the stand for 1 hour.</a:t>
            </a:r>
          </a:p>
          <a:p>
            <a:pPr marL="514350" lvl="0" indent="-514350" algn="l" rtl="0" fontAlgn="base">
              <a:lnSpc>
                <a:spcPct val="90000"/>
              </a:lnSpc>
              <a:spcAft>
                <a:spcPct val="0"/>
              </a:spcAft>
              <a:buClr>
                <a:srgbClr val="000000"/>
              </a:buClr>
              <a:buSzPct val="75000"/>
              <a:buFontTx/>
              <a:buChar char="•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Read the amount of plasma that appeared without moving it. </a:t>
            </a:r>
          </a:p>
          <a:p>
            <a:pPr algn="l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830" y="1484784"/>
            <a:ext cx="1700213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755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24" y="4077072"/>
            <a:ext cx="5004048" cy="309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b="1" dirty="0" smtClean="0">
                <a:solidFill>
                  <a:srgbClr val="FF0000"/>
                </a:solidFill>
              </a:rPr>
              <a:t>Sedimentation Phases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65104"/>
          </a:xfrm>
        </p:spPr>
        <p:txBody>
          <a:bodyPr>
            <a:normAutofit fontScale="32500" lnSpcReduction="20000"/>
          </a:bodyPr>
          <a:lstStyle/>
          <a:p>
            <a:pPr algn="l" rtl="0"/>
            <a:r>
              <a:rPr lang="en-US" sz="7000" dirty="0" smtClean="0"/>
              <a:t>The initial lag phase</a:t>
            </a:r>
            <a:r>
              <a:rPr lang="ar-SA" sz="7000" dirty="0" smtClean="0"/>
              <a:t> </a:t>
            </a:r>
            <a:r>
              <a:rPr lang="en-US" sz="7000" dirty="0" smtClean="0"/>
              <a:t>.(10m)</a:t>
            </a:r>
            <a:endParaRPr lang="en-US" sz="7000" dirty="0"/>
          </a:p>
          <a:p>
            <a:pPr algn="l" rtl="0"/>
            <a:r>
              <a:rPr lang="ar-SA" sz="7000" dirty="0" smtClean="0"/>
              <a:t> </a:t>
            </a:r>
            <a:r>
              <a:rPr lang="en-US" sz="7000" dirty="0" smtClean="0"/>
              <a:t>The phase of rapid RBC falling(40m)</a:t>
            </a:r>
            <a:endParaRPr lang="en-US" sz="7000" dirty="0"/>
          </a:p>
          <a:p>
            <a:pPr algn="l" rtl="0"/>
            <a:r>
              <a:rPr lang="en-US" sz="7000" dirty="0" smtClean="0"/>
              <a:t>The packing phase</a:t>
            </a:r>
            <a:r>
              <a:rPr lang="ar-SA" sz="7000" dirty="0" smtClean="0"/>
              <a:t> </a:t>
            </a:r>
            <a:r>
              <a:rPr lang="en-US" sz="7000" dirty="0" smtClean="0"/>
              <a:t>(10m)</a:t>
            </a:r>
            <a:r>
              <a:rPr lang="ar-SA" sz="7000" dirty="0" smtClean="0"/>
              <a:t>. </a:t>
            </a:r>
            <a:endParaRPr lang="en-US" sz="7000" dirty="0" smtClean="0"/>
          </a:p>
          <a:p>
            <a:pPr marL="0" indent="0" algn="l" rtl="0">
              <a:buNone/>
            </a:pPr>
            <a:r>
              <a:rPr lang="en-US" sz="7000" b="1" dirty="0" smtClean="0"/>
              <a:t>                                                </a:t>
            </a:r>
            <a:r>
              <a:rPr lang="en-US" sz="7000" b="1" dirty="0" smtClean="0">
                <a:solidFill>
                  <a:srgbClr val="FF0000"/>
                </a:solidFill>
              </a:rPr>
              <a:t>Normal value</a:t>
            </a:r>
            <a:endParaRPr lang="en-US" sz="7000" dirty="0">
              <a:solidFill>
                <a:srgbClr val="FF0000"/>
              </a:solidFill>
            </a:endParaRPr>
          </a:p>
          <a:p>
            <a:pPr algn="l" rtl="0">
              <a:buFont typeface="Wingdings" pitchFamily="2" charset="2"/>
              <a:buChar char="§"/>
            </a:pPr>
            <a:r>
              <a:rPr lang="en-US" sz="7000" dirty="0" smtClean="0"/>
              <a:t>ESR values tend to rise with age and are generally higher in women. ESR is also elevated in the black population and those with anemia</a:t>
            </a:r>
            <a:r>
              <a:rPr lang="ar-SA" sz="7000" dirty="0" smtClean="0"/>
              <a:t>. </a:t>
            </a:r>
            <a:endParaRPr lang="en-US" sz="7000" dirty="0" smtClean="0"/>
          </a:p>
          <a:p>
            <a:pPr algn="l" rtl="0">
              <a:buFont typeface="Wingdings" pitchFamily="2" charset="2"/>
              <a:buChar char="§"/>
            </a:pPr>
            <a:r>
              <a:rPr lang="en-US" sz="7000" dirty="0" smtClean="0"/>
              <a:t>Adult females 0-20 mm/h</a:t>
            </a:r>
            <a:r>
              <a:rPr lang="ar-SA" sz="7000" dirty="0" smtClean="0"/>
              <a:t/>
            </a:r>
            <a:br>
              <a:rPr lang="ar-SA" sz="7000" dirty="0" smtClean="0"/>
            </a:br>
            <a:r>
              <a:rPr lang="en-US" sz="7000" dirty="0" smtClean="0"/>
              <a:t>Adult males 0-15 mm/h</a:t>
            </a:r>
            <a:r>
              <a:rPr lang="ar-SA" sz="7000" dirty="0" smtClean="0"/>
              <a:t/>
            </a:r>
            <a:br>
              <a:rPr lang="ar-SA" sz="7000" dirty="0" smtClean="0"/>
            </a:br>
            <a:r>
              <a:rPr lang="en-US" sz="7000" dirty="0" smtClean="0"/>
              <a:t>Children(&lt;10) 0-10 mm/h</a:t>
            </a:r>
          </a:p>
          <a:p>
            <a:pPr algn="l" rtl="0">
              <a:buFont typeface="Wingdings" pitchFamily="2" charset="2"/>
              <a:buChar char="§"/>
            </a:pPr>
            <a:endParaRPr lang="en-US" sz="7000" dirty="0" smtClean="0"/>
          </a:p>
          <a:p>
            <a:pPr marL="0" indent="0" algn="l" rtl="0">
              <a:buNone/>
            </a:pP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/>
            </a:r>
            <a:br>
              <a:rPr lang="ar-SA" dirty="0" smtClean="0"/>
            </a:br>
            <a:endParaRPr lang="en-US" dirty="0" smtClean="0"/>
          </a:p>
          <a:p>
            <a:pPr algn="l" rtl="0"/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49923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457</Words>
  <Application>Microsoft Office PowerPoint</Application>
  <PresentationFormat>On-screen Show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Erythrocyte sedimentation     rate (Westergren technique)</vt:lpstr>
      <vt:lpstr>Mechanism</vt:lpstr>
      <vt:lpstr>Factors effecting an ESR  </vt:lpstr>
      <vt:lpstr>Equipments </vt:lpstr>
      <vt:lpstr>Equipments</vt:lpstr>
      <vt:lpstr>Procedure</vt:lpstr>
      <vt:lpstr>Sedimentation Phases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Erythrocyte sedimentation rate (Westergren technique)</dc:title>
  <dc:creator>Ali Alsamawi</dc:creator>
  <cp:lastModifiedBy>Ali Alsamawi</cp:lastModifiedBy>
  <cp:revision>8</cp:revision>
  <dcterms:created xsi:type="dcterms:W3CDTF">2015-03-21T06:07:02Z</dcterms:created>
  <dcterms:modified xsi:type="dcterms:W3CDTF">2015-03-21T08:23:17Z</dcterms:modified>
</cp:coreProperties>
</file>