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5"/>
  </p:notesMasterIdLst>
  <p:sldIdLst>
    <p:sldId id="256" r:id="rId3"/>
    <p:sldId id="257" r:id="rId4"/>
    <p:sldId id="258" r:id="rId5"/>
    <p:sldId id="259" r:id="rId6"/>
    <p:sldId id="260" r:id="rId7"/>
    <p:sldId id="261" r:id="rId8"/>
    <p:sldId id="262" r:id="rId9"/>
    <p:sldId id="264" r:id="rId10"/>
    <p:sldId id="265" r:id="rId11"/>
    <p:sldId id="266" r:id="rId12"/>
    <p:sldId id="268" r:id="rId13"/>
    <p:sldId id="269"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11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A5C26EB-1BE1-485A-81D4-22C167CE61F5}" type="datetimeFigureOut">
              <a:rPr lang="ar-IQ" smtClean="0"/>
              <a:t>15/06/1436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AD7FEBA-53F3-487E-A8D1-24A8B63F3D43}" type="slidenum">
              <a:rPr lang="ar-IQ" smtClean="0"/>
              <a:t>‹#›</a:t>
            </a:fld>
            <a:endParaRPr lang="ar-IQ"/>
          </a:p>
        </p:txBody>
      </p:sp>
    </p:spTree>
    <p:extLst>
      <p:ext uri="{BB962C8B-B14F-4D97-AF65-F5344CB8AC3E}">
        <p14:creationId xmlns:p14="http://schemas.microsoft.com/office/powerpoint/2010/main" val="30483994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61686-2942-419F-A17D-2047598B43FE}" type="slidenum">
              <a:rPr lang="en-US">
                <a:solidFill>
                  <a:prstClr val="black"/>
                </a:solidFill>
              </a:rPr>
              <a:pPr/>
              <a:t>8</a:t>
            </a:fld>
            <a:endParaRPr lang="en-US">
              <a:solidFill>
                <a:prstClr val="black"/>
              </a:solidFill>
            </a:endParaRPr>
          </a:p>
        </p:txBody>
      </p:sp>
      <p:sp>
        <p:nvSpPr>
          <p:cNvPr id="10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sz="1000" u="sng"/>
              <a:t>Slide 6</a:t>
            </a:r>
          </a:p>
          <a:p>
            <a:pPr>
              <a:spcBef>
                <a:spcPct val="0"/>
              </a:spcBef>
            </a:pPr>
            <a:endParaRPr lang="en-US" altLang="en-US" sz="1000"/>
          </a:p>
          <a:p>
            <a:pPr>
              <a:spcBef>
                <a:spcPct val="0"/>
              </a:spcBef>
            </a:pPr>
            <a:r>
              <a:rPr lang="en-US" altLang="en-US" sz="1000"/>
              <a:t>Despite the advances that have been made in the treatment of hypertension over the last 50 years, it is clear that there is still room for improvement in the management of this condition. Less than 40% of of Canadians with hypertension are treated for their condition.  Only 16% those receiving treatment have their blood pressure controlled (BP &lt; 140/90).</a:t>
            </a:r>
          </a:p>
          <a:p>
            <a:pPr>
              <a:spcBef>
                <a:spcPct val="0"/>
              </a:spcBef>
            </a:pPr>
            <a:endParaRPr lang="en-US" altLang="en-US" sz="1000"/>
          </a:p>
          <a:p>
            <a:pPr>
              <a:spcBef>
                <a:spcPct val="0"/>
              </a:spcBef>
            </a:pPr>
            <a:endParaRPr lang="en-US" altLang="en-US" sz="800"/>
          </a:p>
          <a:p>
            <a:r>
              <a:rPr lang="en-US" altLang="en-US" sz="800"/>
              <a:t>Joffres MR, et al. Awareness, Treatment, and Control of Hypertension in Canada. </a:t>
            </a:r>
            <a:r>
              <a:rPr lang="en-US" altLang="en-US" sz="800" i="1"/>
              <a:t>Am J Hypertens</a:t>
            </a:r>
            <a:r>
              <a:rPr lang="en-US" altLang="en-US" sz="800"/>
              <a:t> 1997; 10:1097-1102.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B5C1CCA6-BFE1-4033-A3B0-67DB70B80D15}" type="datetimeFigureOut">
              <a:rPr lang="ar-IQ" smtClean="0"/>
              <a:t>15/06/1436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6760C90-72E3-43E6-BB17-B8906A30642A}" type="slidenum">
              <a:rPr lang="ar-IQ" smtClean="0"/>
              <a:t>‹#›</a:t>
            </a:fld>
            <a:endParaRPr lang="ar-IQ"/>
          </a:p>
        </p:txBody>
      </p:sp>
    </p:spTree>
    <p:extLst>
      <p:ext uri="{BB962C8B-B14F-4D97-AF65-F5344CB8AC3E}">
        <p14:creationId xmlns:p14="http://schemas.microsoft.com/office/powerpoint/2010/main" val="2798772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5C1CCA6-BFE1-4033-A3B0-67DB70B80D15}" type="datetimeFigureOut">
              <a:rPr lang="ar-IQ" smtClean="0"/>
              <a:t>15/06/1436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6760C90-72E3-43E6-BB17-B8906A30642A}" type="slidenum">
              <a:rPr lang="ar-IQ" smtClean="0"/>
              <a:t>‹#›</a:t>
            </a:fld>
            <a:endParaRPr lang="ar-IQ"/>
          </a:p>
        </p:txBody>
      </p:sp>
    </p:spTree>
    <p:extLst>
      <p:ext uri="{BB962C8B-B14F-4D97-AF65-F5344CB8AC3E}">
        <p14:creationId xmlns:p14="http://schemas.microsoft.com/office/powerpoint/2010/main" val="31333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5C1CCA6-BFE1-4033-A3B0-67DB70B80D15}" type="datetimeFigureOut">
              <a:rPr lang="ar-IQ" smtClean="0"/>
              <a:t>15/06/1436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6760C90-72E3-43E6-BB17-B8906A30642A}" type="slidenum">
              <a:rPr lang="ar-IQ" smtClean="0"/>
              <a:t>‹#›</a:t>
            </a:fld>
            <a:endParaRPr lang="ar-IQ"/>
          </a:p>
        </p:txBody>
      </p:sp>
    </p:spTree>
    <p:extLst>
      <p:ext uri="{BB962C8B-B14F-4D97-AF65-F5344CB8AC3E}">
        <p14:creationId xmlns:p14="http://schemas.microsoft.com/office/powerpoint/2010/main" val="341872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ar-IQ">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87DFD81-C892-4FBC-8C7F-5C7DCC4A0513}"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136565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ar-IQ">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1A5C752-CE5E-429E-AF53-B9939523F3D8}"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2579288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ar-IQ">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73E0FEF-8DE3-4D80-B76F-7D29BDE9313A}"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1034007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ar-IQ">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752610B-8450-4BE7-B251-C298261D2661}"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342103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ar-IQ">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B58F54A-8C89-4F12-8C41-BF0CF0888662}"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315539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ar-IQ">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E826A33-7BAF-475C-BEEF-EEFB163F87A0}"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3098930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ar-IQ">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B42601B-76CF-4BD2-84EF-5D932E37DC45}"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3394984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ar-IQ">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0832F2C-B1EF-4BAB-97C3-1ED1EDE56B1E}"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49747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B5C1CCA6-BFE1-4033-A3B0-67DB70B80D15}" type="datetimeFigureOut">
              <a:rPr lang="ar-IQ" smtClean="0"/>
              <a:t>15/06/1436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6760C90-72E3-43E6-BB17-B8906A30642A}" type="slidenum">
              <a:rPr lang="ar-IQ" smtClean="0"/>
              <a:t>‹#›</a:t>
            </a:fld>
            <a:endParaRPr lang="ar-IQ"/>
          </a:p>
        </p:txBody>
      </p:sp>
    </p:spTree>
    <p:extLst>
      <p:ext uri="{BB962C8B-B14F-4D97-AF65-F5344CB8AC3E}">
        <p14:creationId xmlns:p14="http://schemas.microsoft.com/office/powerpoint/2010/main" val="1626748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ar-IQ">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F1A841A-8523-42FD-AC20-69BCE87E8FD0}"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3520595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ar-IQ">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4CA85BC-71B7-4BFD-8AD0-CC2E82009E85}"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531583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28600"/>
            <a:ext cx="2076450" cy="5867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2286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ar-IQ">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E71A7AA-D43E-45AE-A357-E2FE0FF51415}"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3327445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400" cy="1143000"/>
          </a:xfrm>
        </p:spPr>
        <p:txBody>
          <a:bodyPr/>
          <a:lstStyle/>
          <a:p>
            <a:r>
              <a:rPr lang="en-US" smtClean="0"/>
              <a:t>Click to edit Master title style</a:t>
            </a:r>
            <a:endParaRPr lang="ar-IQ"/>
          </a:p>
        </p:txBody>
      </p:sp>
      <p:sp>
        <p:nvSpPr>
          <p:cNvPr id="3" name="Table Placeholder 2"/>
          <p:cNvSpPr>
            <a:spLocks noGrp="1"/>
          </p:cNvSpPr>
          <p:nvPr>
            <p:ph type="tbl" idx="1"/>
          </p:nvPr>
        </p:nvSpPr>
        <p:spPr>
          <a:xfrm>
            <a:off x="685800" y="1981200"/>
            <a:ext cx="7772400" cy="4114800"/>
          </a:xfrm>
        </p:spPr>
        <p:txBody>
          <a:bodyPr/>
          <a:lstStyle/>
          <a:p>
            <a:endParaRPr lang="ar-IQ"/>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ar-IQ">
              <a:solidFill>
                <a:srgbClr val="FFFFFF"/>
              </a:solidFill>
            </a:endParaRPr>
          </a:p>
        </p:txBody>
      </p:sp>
      <p:sp>
        <p:nvSpPr>
          <p:cNvPr id="5" name="Footer Placeholder 4"/>
          <p:cNvSpPr>
            <a:spLocks noGrp="1"/>
          </p:cNvSpPr>
          <p:nvPr>
            <p:ph type="ftr" sz="quarter" idx="11"/>
          </p:nvPr>
        </p:nvSpPr>
        <p:spPr>
          <a:xfrm>
            <a:off x="685800" y="6248400"/>
            <a:ext cx="7696200" cy="457200"/>
          </a:xfrm>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957461F9-8F72-4710-B420-1F9C8556528A}"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1730293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4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4648200" y="1981200"/>
            <a:ext cx="3810000" cy="4114800"/>
          </a:xfrm>
        </p:spPr>
        <p:txBody>
          <a:bodyPr/>
          <a:lstStyle/>
          <a:p>
            <a:endParaRPr lang="ar-IQ"/>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ar-IQ">
              <a:solidFill>
                <a:srgbClr val="FFFFFF"/>
              </a:solidFill>
            </a:endParaRPr>
          </a:p>
        </p:txBody>
      </p:sp>
      <p:sp>
        <p:nvSpPr>
          <p:cNvPr id="6" name="Footer Placeholder 5"/>
          <p:cNvSpPr>
            <a:spLocks noGrp="1"/>
          </p:cNvSpPr>
          <p:nvPr>
            <p:ph type="ftr" sz="quarter" idx="11"/>
          </p:nvPr>
        </p:nvSpPr>
        <p:spPr>
          <a:xfrm>
            <a:off x="685800" y="6248400"/>
            <a:ext cx="7696200" cy="457200"/>
          </a:xfrm>
        </p:spPr>
        <p:txBody>
          <a:bodyPr/>
          <a:lstStyle>
            <a:lvl1pPr>
              <a:defRPr/>
            </a:lvl1pPr>
          </a:lstStyle>
          <a:p>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1483150-94A3-43AF-876A-667A2615AB76}" type="slidenum">
              <a:rPr lang="en-US">
                <a:solidFill>
                  <a:srgbClr val="B2B2B2"/>
                </a:solidFill>
              </a:rPr>
              <a:pPr/>
              <a:t>‹#›</a:t>
            </a:fld>
            <a:endParaRPr lang="en-US">
              <a:solidFill>
                <a:srgbClr val="B2B2B2"/>
              </a:solidFill>
            </a:endParaRPr>
          </a:p>
        </p:txBody>
      </p:sp>
    </p:spTree>
    <p:extLst>
      <p:ext uri="{BB962C8B-B14F-4D97-AF65-F5344CB8AC3E}">
        <p14:creationId xmlns:p14="http://schemas.microsoft.com/office/powerpoint/2010/main" val="195540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C1CCA6-BFE1-4033-A3B0-67DB70B80D15}" type="datetimeFigureOut">
              <a:rPr lang="ar-IQ" smtClean="0"/>
              <a:t>15/06/1436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6760C90-72E3-43E6-BB17-B8906A30642A}" type="slidenum">
              <a:rPr lang="ar-IQ" smtClean="0"/>
              <a:t>‹#›</a:t>
            </a:fld>
            <a:endParaRPr lang="ar-IQ"/>
          </a:p>
        </p:txBody>
      </p:sp>
    </p:spTree>
    <p:extLst>
      <p:ext uri="{BB962C8B-B14F-4D97-AF65-F5344CB8AC3E}">
        <p14:creationId xmlns:p14="http://schemas.microsoft.com/office/powerpoint/2010/main" val="75950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B5C1CCA6-BFE1-4033-A3B0-67DB70B80D15}" type="datetimeFigureOut">
              <a:rPr lang="ar-IQ" smtClean="0"/>
              <a:t>15/06/1436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6760C90-72E3-43E6-BB17-B8906A30642A}" type="slidenum">
              <a:rPr lang="ar-IQ" smtClean="0"/>
              <a:t>‹#›</a:t>
            </a:fld>
            <a:endParaRPr lang="ar-IQ"/>
          </a:p>
        </p:txBody>
      </p:sp>
    </p:spTree>
    <p:extLst>
      <p:ext uri="{BB962C8B-B14F-4D97-AF65-F5344CB8AC3E}">
        <p14:creationId xmlns:p14="http://schemas.microsoft.com/office/powerpoint/2010/main" val="250613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B5C1CCA6-BFE1-4033-A3B0-67DB70B80D15}" type="datetimeFigureOut">
              <a:rPr lang="ar-IQ" smtClean="0"/>
              <a:t>15/06/1436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6760C90-72E3-43E6-BB17-B8906A30642A}" type="slidenum">
              <a:rPr lang="ar-IQ" smtClean="0"/>
              <a:t>‹#›</a:t>
            </a:fld>
            <a:endParaRPr lang="ar-IQ"/>
          </a:p>
        </p:txBody>
      </p:sp>
    </p:spTree>
    <p:extLst>
      <p:ext uri="{BB962C8B-B14F-4D97-AF65-F5344CB8AC3E}">
        <p14:creationId xmlns:p14="http://schemas.microsoft.com/office/powerpoint/2010/main" val="164736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B5C1CCA6-BFE1-4033-A3B0-67DB70B80D15}" type="datetimeFigureOut">
              <a:rPr lang="ar-IQ" smtClean="0"/>
              <a:t>15/06/1436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6760C90-72E3-43E6-BB17-B8906A30642A}" type="slidenum">
              <a:rPr lang="ar-IQ" smtClean="0"/>
              <a:t>‹#›</a:t>
            </a:fld>
            <a:endParaRPr lang="ar-IQ"/>
          </a:p>
        </p:txBody>
      </p:sp>
    </p:spTree>
    <p:extLst>
      <p:ext uri="{BB962C8B-B14F-4D97-AF65-F5344CB8AC3E}">
        <p14:creationId xmlns:p14="http://schemas.microsoft.com/office/powerpoint/2010/main" val="18637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1CCA6-BFE1-4033-A3B0-67DB70B80D15}" type="datetimeFigureOut">
              <a:rPr lang="ar-IQ" smtClean="0"/>
              <a:t>15/06/1436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6760C90-72E3-43E6-BB17-B8906A30642A}" type="slidenum">
              <a:rPr lang="ar-IQ" smtClean="0"/>
              <a:t>‹#›</a:t>
            </a:fld>
            <a:endParaRPr lang="ar-IQ"/>
          </a:p>
        </p:txBody>
      </p:sp>
    </p:spTree>
    <p:extLst>
      <p:ext uri="{BB962C8B-B14F-4D97-AF65-F5344CB8AC3E}">
        <p14:creationId xmlns:p14="http://schemas.microsoft.com/office/powerpoint/2010/main" val="36725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1CCA6-BFE1-4033-A3B0-67DB70B80D15}" type="datetimeFigureOut">
              <a:rPr lang="ar-IQ" smtClean="0"/>
              <a:t>15/06/1436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6760C90-72E3-43E6-BB17-B8906A30642A}" type="slidenum">
              <a:rPr lang="ar-IQ" smtClean="0"/>
              <a:t>‹#›</a:t>
            </a:fld>
            <a:endParaRPr lang="ar-IQ"/>
          </a:p>
        </p:txBody>
      </p:sp>
    </p:spTree>
    <p:extLst>
      <p:ext uri="{BB962C8B-B14F-4D97-AF65-F5344CB8AC3E}">
        <p14:creationId xmlns:p14="http://schemas.microsoft.com/office/powerpoint/2010/main" val="338533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C1CCA6-BFE1-4033-A3B0-67DB70B80D15}" type="datetimeFigureOut">
              <a:rPr lang="ar-IQ" smtClean="0"/>
              <a:t>15/06/1436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6760C90-72E3-43E6-BB17-B8906A30642A}" type="slidenum">
              <a:rPr lang="ar-IQ" smtClean="0"/>
              <a:t>‹#›</a:t>
            </a:fld>
            <a:endParaRPr lang="ar-IQ"/>
          </a:p>
        </p:txBody>
      </p:sp>
    </p:spTree>
    <p:extLst>
      <p:ext uri="{BB962C8B-B14F-4D97-AF65-F5344CB8AC3E}">
        <p14:creationId xmlns:p14="http://schemas.microsoft.com/office/powerpoint/2010/main" val="4217423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vmlDrawing" Target="../drawings/vmlDrawing1.v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5C1CCA6-BFE1-4033-A3B0-67DB70B80D15}" type="datetimeFigureOut">
              <a:rPr lang="ar-IQ" smtClean="0"/>
              <a:t>15/06/1436</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760C90-72E3-43E6-BB17-B8906A30642A}" type="slidenum">
              <a:rPr lang="ar-IQ" smtClean="0"/>
              <a:t>‹#›</a:t>
            </a:fld>
            <a:endParaRPr lang="ar-IQ"/>
          </a:p>
        </p:txBody>
      </p:sp>
    </p:spTree>
    <p:extLst>
      <p:ext uri="{BB962C8B-B14F-4D97-AF65-F5344CB8AC3E}">
        <p14:creationId xmlns:p14="http://schemas.microsoft.com/office/powerpoint/2010/main" val="112437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219200" y="228600"/>
            <a:ext cx="7772400" cy="1143000"/>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solidFill>
                  <a:schemeClr val="bg1"/>
                </a:solidFill>
              </a:defRPr>
            </a:lvl1pPr>
          </a:lstStyle>
          <a:p>
            <a:pPr algn="l" rtl="0" fontAlgn="base">
              <a:spcBef>
                <a:spcPct val="0"/>
              </a:spcBef>
              <a:spcAft>
                <a:spcPct val="0"/>
              </a:spcAft>
            </a:pPr>
            <a:endParaRPr lang="ar-IQ">
              <a:solidFill>
                <a:srgbClr val="FFFFFF"/>
              </a:solidFill>
            </a:endParaRPr>
          </a:p>
        </p:txBody>
      </p:sp>
      <p:sp>
        <p:nvSpPr>
          <p:cNvPr id="3077" name="Rectangle 5"/>
          <p:cNvSpPr>
            <a:spLocks noGrp="1" noChangeArrowheads="1"/>
          </p:cNvSpPr>
          <p:nvPr>
            <p:ph type="ftr" sz="quarter" idx="3"/>
          </p:nvPr>
        </p:nvSpPr>
        <p:spPr bwMode="auto">
          <a:xfrm>
            <a:off x="685800" y="62484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i="0">
                <a:solidFill>
                  <a:schemeClr val="bg1"/>
                </a:solidFill>
                <a:cs typeface="Times New Roman" pitchFamily="18" charset="0"/>
              </a:defRPr>
            </a:lvl1pPr>
          </a:lstStyle>
          <a:p>
            <a:pPr algn="l" rtl="0" fontAlgn="base">
              <a:spcBef>
                <a:spcPct val="0"/>
              </a:spcBef>
              <a:spcAft>
                <a:spcPct val="0"/>
              </a:spcAft>
            </a:pPr>
            <a:r>
              <a:rPr lang="en-US">
                <a:solidFill>
                  <a:srgbClr val="FFFFFF"/>
                </a:solidFill>
              </a:rPr>
              <a:t>© Continuing Medical Implementation                                           …..</a:t>
            </a:r>
            <a:r>
              <a:rPr lang="en-US" i="1">
                <a:solidFill>
                  <a:srgbClr val="FFFFFF"/>
                </a:solidFill>
              </a:rPr>
              <a:t>.bridging the care gap </a:t>
            </a:r>
            <a:endParaRPr lang="en-US">
              <a:solidFill>
                <a:srgbClr val="FFFFFF"/>
              </a:solidFill>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solidFill>
                  <a:schemeClr val="folHlink"/>
                </a:solidFill>
              </a:defRPr>
            </a:lvl1pPr>
          </a:lstStyle>
          <a:p>
            <a:pPr rtl="0" fontAlgn="base">
              <a:spcBef>
                <a:spcPct val="0"/>
              </a:spcBef>
              <a:spcAft>
                <a:spcPct val="0"/>
              </a:spcAft>
            </a:pPr>
            <a:fld id="{41F3BE9E-4378-4F38-92C2-D1104323F1CC}" type="slidenum">
              <a:rPr lang="en-US">
                <a:solidFill>
                  <a:srgbClr val="B2B2B2"/>
                </a:solidFill>
              </a:rPr>
              <a:pPr rtl="0" fontAlgn="base">
                <a:spcBef>
                  <a:spcPct val="0"/>
                </a:spcBef>
                <a:spcAft>
                  <a:spcPct val="0"/>
                </a:spcAft>
              </a:pPr>
              <a:t>‹#›</a:t>
            </a:fld>
            <a:endParaRPr lang="en-US">
              <a:solidFill>
                <a:srgbClr val="B2B2B2"/>
              </a:solidFill>
            </a:endParaRPr>
          </a:p>
        </p:txBody>
      </p:sp>
      <p:sp>
        <p:nvSpPr>
          <p:cNvPr id="3079" name="Rectangle 7"/>
          <p:cNvSpPr>
            <a:spLocks noChangeArrowheads="1"/>
          </p:cNvSpPr>
          <p:nvPr/>
        </p:nvSpPr>
        <p:spPr bwMode="auto">
          <a:xfrm>
            <a:off x="12700" y="1371600"/>
            <a:ext cx="9131300"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sz="2400" i="1">
              <a:solidFill>
                <a:srgbClr val="000000"/>
              </a:solidFill>
            </a:endParaRPr>
          </a:p>
        </p:txBody>
      </p:sp>
      <p:sp>
        <p:nvSpPr>
          <p:cNvPr id="3080" name="Rectangle 8"/>
          <p:cNvSpPr>
            <a:spLocks noChangeArrowheads="1"/>
          </p:cNvSpPr>
          <p:nvPr/>
        </p:nvSpPr>
        <p:spPr bwMode="auto">
          <a:xfrm>
            <a:off x="0" y="1524000"/>
            <a:ext cx="9131300" cy="38100"/>
          </a:xfrm>
          <a:prstGeom prst="rect">
            <a:avLst/>
          </a:prstGeom>
          <a:gradFill rotWithShape="0">
            <a:gsLst>
              <a:gs pos="0">
                <a:srgbClr val="000020"/>
              </a:gs>
              <a:gs pos="50000">
                <a:srgbClr val="000020">
                  <a:gamma/>
                  <a:tint val="10196"/>
                  <a:invGamma/>
                </a:srgbClr>
              </a:gs>
              <a:gs pos="100000">
                <a:srgbClr val="00002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sz="2400" i="1">
              <a:solidFill>
                <a:srgbClr val="000000"/>
              </a:solidFill>
            </a:endParaRPr>
          </a:p>
        </p:txBody>
      </p:sp>
      <p:graphicFrame>
        <p:nvGraphicFramePr>
          <p:cNvPr id="3081" name="Object 9"/>
          <p:cNvGraphicFramePr>
            <a:graphicFrameLocks noChangeAspect="1"/>
          </p:cNvGraphicFramePr>
          <p:nvPr/>
        </p:nvGraphicFramePr>
        <p:xfrm>
          <a:off x="0" y="0"/>
          <a:ext cx="1371600" cy="1358900"/>
        </p:xfrm>
        <a:graphic>
          <a:graphicData uri="http://schemas.openxmlformats.org/presentationml/2006/ole">
            <mc:AlternateContent xmlns:mc="http://schemas.openxmlformats.org/markup-compatibility/2006">
              <mc:Choice xmlns:v="urn:schemas-microsoft-com:vml" Requires="v">
                <p:oleObj spid="_x0000_s5125" name="Bitmap Image" r:id="rId16" imgW="905001" imgH="895238" progId="Paint.Picture">
                  <p:embed/>
                </p:oleObj>
              </mc:Choice>
              <mc:Fallback>
                <p:oleObj name="Bitmap Image" r:id="rId16" imgW="905001" imgH="895238" progId="Paint.Picture">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3716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09979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Times New Roman" pitchFamily="18" charset="0"/>
        </a:defRPr>
      </a:lvl2pPr>
      <a:lvl3pPr algn="ctr" rtl="0" fontAlgn="base">
        <a:spcBef>
          <a:spcPct val="0"/>
        </a:spcBef>
        <a:spcAft>
          <a:spcPct val="0"/>
        </a:spcAft>
        <a:defRPr sz="4400">
          <a:solidFill>
            <a:schemeClr val="bg1"/>
          </a:solidFill>
          <a:latin typeface="Times New Roman" pitchFamily="18" charset="0"/>
        </a:defRPr>
      </a:lvl3pPr>
      <a:lvl4pPr algn="ctr" rtl="0" fontAlgn="base">
        <a:spcBef>
          <a:spcPct val="0"/>
        </a:spcBef>
        <a:spcAft>
          <a:spcPct val="0"/>
        </a:spcAft>
        <a:defRPr sz="4400">
          <a:solidFill>
            <a:schemeClr val="bg1"/>
          </a:solidFill>
          <a:latin typeface="Times New Roman" pitchFamily="18" charset="0"/>
        </a:defRPr>
      </a:lvl4pPr>
      <a:lvl5pPr algn="ctr" rtl="0" fontAlgn="base">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IQ"/>
          </a:p>
        </p:txBody>
      </p:sp>
      <p:sp>
        <p:nvSpPr>
          <p:cNvPr id="3" name="Subtitle 2"/>
          <p:cNvSpPr>
            <a:spLocks noGrp="1"/>
          </p:cNvSpPr>
          <p:nvPr>
            <p:ph type="subTitle" idx="1"/>
          </p:nvPr>
        </p:nvSpPr>
        <p:spPr>
          <a:xfrm>
            <a:off x="1349478" y="4941168"/>
            <a:ext cx="6400800" cy="1752600"/>
          </a:xfrm>
        </p:spPr>
        <p:txBody>
          <a:bodyPr>
            <a:normAutofit/>
          </a:bodyPr>
          <a:lstStyle/>
          <a:p>
            <a:pPr rtl="0"/>
            <a:r>
              <a:rPr lang="en-US" sz="6000" b="1" dirty="0" smtClean="0">
                <a:solidFill>
                  <a:schemeClr val="accent4">
                    <a:lumMod val="75000"/>
                  </a:schemeClr>
                </a:solidFill>
                <a:effectLst>
                  <a:outerShdw blurRad="38100" dist="38100" dir="2700000" algn="tl">
                    <a:srgbClr val="000000">
                      <a:alpha val="43137"/>
                    </a:srgbClr>
                  </a:outerShdw>
                </a:effectLst>
                <a:cs typeface="+mj-cs"/>
              </a:rPr>
              <a:t>Blood Pressure</a:t>
            </a:r>
            <a:endParaRPr lang="ar-IQ" sz="6000" b="1" dirty="0">
              <a:solidFill>
                <a:schemeClr val="accent4">
                  <a:lumMod val="75000"/>
                </a:schemeClr>
              </a:solidFill>
              <a:effectLst>
                <a:outerShdw blurRad="38100" dist="38100" dir="2700000" algn="tl">
                  <a:srgbClr val="000000">
                    <a:alpha val="43137"/>
                  </a:srgbClr>
                </a:outerShdw>
              </a:effectLst>
              <a:cs typeface="+mj-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15" y="260648"/>
            <a:ext cx="8352927"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19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0"/>
            <a:ext cx="3182937"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88640"/>
            <a:ext cx="6059016" cy="6480720"/>
          </a:xfrm>
        </p:spPr>
        <p:txBody>
          <a:bodyPr>
            <a:normAutofit fontScale="92500" lnSpcReduction="10000"/>
          </a:bodyPr>
          <a:lstStyle/>
          <a:p>
            <a:pPr algn="l" rtl="0"/>
            <a:r>
              <a:rPr lang="en-US" dirty="0"/>
              <a:t>Sounds can be heard because the blood flows violently causing audible sounds.</a:t>
            </a:r>
          </a:p>
          <a:p>
            <a:pPr algn="l" rtl="0"/>
            <a:r>
              <a:rPr lang="en-US" dirty="0"/>
              <a:t>When the artery is fully open, the blood flows freely and the sounds disappear.</a:t>
            </a:r>
          </a:p>
          <a:p>
            <a:pPr algn="l" rtl="0"/>
            <a:r>
              <a:rPr lang="en-US" dirty="0"/>
              <a:t>The first sounds that are heard indicate systolic pressure (top number).</a:t>
            </a:r>
          </a:p>
          <a:p>
            <a:pPr algn="l" rtl="0"/>
            <a:r>
              <a:rPr lang="en-US" dirty="0"/>
              <a:t>When the sounds stop, diastolic pressure has been reached (bottom number).</a:t>
            </a:r>
          </a:p>
          <a:p>
            <a:pPr algn="l" rtl="0"/>
            <a:r>
              <a:rPr lang="en-US" dirty="0"/>
              <a:t>Average blood pressure is:</a:t>
            </a:r>
          </a:p>
          <a:p>
            <a:pPr algn="l" rtl="0"/>
            <a:r>
              <a:rPr lang="en-US" dirty="0"/>
              <a:t>		</a:t>
            </a:r>
            <a:r>
              <a:rPr lang="en-US" dirty="0" smtClean="0"/>
              <a:t>	    120/80</a:t>
            </a:r>
            <a:endParaRPr lang="en-US" dirty="0"/>
          </a:p>
          <a:p>
            <a:pPr algn="l" rtl="0"/>
            <a:endParaRPr lang="ar-IQ"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149080"/>
            <a:ext cx="2120900"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1400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8" y="0"/>
            <a:ext cx="926851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130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52" y="292976"/>
            <a:ext cx="4007332" cy="637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92976"/>
            <a:ext cx="4608512" cy="637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67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260648"/>
            <a:ext cx="4392488" cy="6192688"/>
          </a:xfrm>
        </p:spPr>
        <p:txBody>
          <a:bodyPr>
            <a:normAutofit lnSpcReduction="10000"/>
          </a:bodyPr>
          <a:lstStyle/>
          <a:p>
            <a:pPr algn="l" rtl="0"/>
            <a:r>
              <a:rPr lang="en-US" b="1" dirty="0" smtClean="0">
                <a:solidFill>
                  <a:srgbClr val="FF0000"/>
                </a:solidFill>
              </a:rPr>
              <a:t>Blood pressure (BP) </a:t>
            </a:r>
            <a:r>
              <a:rPr lang="en-US" dirty="0" smtClean="0"/>
              <a:t>is the pressure exerted by circulating blood upon the walls of blood vessels.</a:t>
            </a:r>
          </a:p>
          <a:p>
            <a:pPr algn="l" rtl="0"/>
            <a:r>
              <a:rPr lang="en-US" dirty="0" smtClean="0"/>
              <a:t> When used without further specification, "blood pressure" usually refers to the </a:t>
            </a:r>
            <a:r>
              <a:rPr lang="en-US" dirty="0" smtClean="0">
                <a:solidFill>
                  <a:srgbClr val="FF0000"/>
                </a:solidFill>
              </a:rPr>
              <a:t>arterial pressure </a:t>
            </a:r>
            <a:r>
              <a:rPr lang="en-US" dirty="0" smtClean="0"/>
              <a:t>of the systemic circulation.</a:t>
            </a:r>
          </a:p>
          <a:p>
            <a:pPr algn="l" rtl="0"/>
            <a:r>
              <a:rPr lang="en-US" dirty="0" smtClean="0"/>
              <a:t> usually measured at a person's upper arm.</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0648"/>
            <a:ext cx="457200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08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603" y="23028"/>
            <a:ext cx="5148064" cy="6834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6930" y="0"/>
            <a:ext cx="4186808" cy="5976663"/>
          </a:xfrm>
        </p:spPr>
        <p:txBody>
          <a:bodyPr>
            <a:normAutofit/>
          </a:bodyPr>
          <a:lstStyle/>
          <a:p>
            <a:pPr algn="l" rtl="0"/>
            <a:r>
              <a:rPr lang="en-US" b="1" dirty="0">
                <a:solidFill>
                  <a:srgbClr val="FF0000"/>
                </a:solidFill>
              </a:rPr>
              <a:t>S</a:t>
            </a:r>
            <a:r>
              <a:rPr lang="en-US" b="1" dirty="0" smtClean="0">
                <a:solidFill>
                  <a:srgbClr val="FF0000"/>
                </a:solidFill>
              </a:rPr>
              <a:t>ystolic pressure</a:t>
            </a:r>
          </a:p>
          <a:p>
            <a:pPr algn="l" rtl="0"/>
            <a:r>
              <a:rPr lang="en-US" dirty="0" smtClean="0"/>
              <a:t>the blood pressure during the contraction of the left ventricle of the heart.</a:t>
            </a:r>
          </a:p>
          <a:p>
            <a:pPr algn="l" rtl="0"/>
            <a:r>
              <a:rPr lang="en-US" b="1" dirty="0">
                <a:solidFill>
                  <a:srgbClr val="FF0000"/>
                </a:solidFill>
              </a:rPr>
              <a:t>D</a:t>
            </a:r>
            <a:r>
              <a:rPr lang="en-US" b="1" dirty="0" smtClean="0">
                <a:solidFill>
                  <a:srgbClr val="FF0000"/>
                </a:solidFill>
              </a:rPr>
              <a:t>iastolic pressure</a:t>
            </a:r>
          </a:p>
          <a:p>
            <a:pPr algn="l" rtl="0"/>
            <a:r>
              <a:rPr lang="en-US" dirty="0" smtClean="0"/>
              <a:t>the blood pressure after the contraction of the heart while the chambers of the heart refill with blood</a:t>
            </a:r>
            <a:endParaRPr lang="ar-IQ" dirty="0"/>
          </a:p>
        </p:txBody>
      </p:sp>
    </p:spTree>
    <p:extLst>
      <p:ext uri="{BB962C8B-B14F-4D97-AF65-F5344CB8AC3E}">
        <p14:creationId xmlns:p14="http://schemas.microsoft.com/office/powerpoint/2010/main" val="174442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b="1" dirty="0" smtClean="0">
                <a:solidFill>
                  <a:srgbClr val="00B050"/>
                </a:solidFill>
              </a:rPr>
              <a:t>The mean arterial pressure (MAP) </a:t>
            </a:r>
          </a:p>
          <a:p>
            <a:pPr algn="ctr" rtl="0"/>
            <a:r>
              <a:rPr lang="en-US" dirty="0" smtClean="0"/>
              <a:t>is the average over a cardiac cycle. MAP can be approximately determined from measurements of the systolic pressure and the diastolic pressure while there is a normal resting heart rate.</a:t>
            </a:r>
          </a:p>
          <a:p>
            <a:pPr algn="l" rtl="0"/>
            <a:endParaRPr lang="en-US" dirty="0" smtClean="0"/>
          </a:p>
          <a:p>
            <a:pPr marL="0" indent="0" algn="l" rtl="0">
              <a:buNone/>
            </a:pPr>
            <a:endParaRPr lang="ar-IQ" dirty="0"/>
          </a:p>
        </p:txBody>
      </p:sp>
    </p:spTree>
    <p:extLst>
      <p:ext uri="{BB962C8B-B14F-4D97-AF65-F5344CB8AC3E}">
        <p14:creationId xmlns:p14="http://schemas.microsoft.com/office/powerpoint/2010/main" val="389956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10000"/>
          </a:bodyPr>
          <a:lstStyle/>
          <a:p>
            <a:pPr algn="l" rtl="0"/>
            <a:r>
              <a:rPr lang="en-US" b="1" dirty="0" smtClean="0">
                <a:solidFill>
                  <a:srgbClr val="7030A0"/>
                </a:solidFill>
              </a:rPr>
              <a:t>Blood pressure </a:t>
            </a:r>
            <a:r>
              <a:rPr lang="en-US" dirty="0" smtClean="0"/>
              <a:t>varies depending on situation, activity, and disease states, and is regulated by the nervous and endocrine systems. </a:t>
            </a:r>
          </a:p>
          <a:p>
            <a:pPr algn="l" rtl="0"/>
            <a:r>
              <a:rPr lang="en-US" dirty="0" smtClean="0"/>
              <a:t>Blood pressure that is pathologically low is called </a:t>
            </a:r>
            <a:r>
              <a:rPr lang="en-US" b="1" dirty="0" smtClean="0">
                <a:solidFill>
                  <a:srgbClr val="00B050"/>
                </a:solidFill>
              </a:rPr>
              <a:t>hypotension</a:t>
            </a:r>
            <a:r>
              <a:rPr lang="en-US" dirty="0" smtClean="0"/>
              <a:t>, while pressure that is pathologically high is </a:t>
            </a:r>
            <a:r>
              <a:rPr lang="en-US" b="1" dirty="0" smtClean="0">
                <a:solidFill>
                  <a:srgbClr val="FF0000"/>
                </a:solidFill>
              </a:rPr>
              <a:t>hypertension</a:t>
            </a:r>
            <a:r>
              <a:rPr lang="en-US" dirty="0" smtClean="0"/>
              <a:t>. </a:t>
            </a:r>
          </a:p>
          <a:p>
            <a:pPr algn="l" rtl="0"/>
            <a:r>
              <a:rPr lang="en-US" dirty="0" smtClean="0"/>
              <a:t>Both have many causes and can range from mild to severe, with both acute and chronic forms.</a:t>
            </a:r>
          </a:p>
          <a:p>
            <a:pPr algn="l" rtl="0"/>
            <a:r>
              <a:rPr lang="en-US" dirty="0" smtClean="0"/>
              <a:t> </a:t>
            </a:r>
            <a:r>
              <a:rPr lang="en-US" dirty="0" smtClean="0">
                <a:solidFill>
                  <a:srgbClr val="FF0000"/>
                </a:solidFill>
              </a:rPr>
              <a:t>Chronic hypertension </a:t>
            </a:r>
            <a:r>
              <a:rPr lang="en-US" dirty="0" smtClean="0"/>
              <a:t>is a risk factor for many diseases, including kidney failure, heart attack, and stroke. Chronic hypertension is more common than chronic hypotension in Western countries.</a:t>
            </a:r>
            <a:endParaRPr lang="ar-IQ" dirty="0"/>
          </a:p>
        </p:txBody>
      </p:sp>
    </p:spTree>
    <p:extLst>
      <p:ext uri="{BB962C8B-B14F-4D97-AF65-F5344CB8AC3E}">
        <p14:creationId xmlns:p14="http://schemas.microsoft.com/office/powerpoint/2010/main" val="419051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lnSpcReduction="10000"/>
          </a:bodyPr>
          <a:lstStyle/>
          <a:p>
            <a:pPr algn="l" rtl="0"/>
            <a:r>
              <a:rPr lang="en-US" sz="3000" b="1" dirty="0" smtClean="0">
                <a:solidFill>
                  <a:srgbClr val="00B050"/>
                </a:solidFill>
              </a:rPr>
              <a:t>Hypotension </a:t>
            </a:r>
            <a:r>
              <a:rPr lang="en-US" sz="3000" dirty="0" smtClean="0"/>
              <a:t>may be caused by:</a:t>
            </a:r>
          </a:p>
          <a:p>
            <a:pPr algn="l" rtl="0"/>
            <a:r>
              <a:rPr lang="en-US" dirty="0" smtClean="0">
                <a:solidFill>
                  <a:srgbClr val="FF0000"/>
                </a:solidFill>
              </a:rPr>
              <a:t>Sepsis</a:t>
            </a:r>
          </a:p>
          <a:p>
            <a:pPr algn="l" rtl="0"/>
            <a:r>
              <a:rPr lang="en-US" dirty="0" smtClean="0">
                <a:solidFill>
                  <a:srgbClr val="FF0000"/>
                </a:solidFill>
              </a:rPr>
              <a:t>Hemorrhage</a:t>
            </a:r>
            <a:r>
              <a:rPr lang="en-US" dirty="0" smtClean="0"/>
              <a:t> – blood loss.</a:t>
            </a:r>
          </a:p>
          <a:p>
            <a:pPr algn="l" rtl="0"/>
            <a:r>
              <a:rPr lang="en-US" dirty="0" smtClean="0">
                <a:solidFill>
                  <a:srgbClr val="FF0000"/>
                </a:solidFill>
              </a:rPr>
              <a:t>Toxins</a:t>
            </a:r>
            <a:r>
              <a:rPr lang="en-US" dirty="0" smtClean="0"/>
              <a:t> including toxic doses of blood pressure medicine.</a:t>
            </a:r>
          </a:p>
          <a:p>
            <a:pPr algn="l" rtl="0"/>
            <a:r>
              <a:rPr lang="en-US" dirty="0" smtClean="0">
                <a:solidFill>
                  <a:srgbClr val="FF0000"/>
                </a:solidFill>
              </a:rPr>
              <a:t>Hormonal abnormalities</a:t>
            </a:r>
            <a:r>
              <a:rPr lang="en-US" dirty="0" smtClean="0"/>
              <a:t>, such as Addison's disease.</a:t>
            </a:r>
          </a:p>
          <a:p>
            <a:pPr algn="l" rtl="0"/>
            <a:r>
              <a:rPr lang="en-US" dirty="0" smtClean="0">
                <a:solidFill>
                  <a:srgbClr val="FF0000"/>
                </a:solidFill>
              </a:rPr>
              <a:t>Eating disorders.</a:t>
            </a:r>
          </a:p>
          <a:p>
            <a:pPr algn="l" rtl="0"/>
            <a:r>
              <a:rPr lang="en-US" dirty="0" smtClean="0"/>
              <a:t>Sometimes the arterial pressure drops significantly when a patient stands up from sitting. This is known as </a:t>
            </a:r>
            <a:r>
              <a:rPr lang="en-US" dirty="0" smtClean="0">
                <a:solidFill>
                  <a:srgbClr val="FF0000"/>
                </a:solidFill>
              </a:rPr>
              <a:t>orthostatic hypotension </a:t>
            </a:r>
            <a:r>
              <a:rPr lang="en-US" dirty="0" smtClean="0"/>
              <a:t>due to gravity.</a:t>
            </a:r>
            <a:endParaRPr lang="ar-IQ" dirty="0">
              <a:solidFill>
                <a:srgbClr val="FF0000"/>
              </a:solidFill>
            </a:endParaRPr>
          </a:p>
        </p:txBody>
      </p:sp>
    </p:spTree>
    <p:extLst>
      <p:ext uri="{BB962C8B-B14F-4D97-AF65-F5344CB8AC3E}">
        <p14:creationId xmlns:p14="http://schemas.microsoft.com/office/powerpoint/2010/main" val="2202656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817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53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674938" y="2000250"/>
            <a:ext cx="1795462" cy="13525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ar-IQ" sz="2400" i="1">
              <a:solidFill>
                <a:srgbClr val="000000"/>
              </a:solidFill>
            </a:endParaRPr>
          </a:p>
        </p:txBody>
      </p:sp>
      <p:sp>
        <p:nvSpPr>
          <p:cNvPr id="9219" name="Rectangle 3"/>
          <p:cNvSpPr>
            <a:spLocks noGrp="1" noChangeArrowheads="1"/>
          </p:cNvSpPr>
          <p:nvPr>
            <p:ph type="title"/>
          </p:nvPr>
        </p:nvSpPr>
        <p:spPr/>
        <p:txBody>
          <a:bodyPr/>
          <a:lstStyle/>
          <a:p>
            <a:r>
              <a:rPr lang="en-US" sz="3600" dirty="0"/>
              <a:t>Awareness, Treatment and Control of </a:t>
            </a:r>
            <a:br>
              <a:rPr lang="en-US" sz="3600" dirty="0"/>
            </a:br>
            <a:r>
              <a:rPr lang="en-US" sz="3600" dirty="0"/>
              <a:t>High Blood Pressure </a:t>
            </a:r>
          </a:p>
        </p:txBody>
      </p:sp>
      <p:sp>
        <p:nvSpPr>
          <p:cNvPr id="9221" name="Rectangle 5"/>
          <p:cNvSpPr>
            <a:spLocks noChangeArrowheads="1"/>
          </p:cNvSpPr>
          <p:nvPr/>
        </p:nvSpPr>
        <p:spPr bwMode="auto">
          <a:xfrm>
            <a:off x="2359025" y="2273300"/>
            <a:ext cx="4235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l" rtl="0" fontAlgn="base">
              <a:spcBef>
                <a:spcPct val="0"/>
              </a:spcBef>
              <a:spcAft>
                <a:spcPct val="0"/>
              </a:spcAft>
            </a:pPr>
            <a:endParaRPr lang="ar-IQ" sz="2400" i="1">
              <a:solidFill>
                <a:srgbClr val="000000"/>
              </a:solidFill>
            </a:endParaRPr>
          </a:p>
        </p:txBody>
      </p:sp>
      <p:sp>
        <p:nvSpPr>
          <p:cNvPr id="9222" name="Freeform 6"/>
          <p:cNvSpPr>
            <a:spLocks/>
          </p:cNvSpPr>
          <p:nvPr/>
        </p:nvSpPr>
        <p:spPr bwMode="auto">
          <a:xfrm>
            <a:off x="2686050" y="2565400"/>
            <a:ext cx="1784350" cy="977900"/>
          </a:xfrm>
          <a:custGeom>
            <a:avLst/>
            <a:gdLst>
              <a:gd name="T0" fmla="*/ 1264 w 1264"/>
              <a:gd name="T1" fmla="*/ 200 h 616"/>
              <a:gd name="T2" fmla="*/ 0 w 1264"/>
              <a:gd name="T3" fmla="*/ 0 h 616"/>
              <a:gd name="T4" fmla="*/ 0 w 1264"/>
              <a:gd name="T5" fmla="*/ 416 h 616"/>
              <a:gd name="T6" fmla="*/ 1264 w 1264"/>
              <a:gd name="T7" fmla="*/ 616 h 616"/>
              <a:gd name="T8" fmla="*/ 1264 w 1264"/>
              <a:gd name="T9" fmla="*/ 200 h 616"/>
            </a:gdLst>
            <a:ahLst/>
            <a:cxnLst>
              <a:cxn ang="0">
                <a:pos x="T0" y="T1"/>
              </a:cxn>
              <a:cxn ang="0">
                <a:pos x="T2" y="T3"/>
              </a:cxn>
              <a:cxn ang="0">
                <a:pos x="T4" y="T5"/>
              </a:cxn>
              <a:cxn ang="0">
                <a:pos x="T6" y="T7"/>
              </a:cxn>
              <a:cxn ang="0">
                <a:pos x="T8" y="T9"/>
              </a:cxn>
            </a:cxnLst>
            <a:rect l="0" t="0" r="r" b="b"/>
            <a:pathLst>
              <a:path w="1264" h="616">
                <a:moveTo>
                  <a:pt x="1264" y="200"/>
                </a:moveTo>
                <a:lnTo>
                  <a:pt x="0" y="0"/>
                </a:lnTo>
                <a:lnTo>
                  <a:pt x="0" y="416"/>
                </a:lnTo>
                <a:lnTo>
                  <a:pt x="1264" y="616"/>
                </a:lnTo>
                <a:lnTo>
                  <a:pt x="1264" y="200"/>
                </a:lnTo>
                <a:close/>
              </a:path>
            </a:pathLst>
          </a:custGeom>
          <a:solidFill>
            <a:srgbClr val="404000"/>
          </a:solidFill>
          <a:ln w="12700">
            <a:solidFill>
              <a:srgbClr val="000000"/>
            </a:solidFill>
            <a:prstDash val="solid"/>
            <a:round/>
            <a:headEnd/>
            <a:tailEnd/>
          </a:ln>
        </p:spPr>
        <p:txBody>
          <a:bodyPr/>
          <a:lstStyle/>
          <a:p>
            <a:pPr algn="l" rtl="0" fontAlgn="base">
              <a:spcBef>
                <a:spcPct val="0"/>
              </a:spcBef>
              <a:spcAft>
                <a:spcPct val="0"/>
              </a:spcAft>
            </a:pPr>
            <a:endParaRPr lang="ar-IQ" sz="2400" i="1">
              <a:solidFill>
                <a:srgbClr val="000000"/>
              </a:solidFill>
            </a:endParaRPr>
          </a:p>
        </p:txBody>
      </p:sp>
      <p:sp>
        <p:nvSpPr>
          <p:cNvPr id="9223" name="Freeform 7"/>
          <p:cNvSpPr>
            <a:spLocks/>
          </p:cNvSpPr>
          <p:nvPr/>
        </p:nvSpPr>
        <p:spPr bwMode="auto">
          <a:xfrm>
            <a:off x="2674938" y="1695450"/>
            <a:ext cx="1795462" cy="609600"/>
          </a:xfrm>
          <a:custGeom>
            <a:avLst/>
            <a:gdLst>
              <a:gd name="T0" fmla="*/ 0 w 1272"/>
              <a:gd name="T1" fmla="*/ 184 h 384"/>
              <a:gd name="T2" fmla="*/ 16 w 1272"/>
              <a:gd name="T3" fmla="*/ 176 h 384"/>
              <a:gd name="T4" fmla="*/ 48 w 1272"/>
              <a:gd name="T5" fmla="*/ 160 h 384"/>
              <a:gd name="T6" fmla="*/ 56 w 1272"/>
              <a:gd name="T7" fmla="*/ 160 h 384"/>
              <a:gd name="T8" fmla="*/ 72 w 1272"/>
              <a:gd name="T9" fmla="*/ 152 h 384"/>
              <a:gd name="T10" fmla="*/ 88 w 1272"/>
              <a:gd name="T11" fmla="*/ 144 h 384"/>
              <a:gd name="T12" fmla="*/ 120 w 1272"/>
              <a:gd name="T13" fmla="*/ 136 h 384"/>
              <a:gd name="T14" fmla="*/ 144 w 1272"/>
              <a:gd name="T15" fmla="*/ 128 h 384"/>
              <a:gd name="T16" fmla="*/ 160 w 1272"/>
              <a:gd name="T17" fmla="*/ 128 h 384"/>
              <a:gd name="T18" fmla="*/ 192 w 1272"/>
              <a:gd name="T19" fmla="*/ 120 h 384"/>
              <a:gd name="T20" fmla="*/ 216 w 1272"/>
              <a:gd name="T21" fmla="*/ 112 h 384"/>
              <a:gd name="T22" fmla="*/ 232 w 1272"/>
              <a:gd name="T23" fmla="*/ 104 h 384"/>
              <a:gd name="T24" fmla="*/ 248 w 1272"/>
              <a:gd name="T25" fmla="*/ 104 h 384"/>
              <a:gd name="T26" fmla="*/ 288 w 1272"/>
              <a:gd name="T27" fmla="*/ 96 h 384"/>
              <a:gd name="T28" fmla="*/ 312 w 1272"/>
              <a:gd name="T29" fmla="*/ 88 h 384"/>
              <a:gd name="T30" fmla="*/ 328 w 1272"/>
              <a:gd name="T31" fmla="*/ 88 h 384"/>
              <a:gd name="T32" fmla="*/ 368 w 1272"/>
              <a:gd name="T33" fmla="*/ 80 h 384"/>
              <a:gd name="T34" fmla="*/ 392 w 1272"/>
              <a:gd name="T35" fmla="*/ 72 h 384"/>
              <a:gd name="T36" fmla="*/ 408 w 1272"/>
              <a:gd name="T37" fmla="*/ 72 h 384"/>
              <a:gd name="T38" fmla="*/ 432 w 1272"/>
              <a:gd name="T39" fmla="*/ 64 h 384"/>
              <a:gd name="T40" fmla="*/ 480 w 1272"/>
              <a:gd name="T41" fmla="*/ 56 h 384"/>
              <a:gd name="T42" fmla="*/ 496 w 1272"/>
              <a:gd name="T43" fmla="*/ 56 h 384"/>
              <a:gd name="T44" fmla="*/ 520 w 1272"/>
              <a:gd name="T45" fmla="*/ 48 h 384"/>
              <a:gd name="T46" fmla="*/ 568 w 1272"/>
              <a:gd name="T47" fmla="*/ 40 h 384"/>
              <a:gd name="T48" fmla="*/ 592 w 1272"/>
              <a:gd name="T49" fmla="*/ 40 h 384"/>
              <a:gd name="T50" fmla="*/ 616 w 1272"/>
              <a:gd name="T51" fmla="*/ 40 h 384"/>
              <a:gd name="T52" fmla="*/ 664 w 1272"/>
              <a:gd name="T53" fmla="*/ 32 h 384"/>
              <a:gd name="T54" fmla="*/ 688 w 1272"/>
              <a:gd name="T55" fmla="*/ 32 h 384"/>
              <a:gd name="T56" fmla="*/ 712 w 1272"/>
              <a:gd name="T57" fmla="*/ 24 h 384"/>
              <a:gd name="T58" fmla="*/ 736 w 1272"/>
              <a:gd name="T59" fmla="*/ 24 h 384"/>
              <a:gd name="T60" fmla="*/ 784 w 1272"/>
              <a:gd name="T61" fmla="*/ 16 h 384"/>
              <a:gd name="T62" fmla="*/ 808 w 1272"/>
              <a:gd name="T63" fmla="*/ 16 h 384"/>
              <a:gd name="T64" fmla="*/ 832 w 1272"/>
              <a:gd name="T65" fmla="*/ 16 h 384"/>
              <a:gd name="T66" fmla="*/ 880 w 1272"/>
              <a:gd name="T67" fmla="*/ 8 h 384"/>
              <a:gd name="T68" fmla="*/ 912 w 1272"/>
              <a:gd name="T69" fmla="*/ 8 h 384"/>
              <a:gd name="T70" fmla="*/ 936 w 1272"/>
              <a:gd name="T71" fmla="*/ 8 h 384"/>
              <a:gd name="T72" fmla="*/ 960 w 1272"/>
              <a:gd name="T73" fmla="*/ 8 h 384"/>
              <a:gd name="T74" fmla="*/ 1008 w 1272"/>
              <a:gd name="T75" fmla="*/ 0 h 384"/>
              <a:gd name="T76" fmla="*/ 1032 w 1272"/>
              <a:gd name="T77" fmla="*/ 0 h 384"/>
              <a:gd name="T78" fmla="*/ 1064 w 1272"/>
              <a:gd name="T79" fmla="*/ 0 h 384"/>
              <a:gd name="T80" fmla="*/ 1112 w 1272"/>
              <a:gd name="T81" fmla="*/ 0 h 384"/>
              <a:gd name="T82" fmla="*/ 1136 w 1272"/>
              <a:gd name="T83" fmla="*/ 0 h 384"/>
              <a:gd name="T84" fmla="*/ 1168 w 1272"/>
              <a:gd name="T85" fmla="*/ 0 h 384"/>
              <a:gd name="T86" fmla="*/ 1192 w 1272"/>
              <a:gd name="T87" fmla="*/ 0 h 384"/>
              <a:gd name="T88" fmla="*/ 1240 w 1272"/>
              <a:gd name="T89" fmla="*/ 0 h 384"/>
              <a:gd name="T90" fmla="*/ 1272 w 1272"/>
              <a:gd name="T91" fmla="*/ 0 h 384"/>
              <a:gd name="T92" fmla="*/ 1272 w 1272"/>
              <a:gd name="T93" fmla="*/ 384 h 384"/>
              <a:gd name="T94" fmla="*/ 0 w 1272"/>
              <a:gd name="T95" fmla="*/ 1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2" h="384">
                <a:moveTo>
                  <a:pt x="0" y="184"/>
                </a:moveTo>
                <a:lnTo>
                  <a:pt x="16" y="176"/>
                </a:lnTo>
                <a:lnTo>
                  <a:pt x="48" y="160"/>
                </a:lnTo>
                <a:lnTo>
                  <a:pt x="56" y="160"/>
                </a:lnTo>
                <a:lnTo>
                  <a:pt x="72" y="152"/>
                </a:lnTo>
                <a:lnTo>
                  <a:pt x="88" y="144"/>
                </a:lnTo>
                <a:lnTo>
                  <a:pt x="120" y="136"/>
                </a:lnTo>
                <a:lnTo>
                  <a:pt x="144" y="128"/>
                </a:lnTo>
                <a:lnTo>
                  <a:pt x="160" y="128"/>
                </a:lnTo>
                <a:lnTo>
                  <a:pt x="192" y="120"/>
                </a:lnTo>
                <a:lnTo>
                  <a:pt x="216" y="112"/>
                </a:lnTo>
                <a:lnTo>
                  <a:pt x="232" y="104"/>
                </a:lnTo>
                <a:lnTo>
                  <a:pt x="248" y="104"/>
                </a:lnTo>
                <a:lnTo>
                  <a:pt x="288" y="96"/>
                </a:lnTo>
                <a:lnTo>
                  <a:pt x="312" y="88"/>
                </a:lnTo>
                <a:lnTo>
                  <a:pt x="328" y="88"/>
                </a:lnTo>
                <a:lnTo>
                  <a:pt x="368" y="80"/>
                </a:lnTo>
                <a:lnTo>
                  <a:pt x="392" y="72"/>
                </a:lnTo>
                <a:lnTo>
                  <a:pt x="408" y="72"/>
                </a:lnTo>
                <a:lnTo>
                  <a:pt x="432" y="64"/>
                </a:lnTo>
                <a:lnTo>
                  <a:pt x="480" y="56"/>
                </a:lnTo>
                <a:lnTo>
                  <a:pt x="496" y="56"/>
                </a:lnTo>
                <a:lnTo>
                  <a:pt x="520" y="48"/>
                </a:lnTo>
                <a:lnTo>
                  <a:pt x="568" y="40"/>
                </a:lnTo>
                <a:lnTo>
                  <a:pt x="592" y="40"/>
                </a:lnTo>
                <a:lnTo>
                  <a:pt x="616" y="40"/>
                </a:lnTo>
                <a:lnTo>
                  <a:pt x="664" y="32"/>
                </a:lnTo>
                <a:lnTo>
                  <a:pt x="688" y="32"/>
                </a:lnTo>
                <a:lnTo>
                  <a:pt x="712" y="24"/>
                </a:lnTo>
                <a:lnTo>
                  <a:pt x="736" y="24"/>
                </a:lnTo>
                <a:lnTo>
                  <a:pt x="784" y="16"/>
                </a:lnTo>
                <a:lnTo>
                  <a:pt x="808" y="16"/>
                </a:lnTo>
                <a:lnTo>
                  <a:pt x="832" y="16"/>
                </a:lnTo>
                <a:lnTo>
                  <a:pt x="880" y="8"/>
                </a:lnTo>
                <a:lnTo>
                  <a:pt x="912" y="8"/>
                </a:lnTo>
                <a:lnTo>
                  <a:pt x="936" y="8"/>
                </a:lnTo>
                <a:lnTo>
                  <a:pt x="960" y="8"/>
                </a:lnTo>
                <a:lnTo>
                  <a:pt x="1008" y="0"/>
                </a:lnTo>
                <a:lnTo>
                  <a:pt x="1032" y="0"/>
                </a:lnTo>
                <a:lnTo>
                  <a:pt x="1064" y="0"/>
                </a:lnTo>
                <a:lnTo>
                  <a:pt x="1112" y="0"/>
                </a:lnTo>
                <a:lnTo>
                  <a:pt x="1136" y="0"/>
                </a:lnTo>
                <a:lnTo>
                  <a:pt x="1168" y="0"/>
                </a:lnTo>
                <a:lnTo>
                  <a:pt x="1192" y="0"/>
                </a:lnTo>
                <a:lnTo>
                  <a:pt x="1240" y="0"/>
                </a:lnTo>
                <a:lnTo>
                  <a:pt x="1272" y="0"/>
                </a:lnTo>
                <a:lnTo>
                  <a:pt x="1272" y="384"/>
                </a:lnTo>
                <a:lnTo>
                  <a:pt x="0" y="184"/>
                </a:lnTo>
                <a:close/>
              </a:path>
            </a:pathLst>
          </a:custGeom>
          <a:solidFill>
            <a:srgbClr val="F64A28"/>
          </a:solidFill>
          <a:ln w="12700">
            <a:solidFill>
              <a:srgbClr val="000000"/>
            </a:solidFill>
            <a:prstDash val="solid"/>
            <a:round/>
            <a:headEnd/>
            <a:tailEnd/>
          </a:ln>
        </p:spPr>
        <p:txBody>
          <a:bodyPr/>
          <a:lstStyle/>
          <a:p>
            <a:pPr algn="l" rtl="0" fontAlgn="base">
              <a:spcBef>
                <a:spcPct val="0"/>
              </a:spcBef>
              <a:spcAft>
                <a:spcPct val="0"/>
              </a:spcAft>
            </a:pPr>
            <a:endParaRPr lang="ar-IQ" sz="2400" i="1">
              <a:solidFill>
                <a:srgbClr val="000000"/>
              </a:solidFill>
            </a:endParaRPr>
          </a:p>
        </p:txBody>
      </p:sp>
      <p:sp>
        <p:nvSpPr>
          <p:cNvPr id="9224" name="Freeform 8"/>
          <p:cNvSpPr>
            <a:spLocks/>
          </p:cNvSpPr>
          <p:nvPr/>
        </p:nvSpPr>
        <p:spPr bwMode="auto">
          <a:xfrm>
            <a:off x="2359025" y="2882900"/>
            <a:ext cx="757238" cy="1130300"/>
          </a:xfrm>
          <a:custGeom>
            <a:avLst/>
            <a:gdLst>
              <a:gd name="T0" fmla="*/ 512 w 536"/>
              <a:gd name="T1" fmla="*/ 296 h 712"/>
              <a:gd name="T2" fmla="*/ 456 w 536"/>
              <a:gd name="T3" fmla="*/ 280 h 712"/>
              <a:gd name="T4" fmla="*/ 416 w 536"/>
              <a:gd name="T5" fmla="*/ 272 h 712"/>
              <a:gd name="T6" fmla="*/ 368 w 536"/>
              <a:gd name="T7" fmla="*/ 256 h 712"/>
              <a:gd name="T8" fmla="*/ 312 w 536"/>
              <a:gd name="T9" fmla="*/ 240 h 712"/>
              <a:gd name="T10" fmla="*/ 280 w 536"/>
              <a:gd name="T11" fmla="*/ 232 h 712"/>
              <a:gd name="T12" fmla="*/ 240 w 536"/>
              <a:gd name="T13" fmla="*/ 216 h 712"/>
              <a:gd name="T14" fmla="*/ 208 w 536"/>
              <a:gd name="T15" fmla="*/ 200 h 712"/>
              <a:gd name="T16" fmla="*/ 176 w 536"/>
              <a:gd name="T17" fmla="*/ 184 h 712"/>
              <a:gd name="T18" fmla="*/ 152 w 536"/>
              <a:gd name="T19" fmla="*/ 176 h 712"/>
              <a:gd name="T20" fmla="*/ 120 w 536"/>
              <a:gd name="T21" fmla="*/ 152 h 712"/>
              <a:gd name="T22" fmla="*/ 96 w 536"/>
              <a:gd name="T23" fmla="*/ 144 h 712"/>
              <a:gd name="T24" fmla="*/ 72 w 536"/>
              <a:gd name="T25" fmla="*/ 120 h 712"/>
              <a:gd name="T26" fmla="*/ 48 w 536"/>
              <a:gd name="T27" fmla="*/ 104 h 712"/>
              <a:gd name="T28" fmla="*/ 40 w 536"/>
              <a:gd name="T29" fmla="*/ 88 h 712"/>
              <a:gd name="T30" fmla="*/ 24 w 536"/>
              <a:gd name="T31" fmla="*/ 72 h 712"/>
              <a:gd name="T32" fmla="*/ 16 w 536"/>
              <a:gd name="T33" fmla="*/ 56 h 712"/>
              <a:gd name="T34" fmla="*/ 0 w 536"/>
              <a:gd name="T35" fmla="*/ 32 h 712"/>
              <a:gd name="T36" fmla="*/ 0 w 536"/>
              <a:gd name="T37" fmla="*/ 24 h 712"/>
              <a:gd name="T38" fmla="*/ 0 w 536"/>
              <a:gd name="T39" fmla="*/ 0 h 712"/>
              <a:gd name="T40" fmla="*/ 0 w 536"/>
              <a:gd name="T41" fmla="*/ 424 h 712"/>
              <a:gd name="T42" fmla="*/ 0 w 536"/>
              <a:gd name="T43" fmla="*/ 448 h 712"/>
              <a:gd name="T44" fmla="*/ 8 w 536"/>
              <a:gd name="T45" fmla="*/ 456 h 712"/>
              <a:gd name="T46" fmla="*/ 16 w 536"/>
              <a:gd name="T47" fmla="*/ 480 h 712"/>
              <a:gd name="T48" fmla="*/ 32 w 536"/>
              <a:gd name="T49" fmla="*/ 496 h 712"/>
              <a:gd name="T50" fmla="*/ 40 w 536"/>
              <a:gd name="T51" fmla="*/ 512 h 712"/>
              <a:gd name="T52" fmla="*/ 64 w 536"/>
              <a:gd name="T53" fmla="*/ 528 h 712"/>
              <a:gd name="T54" fmla="*/ 80 w 536"/>
              <a:gd name="T55" fmla="*/ 544 h 712"/>
              <a:gd name="T56" fmla="*/ 104 w 536"/>
              <a:gd name="T57" fmla="*/ 560 h 712"/>
              <a:gd name="T58" fmla="*/ 128 w 536"/>
              <a:gd name="T59" fmla="*/ 576 h 712"/>
              <a:gd name="T60" fmla="*/ 160 w 536"/>
              <a:gd name="T61" fmla="*/ 592 h 712"/>
              <a:gd name="T62" fmla="*/ 184 w 536"/>
              <a:gd name="T63" fmla="*/ 608 h 712"/>
              <a:gd name="T64" fmla="*/ 224 w 536"/>
              <a:gd name="T65" fmla="*/ 624 h 712"/>
              <a:gd name="T66" fmla="*/ 272 w 536"/>
              <a:gd name="T67" fmla="*/ 640 h 712"/>
              <a:gd name="T68" fmla="*/ 296 w 536"/>
              <a:gd name="T69" fmla="*/ 648 h 712"/>
              <a:gd name="T70" fmla="*/ 344 w 536"/>
              <a:gd name="T71" fmla="*/ 664 h 712"/>
              <a:gd name="T72" fmla="*/ 384 w 536"/>
              <a:gd name="T73" fmla="*/ 680 h 712"/>
              <a:gd name="T74" fmla="*/ 440 w 536"/>
              <a:gd name="T75" fmla="*/ 696 h 712"/>
              <a:gd name="T76" fmla="*/ 472 w 536"/>
              <a:gd name="T77" fmla="*/ 704 h 712"/>
              <a:gd name="T78" fmla="*/ 536 w 536"/>
              <a:gd name="T79"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6" h="712">
                <a:moveTo>
                  <a:pt x="536" y="296"/>
                </a:moveTo>
                <a:lnTo>
                  <a:pt x="512" y="296"/>
                </a:lnTo>
                <a:lnTo>
                  <a:pt x="472" y="288"/>
                </a:lnTo>
                <a:lnTo>
                  <a:pt x="456" y="280"/>
                </a:lnTo>
                <a:lnTo>
                  <a:pt x="440" y="280"/>
                </a:lnTo>
                <a:lnTo>
                  <a:pt x="416" y="272"/>
                </a:lnTo>
                <a:lnTo>
                  <a:pt x="384" y="264"/>
                </a:lnTo>
                <a:lnTo>
                  <a:pt x="368" y="256"/>
                </a:lnTo>
                <a:lnTo>
                  <a:pt x="344" y="248"/>
                </a:lnTo>
                <a:lnTo>
                  <a:pt x="312" y="240"/>
                </a:lnTo>
                <a:lnTo>
                  <a:pt x="296" y="232"/>
                </a:lnTo>
                <a:lnTo>
                  <a:pt x="280" y="232"/>
                </a:lnTo>
                <a:lnTo>
                  <a:pt x="272" y="224"/>
                </a:lnTo>
                <a:lnTo>
                  <a:pt x="240" y="216"/>
                </a:lnTo>
                <a:lnTo>
                  <a:pt x="224" y="208"/>
                </a:lnTo>
                <a:lnTo>
                  <a:pt x="208" y="200"/>
                </a:lnTo>
                <a:lnTo>
                  <a:pt x="184" y="192"/>
                </a:lnTo>
                <a:lnTo>
                  <a:pt x="176" y="184"/>
                </a:lnTo>
                <a:lnTo>
                  <a:pt x="160" y="176"/>
                </a:lnTo>
                <a:lnTo>
                  <a:pt x="152" y="176"/>
                </a:lnTo>
                <a:lnTo>
                  <a:pt x="128" y="160"/>
                </a:lnTo>
                <a:lnTo>
                  <a:pt x="120" y="152"/>
                </a:lnTo>
                <a:lnTo>
                  <a:pt x="104" y="144"/>
                </a:lnTo>
                <a:lnTo>
                  <a:pt x="96" y="144"/>
                </a:lnTo>
                <a:lnTo>
                  <a:pt x="80" y="128"/>
                </a:lnTo>
                <a:lnTo>
                  <a:pt x="72" y="120"/>
                </a:lnTo>
                <a:lnTo>
                  <a:pt x="64" y="112"/>
                </a:lnTo>
                <a:lnTo>
                  <a:pt x="48" y="104"/>
                </a:lnTo>
                <a:lnTo>
                  <a:pt x="40" y="96"/>
                </a:lnTo>
                <a:lnTo>
                  <a:pt x="40" y="88"/>
                </a:lnTo>
                <a:lnTo>
                  <a:pt x="32" y="80"/>
                </a:lnTo>
                <a:lnTo>
                  <a:pt x="24" y="72"/>
                </a:lnTo>
                <a:lnTo>
                  <a:pt x="16" y="64"/>
                </a:lnTo>
                <a:lnTo>
                  <a:pt x="16" y="56"/>
                </a:lnTo>
                <a:lnTo>
                  <a:pt x="8" y="40"/>
                </a:lnTo>
                <a:lnTo>
                  <a:pt x="0" y="32"/>
                </a:lnTo>
                <a:lnTo>
                  <a:pt x="0" y="32"/>
                </a:lnTo>
                <a:lnTo>
                  <a:pt x="0" y="24"/>
                </a:lnTo>
                <a:lnTo>
                  <a:pt x="0" y="8"/>
                </a:lnTo>
                <a:lnTo>
                  <a:pt x="0" y="0"/>
                </a:lnTo>
                <a:lnTo>
                  <a:pt x="0" y="416"/>
                </a:lnTo>
                <a:lnTo>
                  <a:pt x="0" y="424"/>
                </a:lnTo>
                <a:lnTo>
                  <a:pt x="0" y="440"/>
                </a:lnTo>
                <a:lnTo>
                  <a:pt x="0" y="448"/>
                </a:lnTo>
                <a:lnTo>
                  <a:pt x="0" y="448"/>
                </a:lnTo>
                <a:lnTo>
                  <a:pt x="8" y="456"/>
                </a:lnTo>
                <a:lnTo>
                  <a:pt x="16" y="472"/>
                </a:lnTo>
                <a:lnTo>
                  <a:pt x="16" y="480"/>
                </a:lnTo>
                <a:lnTo>
                  <a:pt x="24" y="488"/>
                </a:lnTo>
                <a:lnTo>
                  <a:pt x="32" y="496"/>
                </a:lnTo>
                <a:lnTo>
                  <a:pt x="40" y="504"/>
                </a:lnTo>
                <a:lnTo>
                  <a:pt x="40" y="512"/>
                </a:lnTo>
                <a:lnTo>
                  <a:pt x="48" y="520"/>
                </a:lnTo>
                <a:lnTo>
                  <a:pt x="64" y="528"/>
                </a:lnTo>
                <a:lnTo>
                  <a:pt x="72" y="536"/>
                </a:lnTo>
                <a:lnTo>
                  <a:pt x="80" y="544"/>
                </a:lnTo>
                <a:lnTo>
                  <a:pt x="96" y="560"/>
                </a:lnTo>
                <a:lnTo>
                  <a:pt x="104" y="560"/>
                </a:lnTo>
                <a:lnTo>
                  <a:pt x="120" y="568"/>
                </a:lnTo>
                <a:lnTo>
                  <a:pt x="128" y="576"/>
                </a:lnTo>
                <a:lnTo>
                  <a:pt x="152" y="592"/>
                </a:lnTo>
                <a:lnTo>
                  <a:pt x="160" y="592"/>
                </a:lnTo>
                <a:lnTo>
                  <a:pt x="176" y="600"/>
                </a:lnTo>
                <a:lnTo>
                  <a:pt x="184" y="608"/>
                </a:lnTo>
                <a:lnTo>
                  <a:pt x="208" y="616"/>
                </a:lnTo>
                <a:lnTo>
                  <a:pt x="224" y="624"/>
                </a:lnTo>
                <a:lnTo>
                  <a:pt x="240" y="632"/>
                </a:lnTo>
                <a:lnTo>
                  <a:pt x="272" y="640"/>
                </a:lnTo>
                <a:lnTo>
                  <a:pt x="280" y="648"/>
                </a:lnTo>
                <a:lnTo>
                  <a:pt x="296" y="648"/>
                </a:lnTo>
                <a:lnTo>
                  <a:pt x="312" y="656"/>
                </a:lnTo>
                <a:lnTo>
                  <a:pt x="344" y="664"/>
                </a:lnTo>
                <a:lnTo>
                  <a:pt x="368" y="672"/>
                </a:lnTo>
                <a:lnTo>
                  <a:pt x="384" y="680"/>
                </a:lnTo>
                <a:lnTo>
                  <a:pt x="416" y="688"/>
                </a:lnTo>
                <a:lnTo>
                  <a:pt x="440" y="696"/>
                </a:lnTo>
                <a:lnTo>
                  <a:pt x="456" y="696"/>
                </a:lnTo>
                <a:lnTo>
                  <a:pt x="472" y="704"/>
                </a:lnTo>
                <a:lnTo>
                  <a:pt x="512" y="712"/>
                </a:lnTo>
                <a:lnTo>
                  <a:pt x="536" y="712"/>
                </a:lnTo>
                <a:lnTo>
                  <a:pt x="536" y="296"/>
                </a:lnTo>
                <a:close/>
              </a:path>
            </a:pathLst>
          </a:custGeom>
          <a:solidFill>
            <a:schemeClr val="bg1"/>
          </a:solidFill>
          <a:ln w="12700">
            <a:solidFill>
              <a:srgbClr val="000000"/>
            </a:solidFill>
            <a:prstDash val="solid"/>
            <a:round/>
            <a:headEnd/>
            <a:tailEnd/>
          </a:ln>
        </p:spPr>
        <p:txBody>
          <a:bodyPr/>
          <a:lstStyle/>
          <a:p>
            <a:pPr algn="l" rtl="0" fontAlgn="base">
              <a:spcBef>
                <a:spcPct val="0"/>
              </a:spcBef>
              <a:spcAft>
                <a:spcPct val="0"/>
              </a:spcAft>
            </a:pPr>
            <a:endParaRPr lang="ar-IQ" sz="2400" i="1">
              <a:solidFill>
                <a:srgbClr val="000000"/>
              </a:solidFill>
            </a:endParaRPr>
          </a:p>
        </p:txBody>
      </p:sp>
      <p:sp>
        <p:nvSpPr>
          <p:cNvPr id="9225" name="Freeform 9"/>
          <p:cNvSpPr>
            <a:spLocks/>
          </p:cNvSpPr>
          <p:nvPr/>
        </p:nvSpPr>
        <p:spPr bwMode="auto">
          <a:xfrm>
            <a:off x="3116263" y="2882900"/>
            <a:ext cx="1354137" cy="1130300"/>
          </a:xfrm>
          <a:custGeom>
            <a:avLst/>
            <a:gdLst>
              <a:gd name="T0" fmla="*/ 960 w 960"/>
              <a:gd name="T1" fmla="*/ 0 h 712"/>
              <a:gd name="T2" fmla="*/ 0 w 960"/>
              <a:gd name="T3" fmla="*/ 296 h 712"/>
              <a:gd name="T4" fmla="*/ 0 w 960"/>
              <a:gd name="T5" fmla="*/ 712 h 712"/>
              <a:gd name="T6" fmla="*/ 960 w 960"/>
              <a:gd name="T7" fmla="*/ 416 h 712"/>
              <a:gd name="T8" fmla="*/ 960 w 960"/>
              <a:gd name="T9" fmla="*/ 0 h 712"/>
            </a:gdLst>
            <a:ahLst/>
            <a:cxnLst>
              <a:cxn ang="0">
                <a:pos x="T0" y="T1"/>
              </a:cxn>
              <a:cxn ang="0">
                <a:pos x="T2" y="T3"/>
              </a:cxn>
              <a:cxn ang="0">
                <a:pos x="T4" y="T5"/>
              </a:cxn>
              <a:cxn ang="0">
                <a:pos x="T6" y="T7"/>
              </a:cxn>
              <a:cxn ang="0">
                <a:pos x="T8" y="T9"/>
              </a:cxn>
            </a:cxnLst>
            <a:rect l="0" t="0" r="r" b="b"/>
            <a:pathLst>
              <a:path w="960" h="712">
                <a:moveTo>
                  <a:pt x="960" y="0"/>
                </a:moveTo>
                <a:lnTo>
                  <a:pt x="0" y="296"/>
                </a:lnTo>
                <a:lnTo>
                  <a:pt x="0" y="712"/>
                </a:lnTo>
                <a:lnTo>
                  <a:pt x="960" y="416"/>
                </a:lnTo>
                <a:lnTo>
                  <a:pt x="960" y="0"/>
                </a:lnTo>
                <a:close/>
              </a:path>
            </a:pathLst>
          </a:custGeom>
          <a:solidFill>
            <a:srgbClr val="4D331A"/>
          </a:solidFill>
          <a:ln w="12700">
            <a:solidFill>
              <a:srgbClr val="000000"/>
            </a:solidFill>
            <a:prstDash val="solid"/>
            <a:round/>
            <a:headEnd/>
            <a:tailEnd/>
          </a:ln>
        </p:spPr>
        <p:txBody>
          <a:bodyPr/>
          <a:lstStyle/>
          <a:p>
            <a:pPr algn="l" rtl="0" fontAlgn="base">
              <a:spcBef>
                <a:spcPct val="0"/>
              </a:spcBef>
              <a:spcAft>
                <a:spcPct val="0"/>
              </a:spcAft>
            </a:pPr>
            <a:endParaRPr lang="ar-IQ" sz="2400" i="1">
              <a:solidFill>
                <a:srgbClr val="000000"/>
              </a:solidFill>
            </a:endParaRPr>
          </a:p>
        </p:txBody>
      </p:sp>
      <p:sp>
        <p:nvSpPr>
          <p:cNvPr id="9226" name="Freeform 10"/>
          <p:cNvSpPr>
            <a:spLocks/>
          </p:cNvSpPr>
          <p:nvPr/>
        </p:nvSpPr>
        <p:spPr bwMode="auto">
          <a:xfrm>
            <a:off x="2359025" y="2565400"/>
            <a:ext cx="2111375" cy="787400"/>
          </a:xfrm>
          <a:custGeom>
            <a:avLst/>
            <a:gdLst>
              <a:gd name="T0" fmla="*/ 512 w 1496"/>
              <a:gd name="T1" fmla="*/ 496 h 496"/>
              <a:gd name="T2" fmla="*/ 456 w 1496"/>
              <a:gd name="T3" fmla="*/ 480 h 496"/>
              <a:gd name="T4" fmla="*/ 400 w 1496"/>
              <a:gd name="T5" fmla="*/ 464 h 496"/>
              <a:gd name="T6" fmla="*/ 368 w 1496"/>
              <a:gd name="T7" fmla="*/ 456 h 496"/>
              <a:gd name="T8" fmla="*/ 312 w 1496"/>
              <a:gd name="T9" fmla="*/ 440 h 496"/>
              <a:gd name="T10" fmla="*/ 280 w 1496"/>
              <a:gd name="T11" fmla="*/ 432 h 496"/>
              <a:gd name="T12" fmla="*/ 240 w 1496"/>
              <a:gd name="T13" fmla="*/ 416 h 496"/>
              <a:gd name="T14" fmla="*/ 200 w 1496"/>
              <a:gd name="T15" fmla="*/ 400 h 496"/>
              <a:gd name="T16" fmla="*/ 176 w 1496"/>
              <a:gd name="T17" fmla="*/ 384 h 496"/>
              <a:gd name="T18" fmla="*/ 136 w 1496"/>
              <a:gd name="T19" fmla="*/ 368 h 496"/>
              <a:gd name="T20" fmla="*/ 120 w 1496"/>
              <a:gd name="T21" fmla="*/ 352 h 496"/>
              <a:gd name="T22" fmla="*/ 88 w 1496"/>
              <a:gd name="T23" fmla="*/ 336 h 496"/>
              <a:gd name="T24" fmla="*/ 64 w 1496"/>
              <a:gd name="T25" fmla="*/ 312 h 496"/>
              <a:gd name="T26" fmla="*/ 48 w 1496"/>
              <a:gd name="T27" fmla="*/ 304 h 496"/>
              <a:gd name="T28" fmla="*/ 32 w 1496"/>
              <a:gd name="T29" fmla="*/ 280 h 496"/>
              <a:gd name="T30" fmla="*/ 24 w 1496"/>
              <a:gd name="T31" fmla="*/ 272 h 496"/>
              <a:gd name="T32" fmla="*/ 8 w 1496"/>
              <a:gd name="T33" fmla="*/ 248 h 496"/>
              <a:gd name="T34" fmla="*/ 0 w 1496"/>
              <a:gd name="T35" fmla="*/ 232 h 496"/>
              <a:gd name="T36" fmla="*/ 0 w 1496"/>
              <a:gd name="T37" fmla="*/ 216 h 496"/>
              <a:gd name="T38" fmla="*/ 0 w 1496"/>
              <a:gd name="T39" fmla="*/ 192 h 496"/>
              <a:gd name="T40" fmla="*/ 0 w 1496"/>
              <a:gd name="T41" fmla="*/ 184 h 496"/>
              <a:gd name="T42" fmla="*/ 8 w 1496"/>
              <a:gd name="T43" fmla="*/ 160 h 496"/>
              <a:gd name="T44" fmla="*/ 16 w 1496"/>
              <a:gd name="T45" fmla="*/ 144 h 496"/>
              <a:gd name="T46" fmla="*/ 24 w 1496"/>
              <a:gd name="T47" fmla="*/ 128 h 496"/>
              <a:gd name="T48" fmla="*/ 40 w 1496"/>
              <a:gd name="T49" fmla="*/ 112 h 496"/>
              <a:gd name="T50" fmla="*/ 56 w 1496"/>
              <a:gd name="T51" fmla="*/ 96 h 496"/>
              <a:gd name="T52" fmla="*/ 80 w 1496"/>
              <a:gd name="T53" fmla="*/ 72 h 496"/>
              <a:gd name="T54" fmla="*/ 104 w 1496"/>
              <a:gd name="T55" fmla="*/ 56 h 496"/>
              <a:gd name="T56" fmla="*/ 128 w 1496"/>
              <a:gd name="T57" fmla="*/ 48 h 496"/>
              <a:gd name="T58" fmla="*/ 160 w 1496"/>
              <a:gd name="T59" fmla="*/ 24 h 496"/>
              <a:gd name="T60" fmla="*/ 184 w 1496"/>
              <a:gd name="T61" fmla="*/ 16 h 496"/>
              <a:gd name="T62" fmla="*/ 224 w 1496"/>
              <a:gd name="T63" fmla="*/ 0 h 496"/>
              <a:gd name="T64" fmla="*/ 536 w 1496"/>
              <a:gd name="T65"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6" h="496">
                <a:moveTo>
                  <a:pt x="536" y="496"/>
                </a:moveTo>
                <a:lnTo>
                  <a:pt x="512" y="496"/>
                </a:lnTo>
                <a:lnTo>
                  <a:pt x="472" y="488"/>
                </a:lnTo>
                <a:lnTo>
                  <a:pt x="456" y="480"/>
                </a:lnTo>
                <a:lnTo>
                  <a:pt x="440" y="480"/>
                </a:lnTo>
                <a:lnTo>
                  <a:pt x="400" y="464"/>
                </a:lnTo>
                <a:lnTo>
                  <a:pt x="384" y="464"/>
                </a:lnTo>
                <a:lnTo>
                  <a:pt x="368" y="456"/>
                </a:lnTo>
                <a:lnTo>
                  <a:pt x="344" y="448"/>
                </a:lnTo>
                <a:lnTo>
                  <a:pt x="312" y="440"/>
                </a:lnTo>
                <a:lnTo>
                  <a:pt x="296" y="432"/>
                </a:lnTo>
                <a:lnTo>
                  <a:pt x="280" y="432"/>
                </a:lnTo>
                <a:lnTo>
                  <a:pt x="256" y="416"/>
                </a:lnTo>
                <a:lnTo>
                  <a:pt x="240" y="416"/>
                </a:lnTo>
                <a:lnTo>
                  <a:pt x="224" y="408"/>
                </a:lnTo>
                <a:lnTo>
                  <a:pt x="200" y="400"/>
                </a:lnTo>
                <a:lnTo>
                  <a:pt x="184" y="392"/>
                </a:lnTo>
                <a:lnTo>
                  <a:pt x="176" y="384"/>
                </a:lnTo>
                <a:lnTo>
                  <a:pt x="160" y="376"/>
                </a:lnTo>
                <a:lnTo>
                  <a:pt x="136" y="368"/>
                </a:lnTo>
                <a:lnTo>
                  <a:pt x="128" y="360"/>
                </a:lnTo>
                <a:lnTo>
                  <a:pt x="120" y="352"/>
                </a:lnTo>
                <a:lnTo>
                  <a:pt x="96" y="344"/>
                </a:lnTo>
                <a:lnTo>
                  <a:pt x="88" y="336"/>
                </a:lnTo>
                <a:lnTo>
                  <a:pt x="80" y="328"/>
                </a:lnTo>
                <a:lnTo>
                  <a:pt x="64" y="312"/>
                </a:lnTo>
                <a:lnTo>
                  <a:pt x="56" y="312"/>
                </a:lnTo>
                <a:lnTo>
                  <a:pt x="48" y="304"/>
                </a:lnTo>
                <a:lnTo>
                  <a:pt x="40" y="296"/>
                </a:lnTo>
                <a:lnTo>
                  <a:pt x="32" y="280"/>
                </a:lnTo>
                <a:lnTo>
                  <a:pt x="24" y="280"/>
                </a:lnTo>
                <a:lnTo>
                  <a:pt x="24" y="272"/>
                </a:lnTo>
                <a:lnTo>
                  <a:pt x="16" y="256"/>
                </a:lnTo>
                <a:lnTo>
                  <a:pt x="8" y="248"/>
                </a:lnTo>
                <a:lnTo>
                  <a:pt x="8" y="240"/>
                </a:lnTo>
                <a:lnTo>
                  <a:pt x="0" y="232"/>
                </a:lnTo>
                <a:lnTo>
                  <a:pt x="0" y="224"/>
                </a:lnTo>
                <a:lnTo>
                  <a:pt x="0" y="216"/>
                </a:lnTo>
                <a:lnTo>
                  <a:pt x="0" y="208"/>
                </a:lnTo>
                <a:lnTo>
                  <a:pt x="0" y="192"/>
                </a:lnTo>
                <a:lnTo>
                  <a:pt x="0" y="192"/>
                </a:lnTo>
                <a:lnTo>
                  <a:pt x="0" y="184"/>
                </a:lnTo>
                <a:lnTo>
                  <a:pt x="0" y="168"/>
                </a:lnTo>
                <a:lnTo>
                  <a:pt x="8" y="160"/>
                </a:lnTo>
                <a:lnTo>
                  <a:pt x="8" y="152"/>
                </a:lnTo>
                <a:lnTo>
                  <a:pt x="16" y="144"/>
                </a:lnTo>
                <a:lnTo>
                  <a:pt x="24" y="136"/>
                </a:lnTo>
                <a:lnTo>
                  <a:pt x="24" y="128"/>
                </a:lnTo>
                <a:lnTo>
                  <a:pt x="32" y="120"/>
                </a:lnTo>
                <a:lnTo>
                  <a:pt x="40" y="112"/>
                </a:lnTo>
                <a:lnTo>
                  <a:pt x="48" y="104"/>
                </a:lnTo>
                <a:lnTo>
                  <a:pt x="56" y="96"/>
                </a:lnTo>
                <a:lnTo>
                  <a:pt x="72" y="80"/>
                </a:lnTo>
                <a:lnTo>
                  <a:pt x="80" y="72"/>
                </a:lnTo>
                <a:lnTo>
                  <a:pt x="88" y="72"/>
                </a:lnTo>
                <a:lnTo>
                  <a:pt x="104" y="56"/>
                </a:lnTo>
                <a:lnTo>
                  <a:pt x="120" y="48"/>
                </a:lnTo>
                <a:lnTo>
                  <a:pt x="128" y="48"/>
                </a:lnTo>
                <a:lnTo>
                  <a:pt x="136" y="40"/>
                </a:lnTo>
                <a:lnTo>
                  <a:pt x="160" y="24"/>
                </a:lnTo>
                <a:lnTo>
                  <a:pt x="176" y="16"/>
                </a:lnTo>
                <a:lnTo>
                  <a:pt x="184" y="16"/>
                </a:lnTo>
                <a:lnTo>
                  <a:pt x="208" y="0"/>
                </a:lnTo>
                <a:lnTo>
                  <a:pt x="224" y="0"/>
                </a:lnTo>
                <a:lnTo>
                  <a:pt x="1496" y="200"/>
                </a:lnTo>
                <a:lnTo>
                  <a:pt x="536" y="496"/>
                </a:lnTo>
                <a:close/>
              </a:path>
            </a:pathLst>
          </a:custGeom>
          <a:solidFill>
            <a:srgbClr val="EDEDED"/>
          </a:solidFill>
          <a:ln w="12700">
            <a:solidFill>
              <a:srgbClr val="000000"/>
            </a:solidFill>
            <a:prstDash val="solid"/>
            <a:round/>
            <a:headEnd/>
            <a:tailEnd/>
          </a:ln>
        </p:spPr>
        <p:txBody>
          <a:bodyPr/>
          <a:lstStyle/>
          <a:p>
            <a:pPr algn="l" rtl="0" fontAlgn="base">
              <a:spcBef>
                <a:spcPct val="0"/>
              </a:spcBef>
              <a:spcAft>
                <a:spcPct val="0"/>
              </a:spcAft>
            </a:pPr>
            <a:endParaRPr lang="ar-IQ" sz="2400" i="1">
              <a:solidFill>
                <a:srgbClr val="000000"/>
              </a:solidFill>
            </a:endParaRPr>
          </a:p>
        </p:txBody>
      </p:sp>
      <p:sp>
        <p:nvSpPr>
          <p:cNvPr id="9227" name="Freeform 11"/>
          <p:cNvSpPr>
            <a:spLocks/>
          </p:cNvSpPr>
          <p:nvPr/>
        </p:nvSpPr>
        <p:spPr bwMode="auto">
          <a:xfrm>
            <a:off x="5487988" y="2882900"/>
            <a:ext cx="1095375" cy="1206500"/>
          </a:xfrm>
          <a:custGeom>
            <a:avLst/>
            <a:gdLst>
              <a:gd name="T0" fmla="*/ 776 w 776"/>
              <a:gd name="T1" fmla="*/ 8 h 760"/>
              <a:gd name="T2" fmla="*/ 768 w 776"/>
              <a:gd name="T3" fmla="*/ 32 h 760"/>
              <a:gd name="T4" fmla="*/ 768 w 776"/>
              <a:gd name="T5" fmla="*/ 40 h 760"/>
              <a:gd name="T6" fmla="*/ 752 w 776"/>
              <a:gd name="T7" fmla="*/ 64 h 760"/>
              <a:gd name="T8" fmla="*/ 744 w 776"/>
              <a:gd name="T9" fmla="*/ 80 h 760"/>
              <a:gd name="T10" fmla="*/ 728 w 776"/>
              <a:gd name="T11" fmla="*/ 96 h 760"/>
              <a:gd name="T12" fmla="*/ 712 w 776"/>
              <a:gd name="T13" fmla="*/ 112 h 760"/>
              <a:gd name="T14" fmla="*/ 696 w 776"/>
              <a:gd name="T15" fmla="*/ 128 h 760"/>
              <a:gd name="T16" fmla="*/ 664 w 776"/>
              <a:gd name="T17" fmla="*/ 144 h 760"/>
              <a:gd name="T18" fmla="*/ 648 w 776"/>
              <a:gd name="T19" fmla="*/ 160 h 760"/>
              <a:gd name="T20" fmla="*/ 608 w 776"/>
              <a:gd name="T21" fmla="*/ 176 h 760"/>
              <a:gd name="T22" fmla="*/ 584 w 776"/>
              <a:gd name="T23" fmla="*/ 192 h 760"/>
              <a:gd name="T24" fmla="*/ 544 w 776"/>
              <a:gd name="T25" fmla="*/ 208 h 760"/>
              <a:gd name="T26" fmla="*/ 520 w 776"/>
              <a:gd name="T27" fmla="*/ 216 h 760"/>
              <a:gd name="T28" fmla="*/ 472 w 776"/>
              <a:gd name="T29" fmla="*/ 232 h 760"/>
              <a:gd name="T30" fmla="*/ 440 w 776"/>
              <a:gd name="T31" fmla="*/ 248 h 760"/>
              <a:gd name="T32" fmla="*/ 392 w 776"/>
              <a:gd name="T33" fmla="*/ 264 h 760"/>
              <a:gd name="T34" fmla="*/ 352 w 776"/>
              <a:gd name="T35" fmla="*/ 272 h 760"/>
              <a:gd name="T36" fmla="*/ 296 w 776"/>
              <a:gd name="T37" fmla="*/ 288 h 760"/>
              <a:gd name="T38" fmla="*/ 240 w 776"/>
              <a:gd name="T39" fmla="*/ 296 h 760"/>
              <a:gd name="T40" fmla="*/ 200 w 776"/>
              <a:gd name="T41" fmla="*/ 304 h 760"/>
              <a:gd name="T42" fmla="*/ 136 w 776"/>
              <a:gd name="T43" fmla="*/ 320 h 760"/>
              <a:gd name="T44" fmla="*/ 96 w 776"/>
              <a:gd name="T45" fmla="*/ 328 h 760"/>
              <a:gd name="T46" fmla="*/ 24 w 776"/>
              <a:gd name="T47" fmla="*/ 336 h 760"/>
              <a:gd name="T48" fmla="*/ 0 w 776"/>
              <a:gd name="T49" fmla="*/ 760 h 760"/>
              <a:gd name="T50" fmla="*/ 72 w 776"/>
              <a:gd name="T51" fmla="*/ 744 h 760"/>
              <a:gd name="T52" fmla="*/ 112 w 776"/>
              <a:gd name="T53" fmla="*/ 736 h 760"/>
              <a:gd name="T54" fmla="*/ 176 w 776"/>
              <a:gd name="T55" fmla="*/ 728 h 760"/>
              <a:gd name="T56" fmla="*/ 216 w 776"/>
              <a:gd name="T57" fmla="*/ 720 h 760"/>
              <a:gd name="T58" fmla="*/ 280 w 776"/>
              <a:gd name="T59" fmla="*/ 704 h 760"/>
              <a:gd name="T60" fmla="*/ 320 w 776"/>
              <a:gd name="T61" fmla="*/ 696 h 760"/>
              <a:gd name="T62" fmla="*/ 376 w 776"/>
              <a:gd name="T63" fmla="*/ 680 h 760"/>
              <a:gd name="T64" fmla="*/ 408 w 776"/>
              <a:gd name="T65" fmla="*/ 672 h 760"/>
              <a:gd name="T66" fmla="*/ 456 w 776"/>
              <a:gd name="T67" fmla="*/ 656 h 760"/>
              <a:gd name="T68" fmla="*/ 488 w 776"/>
              <a:gd name="T69" fmla="*/ 648 h 760"/>
              <a:gd name="T70" fmla="*/ 536 w 776"/>
              <a:gd name="T71" fmla="*/ 632 h 760"/>
              <a:gd name="T72" fmla="*/ 560 w 776"/>
              <a:gd name="T73" fmla="*/ 616 h 760"/>
              <a:gd name="T74" fmla="*/ 600 w 776"/>
              <a:gd name="T75" fmla="*/ 600 h 760"/>
              <a:gd name="T76" fmla="*/ 632 w 776"/>
              <a:gd name="T77" fmla="*/ 584 h 760"/>
              <a:gd name="T78" fmla="*/ 656 w 776"/>
              <a:gd name="T79" fmla="*/ 568 h 760"/>
              <a:gd name="T80" fmla="*/ 680 w 776"/>
              <a:gd name="T81" fmla="*/ 552 h 760"/>
              <a:gd name="T82" fmla="*/ 704 w 776"/>
              <a:gd name="T83" fmla="*/ 536 h 760"/>
              <a:gd name="T84" fmla="*/ 720 w 776"/>
              <a:gd name="T85" fmla="*/ 520 h 760"/>
              <a:gd name="T86" fmla="*/ 736 w 776"/>
              <a:gd name="T87" fmla="*/ 504 h 760"/>
              <a:gd name="T88" fmla="*/ 752 w 776"/>
              <a:gd name="T89" fmla="*/ 488 h 760"/>
              <a:gd name="T90" fmla="*/ 760 w 776"/>
              <a:gd name="T91" fmla="*/ 472 h 760"/>
              <a:gd name="T92" fmla="*/ 768 w 776"/>
              <a:gd name="T93" fmla="*/ 448 h 760"/>
              <a:gd name="T94" fmla="*/ 768 w 776"/>
              <a:gd name="T95" fmla="*/ 440 h 760"/>
              <a:gd name="T96" fmla="*/ 776 w 776"/>
              <a:gd name="T97" fmla="*/ 41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6" h="760">
                <a:moveTo>
                  <a:pt x="776" y="0"/>
                </a:moveTo>
                <a:lnTo>
                  <a:pt x="776" y="8"/>
                </a:lnTo>
                <a:lnTo>
                  <a:pt x="768" y="24"/>
                </a:lnTo>
                <a:lnTo>
                  <a:pt x="768" y="32"/>
                </a:lnTo>
                <a:lnTo>
                  <a:pt x="768" y="32"/>
                </a:lnTo>
                <a:lnTo>
                  <a:pt x="768" y="40"/>
                </a:lnTo>
                <a:lnTo>
                  <a:pt x="760" y="56"/>
                </a:lnTo>
                <a:lnTo>
                  <a:pt x="752" y="64"/>
                </a:lnTo>
                <a:lnTo>
                  <a:pt x="752" y="72"/>
                </a:lnTo>
                <a:lnTo>
                  <a:pt x="744" y="80"/>
                </a:lnTo>
                <a:lnTo>
                  <a:pt x="736" y="88"/>
                </a:lnTo>
                <a:lnTo>
                  <a:pt x="728" y="96"/>
                </a:lnTo>
                <a:lnTo>
                  <a:pt x="720" y="104"/>
                </a:lnTo>
                <a:lnTo>
                  <a:pt x="712" y="112"/>
                </a:lnTo>
                <a:lnTo>
                  <a:pt x="704" y="120"/>
                </a:lnTo>
                <a:lnTo>
                  <a:pt x="696" y="128"/>
                </a:lnTo>
                <a:lnTo>
                  <a:pt x="680" y="136"/>
                </a:lnTo>
                <a:lnTo>
                  <a:pt x="664" y="144"/>
                </a:lnTo>
                <a:lnTo>
                  <a:pt x="656" y="152"/>
                </a:lnTo>
                <a:lnTo>
                  <a:pt x="648" y="160"/>
                </a:lnTo>
                <a:lnTo>
                  <a:pt x="632" y="168"/>
                </a:lnTo>
                <a:lnTo>
                  <a:pt x="608" y="176"/>
                </a:lnTo>
                <a:lnTo>
                  <a:pt x="600" y="184"/>
                </a:lnTo>
                <a:lnTo>
                  <a:pt x="584" y="192"/>
                </a:lnTo>
                <a:lnTo>
                  <a:pt x="560" y="200"/>
                </a:lnTo>
                <a:lnTo>
                  <a:pt x="544" y="208"/>
                </a:lnTo>
                <a:lnTo>
                  <a:pt x="536" y="216"/>
                </a:lnTo>
                <a:lnTo>
                  <a:pt x="520" y="216"/>
                </a:lnTo>
                <a:lnTo>
                  <a:pt x="488" y="232"/>
                </a:lnTo>
                <a:lnTo>
                  <a:pt x="472" y="232"/>
                </a:lnTo>
                <a:lnTo>
                  <a:pt x="456" y="240"/>
                </a:lnTo>
                <a:lnTo>
                  <a:pt x="440" y="248"/>
                </a:lnTo>
                <a:lnTo>
                  <a:pt x="408" y="256"/>
                </a:lnTo>
                <a:lnTo>
                  <a:pt x="392" y="264"/>
                </a:lnTo>
                <a:lnTo>
                  <a:pt x="376" y="264"/>
                </a:lnTo>
                <a:lnTo>
                  <a:pt x="352" y="272"/>
                </a:lnTo>
                <a:lnTo>
                  <a:pt x="320" y="280"/>
                </a:lnTo>
                <a:lnTo>
                  <a:pt x="296" y="288"/>
                </a:lnTo>
                <a:lnTo>
                  <a:pt x="280" y="288"/>
                </a:lnTo>
                <a:lnTo>
                  <a:pt x="240" y="296"/>
                </a:lnTo>
                <a:lnTo>
                  <a:pt x="216" y="304"/>
                </a:lnTo>
                <a:lnTo>
                  <a:pt x="200" y="304"/>
                </a:lnTo>
                <a:lnTo>
                  <a:pt x="176" y="312"/>
                </a:lnTo>
                <a:lnTo>
                  <a:pt x="136" y="320"/>
                </a:lnTo>
                <a:lnTo>
                  <a:pt x="112" y="320"/>
                </a:lnTo>
                <a:lnTo>
                  <a:pt x="96" y="328"/>
                </a:lnTo>
                <a:lnTo>
                  <a:pt x="72" y="328"/>
                </a:lnTo>
                <a:lnTo>
                  <a:pt x="24" y="336"/>
                </a:lnTo>
                <a:lnTo>
                  <a:pt x="0" y="344"/>
                </a:lnTo>
                <a:lnTo>
                  <a:pt x="0" y="760"/>
                </a:lnTo>
                <a:lnTo>
                  <a:pt x="24" y="752"/>
                </a:lnTo>
                <a:lnTo>
                  <a:pt x="72" y="744"/>
                </a:lnTo>
                <a:lnTo>
                  <a:pt x="96" y="744"/>
                </a:lnTo>
                <a:lnTo>
                  <a:pt x="112" y="736"/>
                </a:lnTo>
                <a:lnTo>
                  <a:pt x="136" y="736"/>
                </a:lnTo>
                <a:lnTo>
                  <a:pt x="176" y="728"/>
                </a:lnTo>
                <a:lnTo>
                  <a:pt x="200" y="720"/>
                </a:lnTo>
                <a:lnTo>
                  <a:pt x="216" y="720"/>
                </a:lnTo>
                <a:lnTo>
                  <a:pt x="240" y="712"/>
                </a:lnTo>
                <a:lnTo>
                  <a:pt x="280" y="704"/>
                </a:lnTo>
                <a:lnTo>
                  <a:pt x="296" y="704"/>
                </a:lnTo>
                <a:lnTo>
                  <a:pt x="320" y="696"/>
                </a:lnTo>
                <a:lnTo>
                  <a:pt x="352" y="688"/>
                </a:lnTo>
                <a:lnTo>
                  <a:pt x="376" y="680"/>
                </a:lnTo>
                <a:lnTo>
                  <a:pt x="392" y="680"/>
                </a:lnTo>
                <a:lnTo>
                  <a:pt x="408" y="672"/>
                </a:lnTo>
                <a:lnTo>
                  <a:pt x="440" y="664"/>
                </a:lnTo>
                <a:lnTo>
                  <a:pt x="456" y="656"/>
                </a:lnTo>
                <a:lnTo>
                  <a:pt x="472" y="648"/>
                </a:lnTo>
                <a:lnTo>
                  <a:pt x="488" y="648"/>
                </a:lnTo>
                <a:lnTo>
                  <a:pt x="520" y="632"/>
                </a:lnTo>
                <a:lnTo>
                  <a:pt x="536" y="632"/>
                </a:lnTo>
                <a:lnTo>
                  <a:pt x="544" y="624"/>
                </a:lnTo>
                <a:lnTo>
                  <a:pt x="560" y="616"/>
                </a:lnTo>
                <a:lnTo>
                  <a:pt x="584" y="608"/>
                </a:lnTo>
                <a:lnTo>
                  <a:pt x="600" y="600"/>
                </a:lnTo>
                <a:lnTo>
                  <a:pt x="608" y="592"/>
                </a:lnTo>
                <a:lnTo>
                  <a:pt x="632" y="584"/>
                </a:lnTo>
                <a:lnTo>
                  <a:pt x="648" y="576"/>
                </a:lnTo>
                <a:lnTo>
                  <a:pt x="656" y="568"/>
                </a:lnTo>
                <a:lnTo>
                  <a:pt x="664" y="560"/>
                </a:lnTo>
                <a:lnTo>
                  <a:pt x="680" y="552"/>
                </a:lnTo>
                <a:lnTo>
                  <a:pt x="696" y="544"/>
                </a:lnTo>
                <a:lnTo>
                  <a:pt x="704" y="536"/>
                </a:lnTo>
                <a:lnTo>
                  <a:pt x="712" y="528"/>
                </a:lnTo>
                <a:lnTo>
                  <a:pt x="720" y="520"/>
                </a:lnTo>
                <a:lnTo>
                  <a:pt x="728" y="512"/>
                </a:lnTo>
                <a:lnTo>
                  <a:pt x="736" y="504"/>
                </a:lnTo>
                <a:lnTo>
                  <a:pt x="744" y="496"/>
                </a:lnTo>
                <a:lnTo>
                  <a:pt x="752" y="488"/>
                </a:lnTo>
                <a:lnTo>
                  <a:pt x="752" y="480"/>
                </a:lnTo>
                <a:lnTo>
                  <a:pt x="760" y="472"/>
                </a:lnTo>
                <a:lnTo>
                  <a:pt x="768" y="456"/>
                </a:lnTo>
                <a:lnTo>
                  <a:pt x="768" y="448"/>
                </a:lnTo>
                <a:lnTo>
                  <a:pt x="768" y="448"/>
                </a:lnTo>
                <a:lnTo>
                  <a:pt x="768" y="440"/>
                </a:lnTo>
                <a:lnTo>
                  <a:pt x="776" y="424"/>
                </a:lnTo>
                <a:lnTo>
                  <a:pt x="776" y="416"/>
                </a:lnTo>
                <a:lnTo>
                  <a:pt x="776" y="0"/>
                </a:lnTo>
                <a:close/>
              </a:path>
            </a:pathLst>
          </a:custGeom>
          <a:solidFill>
            <a:srgbClr val="FF6600"/>
          </a:solidFill>
          <a:ln w="12700">
            <a:solidFill>
              <a:srgbClr val="000000"/>
            </a:solidFill>
            <a:prstDash val="solid"/>
            <a:round/>
            <a:headEnd/>
            <a:tailEnd/>
          </a:ln>
        </p:spPr>
        <p:txBody>
          <a:bodyPr/>
          <a:lstStyle/>
          <a:p>
            <a:pPr algn="l" rtl="0" fontAlgn="base">
              <a:spcBef>
                <a:spcPct val="0"/>
              </a:spcBef>
              <a:spcAft>
                <a:spcPct val="0"/>
              </a:spcAft>
            </a:pPr>
            <a:endParaRPr lang="ar-IQ" sz="2400" i="1">
              <a:solidFill>
                <a:srgbClr val="000000"/>
              </a:solidFill>
            </a:endParaRPr>
          </a:p>
        </p:txBody>
      </p:sp>
      <p:sp>
        <p:nvSpPr>
          <p:cNvPr id="9228" name="Freeform 12"/>
          <p:cNvSpPr>
            <a:spLocks/>
          </p:cNvSpPr>
          <p:nvPr/>
        </p:nvSpPr>
        <p:spPr bwMode="auto">
          <a:xfrm>
            <a:off x="4470400" y="2882900"/>
            <a:ext cx="1017588" cy="1193800"/>
          </a:xfrm>
          <a:custGeom>
            <a:avLst/>
            <a:gdLst>
              <a:gd name="T0" fmla="*/ 0 w 721"/>
              <a:gd name="T1" fmla="*/ 0 h 752"/>
              <a:gd name="T2" fmla="*/ 721 w 721"/>
              <a:gd name="T3" fmla="*/ 336 h 752"/>
              <a:gd name="T4" fmla="*/ 721 w 721"/>
              <a:gd name="T5" fmla="*/ 752 h 752"/>
              <a:gd name="T6" fmla="*/ 0 w 721"/>
              <a:gd name="T7" fmla="*/ 416 h 752"/>
              <a:gd name="T8" fmla="*/ 0 w 721"/>
              <a:gd name="T9" fmla="*/ 0 h 752"/>
            </a:gdLst>
            <a:ahLst/>
            <a:cxnLst>
              <a:cxn ang="0">
                <a:pos x="T0" y="T1"/>
              </a:cxn>
              <a:cxn ang="0">
                <a:pos x="T2" y="T3"/>
              </a:cxn>
              <a:cxn ang="0">
                <a:pos x="T4" y="T5"/>
              </a:cxn>
              <a:cxn ang="0">
                <a:pos x="T6" y="T7"/>
              </a:cxn>
              <a:cxn ang="0">
                <a:pos x="T8" y="T9"/>
              </a:cxn>
            </a:cxnLst>
            <a:rect l="0" t="0" r="r" b="b"/>
            <a:pathLst>
              <a:path w="721" h="752">
                <a:moveTo>
                  <a:pt x="0" y="0"/>
                </a:moveTo>
                <a:lnTo>
                  <a:pt x="721" y="336"/>
                </a:lnTo>
                <a:lnTo>
                  <a:pt x="721" y="752"/>
                </a:lnTo>
                <a:lnTo>
                  <a:pt x="0" y="416"/>
                </a:lnTo>
                <a:lnTo>
                  <a:pt x="0" y="0"/>
                </a:lnTo>
                <a:close/>
              </a:path>
            </a:pathLst>
          </a:custGeom>
          <a:solidFill>
            <a:srgbClr val="803300"/>
          </a:solidFill>
          <a:ln w="12700">
            <a:solidFill>
              <a:srgbClr val="000000"/>
            </a:solidFill>
            <a:prstDash val="solid"/>
            <a:round/>
            <a:headEnd/>
            <a:tailEnd/>
          </a:ln>
        </p:spPr>
        <p:txBody>
          <a:bodyPr/>
          <a:lstStyle/>
          <a:p>
            <a:pPr algn="l" rtl="0" fontAlgn="base">
              <a:spcBef>
                <a:spcPct val="0"/>
              </a:spcBef>
              <a:spcAft>
                <a:spcPct val="0"/>
              </a:spcAft>
            </a:pPr>
            <a:endParaRPr lang="ar-IQ" sz="2400" i="1">
              <a:solidFill>
                <a:srgbClr val="000000"/>
              </a:solidFill>
            </a:endParaRPr>
          </a:p>
        </p:txBody>
      </p:sp>
      <p:sp>
        <p:nvSpPr>
          <p:cNvPr id="9229" name="Freeform 13"/>
          <p:cNvSpPr>
            <a:spLocks/>
          </p:cNvSpPr>
          <p:nvPr/>
        </p:nvSpPr>
        <p:spPr bwMode="auto">
          <a:xfrm>
            <a:off x="4470400" y="2273300"/>
            <a:ext cx="2112963" cy="1155700"/>
          </a:xfrm>
          <a:custGeom>
            <a:avLst/>
            <a:gdLst>
              <a:gd name="T0" fmla="*/ 24 w 1497"/>
              <a:gd name="T1" fmla="*/ 0 h 728"/>
              <a:gd name="T2" fmla="*/ 104 w 1497"/>
              <a:gd name="T3" fmla="*/ 0 h 728"/>
              <a:gd name="T4" fmla="*/ 184 w 1497"/>
              <a:gd name="T5" fmla="*/ 0 h 728"/>
              <a:gd name="T6" fmla="*/ 232 w 1497"/>
              <a:gd name="T7" fmla="*/ 0 h 728"/>
              <a:gd name="T8" fmla="*/ 312 w 1497"/>
              <a:gd name="T9" fmla="*/ 8 h 728"/>
              <a:gd name="T10" fmla="*/ 385 w 1497"/>
              <a:gd name="T11" fmla="*/ 8 h 728"/>
              <a:gd name="T12" fmla="*/ 433 w 1497"/>
              <a:gd name="T13" fmla="*/ 16 h 728"/>
              <a:gd name="T14" fmla="*/ 513 w 1497"/>
              <a:gd name="T15" fmla="*/ 24 h 728"/>
              <a:gd name="T16" fmla="*/ 585 w 1497"/>
              <a:gd name="T17" fmla="*/ 32 h 728"/>
              <a:gd name="T18" fmla="*/ 633 w 1497"/>
              <a:gd name="T19" fmla="*/ 32 h 728"/>
              <a:gd name="T20" fmla="*/ 705 w 1497"/>
              <a:gd name="T21" fmla="*/ 40 h 728"/>
              <a:gd name="T22" fmla="*/ 745 w 1497"/>
              <a:gd name="T23" fmla="*/ 48 h 728"/>
              <a:gd name="T24" fmla="*/ 817 w 1497"/>
              <a:gd name="T25" fmla="*/ 64 h 728"/>
              <a:gd name="T26" fmla="*/ 881 w 1497"/>
              <a:gd name="T27" fmla="*/ 72 h 728"/>
              <a:gd name="T28" fmla="*/ 921 w 1497"/>
              <a:gd name="T29" fmla="*/ 80 h 728"/>
              <a:gd name="T30" fmla="*/ 977 w 1497"/>
              <a:gd name="T31" fmla="*/ 96 h 728"/>
              <a:gd name="T32" fmla="*/ 1041 w 1497"/>
              <a:gd name="T33" fmla="*/ 104 h 728"/>
              <a:gd name="T34" fmla="*/ 1073 w 1497"/>
              <a:gd name="T35" fmla="*/ 120 h 728"/>
              <a:gd name="T36" fmla="*/ 1129 w 1497"/>
              <a:gd name="T37" fmla="*/ 128 h 728"/>
              <a:gd name="T38" fmla="*/ 1177 w 1497"/>
              <a:gd name="T39" fmla="*/ 144 h 728"/>
              <a:gd name="T40" fmla="*/ 1209 w 1497"/>
              <a:gd name="T41" fmla="*/ 160 h 728"/>
              <a:gd name="T42" fmla="*/ 1257 w 1497"/>
              <a:gd name="T43" fmla="*/ 176 h 728"/>
              <a:gd name="T44" fmla="*/ 1297 w 1497"/>
              <a:gd name="T45" fmla="*/ 192 h 728"/>
              <a:gd name="T46" fmla="*/ 1321 w 1497"/>
              <a:gd name="T47" fmla="*/ 200 h 728"/>
              <a:gd name="T48" fmla="*/ 1353 w 1497"/>
              <a:gd name="T49" fmla="*/ 224 h 728"/>
              <a:gd name="T50" fmla="*/ 1385 w 1497"/>
              <a:gd name="T51" fmla="*/ 240 h 728"/>
              <a:gd name="T52" fmla="*/ 1401 w 1497"/>
              <a:gd name="T53" fmla="*/ 256 h 728"/>
              <a:gd name="T54" fmla="*/ 1433 w 1497"/>
              <a:gd name="T55" fmla="*/ 272 h 728"/>
              <a:gd name="T56" fmla="*/ 1449 w 1497"/>
              <a:gd name="T57" fmla="*/ 296 h 728"/>
              <a:gd name="T58" fmla="*/ 1465 w 1497"/>
              <a:gd name="T59" fmla="*/ 304 h 728"/>
              <a:gd name="T60" fmla="*/ 1473 w 1497"/>
              <a:gd name="T61" fmla="*/ 328 h 728"/>
              <a:gd name="T62" fmla="*/ 1481 w 1497"/>
              <a:gd name="T63" fmla="*/ 336 h 728"/>
              <a:gd name="T64" fmla="*/ 1489 w 1497"/>
              <a:gd name="T65" fmla="*/ 360 h 728"/>
              <a:gd name="T66" fmla="*/ 1497 w 1497"/>
              <a:gd name="T67" fmla="*/ 376 h 728"/>
              <a:gd name="T68" fmla="*/ 1497 w 1497"/>
              <a:gd name="T69" fmla="*/ 392 h 728"/>
              <a:gd name="T70" fmla="*/ 1489 w 1497"/>
              <a:gd name="T71" fmla="*/ 416 h 728"/>
              <a:gd name="T72" fmla="*/ 1481 w 1497"/>
              <a:gd name="T73" fmla="*/ 432 h 728"/>
              <a:gd name="T74" fmla="*/ 1473 w 1497"/>
              <a:gd name="T75" fmla="*/ 448 h 728"/>
              <a:gd name="T76" fmla="*/ 1465 w 1497"/>
              <a:gd name="T77" fmla="*/ 464 h 728"/>
              <a:gd name="T78" fmla="*/ 1441 w 1497"/>
              <a:gd name="T79" fmla="*/ 488 h 728"/>
              <a:gd name="T80" fmla="*/ 1433 w 1497"/>
              <a:gd name="T81" fmla="*/ 496 h 728"/>
              <a:gd name="T82" fmla="*/ 1401 w 1497"/>
              <a:gd name="T83" fmla="*/ 520 h 728"/>
              <a:gd name="T84" fmla="*/ 1377 w 1497"/>
              <a:gd name="T85" fmla="*/ 536 h 728"/>
              <a:gd name="T86" fmla="*/ 1353 w 1497"/>
              <a:gd name="T87" fmla="*/ 552 h 728"/>
              <a:gd name="T88" fmla="*/ 1321 w 1497"/>
              <a:gd name="T89" fmla="*/ 568 h 728"/>
              <a:gd name="T90" fmla="*/ 1281 w 1497"/>
              <a:gd name="T91" fmla="*/ 584 h 728"/>
              <a:gd name="T92" fmla="*/ 1257 w 1497"/>
              <a:gd name="T93" fmla="*/ 600 h 728"/>
              <a:gd name="T94" fmla="*/ 1209 w 1497"/>
              <a:gd name="T95" fmla="*/ 616 h 728"/>
              <a:gd name="T96" fmla="*/ 1177 w 1497"/>
              <a:gd name="T97" fmla="*/ 624 h 728"/>
              <a:gd name="T98" fmla="*/ 1129 w 1497"/>
              <a:gd name="T99" fmla="*/ 640 h 728"/>
              <a:gd name="T100" fmla="*/ 1073 w 1497"/>
              <a:gd name="T101" fmla="*/ 656 h 728"/>
              <a:gd name="T102" fmla="*/ 1041 w 1497"/>
              <a:gd name="T103" fmla="*/ 664 h 728"/>
              <a:gd name="T104" fmla="*/ 977 w 1497"/>
              <a:gd name="T105" fmla="*/ 680 h 728"/>
              <a:gd name="T106" fmla="*/ 921 w 1497"/>
              <a:gd name="T107" fmla="*/ 688 h 728"/>
              <a:gd name="T108" fmla="*/ 881 w 1497"/>
              <a:gd name="T109" fmla="*/ 696 h 728"/>
              <a:gd name="T110" fmla="*/ 817 w 1497"/>
              <a:gd name="T111" fmla="*/ 712 h 728"/>
              <a:gd name="T112" fmla="*/ 745 w 1497"/>
              <a:gd name="T113" fmla="*/ 720 h 728"/>
              <a:gd name="T114" fmla="*/ 0 w 1497"/>
              <a:gd name="T115" fmla="*/ 38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97" h="728">
                <a:moveTo>
                  <a:pt x="0" y="0"/>
                </a:moveTo>
                <a:lnTo>
                  <a:pt x="24" y="0"/>
                </a:lnTo>
                <a:lnTo>
                  <a:pt x="80" y="0"/>
                </a:lnTo>
                <a:lnTo>
                  <a:pt x="104" y="0"/>
                </a:lnTo>
                <a:lnTo>
                  <a:pt x="128" y="0"/>
                </a:lnTo>
                <a:lnTo>
                  <a:pt x="184" y="0"/>
                </a:lnTo>
                <a:lnTo>
                  <a:pt x="208" y="0"/>
                </a:lnTo>
                <a:lnTo>
                  <a:pt x="232" y="0"/>
                </a:lnTo>
                <a:lnTo>
                  <a:pt x="280" y="8"/>
                </a:lnTo>
                <a:lnTo>
                  <a:pt x="312" y="8"/>
                </a:lnTo>
                <a:lnTo>
                  <a:pt x="336" y="8"/>
                </a:lnTo>
                <a:lnTo>
                  <a:pt x="385" y="8"/>
                </a:lnTo>
                <a:lnTo>
                  <a:pt x="409" y="16"/>
                </a:lnTo>
                <a:lnTo>
                  <a:pt x="433" y="16"/>
                </a:lnTo>
                <a:lnTo>
                  <a:pt x="489" y="16"/>
                </a:lnTo>
                <a:lnTo>
                  <a:pt x="513" y="24"/>
                </a:lnTo>
                <a:lnTo>
                  <a:pt x="537" y="24"/>
                </a:lnTo>
                <a:lnTo>
                  <a:pt x="585" y="32"/>
                </a:lnTo>
                <a:lnTo>
                  <a:pt x="609" y="32"/>
                </a:lnTo>
                <a:lnTo>
                  <a:pt x="633" y="32"/>
                </a:lnTo>
                <a:lnTo>
                  <a:pt x="657" y="40"/>
                </a:lnTo>
                <a:lnTo>
                  <a:pt x="705" y="40"/>
                </a:lnTo>
                <a:lnTo>
                  <a:pt x="721" y="48"/>
                </a:lnTo>
                <a:lnTo>
                  <a:pt x="745" y="48"/>
                </a:lnTo>
                <a:lnTo>
                  <a:pt x="793" y="56"/>
                </a:lnTo>
                <a:lnTo>
                  <a:pt x="817" y="64"/>
                </a:lnTo>
                <a:lnTo>
                  <a:pt x="833" y="64"/>
                </a:lnTo>
                <a:lnTo>
                  <a:pt x="881" y="72"/>
                </a:lnTo>
                <a:lnTo>
                  <a:pt x="897" y="80"/>
                </a:lnTo>
                <a:lnTo>
                  <a:pt x="921" y="80"/>
                </a:lnTo>
                <a:lnTo>
                  <a:pt x="961" y="88"/>
                </a:lnTo>
                <a:lnTo>
                  <a:pt x="977" y="96"/>
                </a:lnTo>
                <a:lnTo>
                  <a:pt x="1001" y="96"/>
                </a:lnTo>
                <a:lnTo>
                  <a:pt x="1041" y="104"/>
                </a:lnTo>
                <a:lnTo>
                  <a:pt x="1057" y="112"/>
                </a:lnTo>
                <a:lnTo>
                  <a:pt x="1073" y="120"/>
                </a:lnTo>
                <a:lnTo>
                  <a:pt x="1113" y="128"/>
                </a:lnTo>
                <a:lnTo>
                  <a:pt x="1129" y="128"/>
                </a:lnTo>
                <a:lnTo>
                  <a:pt x="1145" y="136"/>
                </a:lnTo>
                <a:lnTo>
                  <a:pt x="1177" y="144"/>
                </a:lnTo>
                <a:lnTo>
                  <a:pt x="1193" y="152"/>
                </a:lnTo>
                <a:lnTo>
                  <a:pt x="1209" y="160"/>
                </a:lnTo>
                <a:lnTo>
                  <a:pt x="1241" y="168"/>
                </a:lnTo>
                <a:lnTo>
                  <a:pt x="1257" y="176"/>
                </a:lnTo>
                <a:lnTo>
                  <a:pt x="1265" y="184"/>
                </a:lnTo>
                <a:lnTo>
                  <a:pt x="1297" y="192"/>
                </a:lnTo>
                <a:lnTo>
                  <a:pt x="1305" y="200"/>
                </a:lnTo>
                <a:lnTo>
                  <a:pt x="1321" y="200"/>
                </a:lnTo>
                <a:lnTo>
                  <a:pt x="1345" y="216"/>
                </a:lnTo>
                <a:lnTo>
                  <a:pt x="1353" y="224"/>
                </a:lnTo>
                <a:lnTo>
                  <a:pt x="1369" y="232"/>
                </a:lnTo>
                <a:lnTo>
                  <a:pt x="1385" y="240"/>
                </a:lnTo>
                <a:lnTo>
                  <a:pt x="1393" y="248"/>
                </a:lnTo>
                <a:lnTo>
                  <a:pt x="1401" y="256"/>
                </a:lnTo>
                <a:lnTo>
                  <a:pt x="1425" y="264"/>
                </a:lnTo>
                <a:lnTo>
                  <a:pt x="1433" y="272"/>
                </a:lnTo>
                <a:lnTo>
                  <a:pt x="1441" y="280"/>
                </a:lnTo>
                <a:lnTo>
                  <a:pt x="1449" y="296"/>
                </a:lnTo>
                <a:lnTo>
                  <a:pt x="1457" y="296"/>
                </a:lnTo>
                <a:lnTo>
                  <a:pt x="1465" y="304"/>
                </a:lnTo>
                <a:lnTo>
                  <a:pt x="1465" y="312"/>
                </a:lnTo>
                <a:lnTo>
                  <a:pt x="1473" y="328"/>
                </a:lnTo>
                <a:lnTo>
                  <a:pt x="1481" y="336"/>
                </a:lnTo>
                <a:lnTo>
                  <a:pt x="1481" y="336"/>
                </a:lnTo>
                <a:lnTo>
                  <a:pt x="1489" y="352"/>
                </a:lnTo>
                <a:lnTo>
                  <a:pt x="1489" y="360"/>
                </a:lnTo>
                <a:lnTo>
                  <a:pt x="1489" y="368"/>
                </a:lnTo>
                <a:lnTo>
                  <a:pt x="1497" y="376"/>
                </a:lnTo>
                <a:lnTo>
                  <a:pt x="1497" y="384"/>
                </a:lnTo>
                <a:lnTo>
                  <a:pt x="1497" y="392"/>
                </a:lnTo>
                <a:lnTo>
                  <a:pt x="1489" y="408"/>
                </a:lnTo>
                <a:lnTo>
                  <a:pt x="1489" y="416"/>
                </a:lnTo>
                <a:lnTo>
                  <a:pt x="1489" y="416"/>
                </a:lnTo>
                <a:lnTo>
                  <a:pt x="1481" y="432"/>
                </a:lnTo>
                <a:lnTo>
                  <a:pt x="1481" y="440"/>
                </a:lnTo>
                <a:lnTo>
                  <a:pt x="1473" y="448"/>
                </a:lnTo>
                <a:lnTo>
                  <a:pt x="1465" y="464"/>
                </a:lnTo>
                <a:lnTo>
                  <a:pt x="1465" y="464"/>
                </a:lnTo>
                <a:lnTo>
                  <a:pt x="1457" y="472"/>
                </a:lnTo>
                <a:lnTo>
                  <a:pt x="1441" y="488"/>
                </a:lnTo>
                <a:lnTo>
                  <a:pt x="1441" y="496"/>
                </a:lnTo>
                <a:lnTo>
                  <a:pt x="1433" y="496"/>
                </a:lnTo>
                <a:lnTo>
                  <a:pt x="1417" y="512"/>
                </a:lnTo>
                <a:lnTo>
                  <a:pt x="1401" y="520"/>
                </a:lnTo>
                <a:lnTo>
                  <a:pt x="1393" y="528"/>
                </a:lnTo>
                <a:lnTo>
                  <a:pt x="1377" y="536"/>
                </a:lnTo>
                <a:lnTo>
                  <a:pt x="1369" y="544"/>
                </a:lnTo>
                <a:lnTo>
                  <a:pt x="1353" y="552"/>
                </a:lnTo>
                <a:lnTo>
                  <a:pt x="1329" y="560"/>
                </a:lnTo>
                <a:lnTo>
                  <a:pt x="1321" y="568"/>
                </a:lnTo>
                <a:lnTo>
                  <a:pt x="1305" y="576"/>
                </a:lnTo>
                <a:lnTo>
                  <a:pt x="1281" y="584"/>
                </a:lnTo>
                <a:lnTo>
                  <a:pt x="1265" y="592"/>
                </a:lnTo>
                <a:lnTo>
                  <a:pt x="1257" y="600"/>
                </a:lnTo>
                <a:lnTo>
                  <a:pt x="1225" y="608"/>
                </a:lnTo>
                <a:lnTo>
                  <a:pt x="1209" y="616"/>
                </a:lnTo>
                <a:lnTo>
                  <a:pt x="1193" y="616"/>
                </a:lnTo>
                <a:lnTo>
                  <a:pt x="1177" y="624"/>
                </a:lnTo>
                <a:lnTo>
                  <a:pt x="1145" y="632"/>
                </a:lnTo>
                <a:lnTo>
                  <a:pt x="1129" y="640"/>
                </a:lnTo>
                <a:lnTo>
                  <a:pt x="1113" y="648"/>
                </a:lnTo>
                <a:lnTo>
                  <a:pt x="1073" y="656"/>
                </a:lnTo>
                <a:lnTo>
                  <a:pt x="1057" y="664"/>
                </a:lnTo>
                <a:lnTo>
                  <a:pt x="1041" y="664"/>
                </a:lnTo>
                <a:lnTo>
                  <a:pt x="1001" y="672"/>
                </a:lnTo>
                <a:lnTo>
                  <a:pt x="977" y="680"/>
                </a:lnTo>
                <a:lnTo>
                  <a:pt x="961" y="680"/>
                </a:lnTo>
                <a:lnTo>
                  <a:pt x="921" y="688"/>
                </a:lnTo>
                <a:lnTo>
                  <a:pt x="897" y="696"/>
                </a:lnTo>
                <a:lnTo>
                  <a:pt x="881" y="696"/>
                </a:lnTo>
                <a:lnTo>
                  <a:pt x="833" y="704"/>
                </a:lnTo>
                <a:lnTo>
                  <a:pt x="817" y="712"/>
                </a:lnTo>
                <a:lnTo>
                  <a:pt x="793" y="712"/>
                </a:lnTo>
                <a:lnTo>
                  <a:pt x="745" y="720"/>
                </a:lnTo>
                <a:lnTo>
                  <a:pt x="721" y="728"/>
                </a:lnTo>
                <a:lnTo>
                  <a:pt x="0" y="384"/>
                </a:lnTo>
                <a:lnTo>
                  <a:pt x="0" y="0"/>
                </a:lnTo>
                <a:close/>
              </a:path>
            </a:pathLst>
          </a:custGeom>
          <a:solidFill>
            <a:srgbClr val="F97C15"/>
          </a:solidFill>
          <a:ln w="12700">
            <a:solidFill>
              <a:srgbClr val="000000"/>
            </a:solidFill>
            <a:prstDash val="solid"/>
            <a:round/>
            <a:headEnd/>
            <a:tailEnd/>
          </a:ln>
        </p:spPr>
        <p:txBody>
          <a:bodyPr/>
          <a:lstStyle/>
          <a:p>
            <a:pPr algn="l" rtl="0" fontAlgn="base">
              <a:spcBef>
                <a:spcPct val="0"/>
              </a:spcBef>
              <a:spcAft>
                <a:spcPct val="0"/>
              </a:spcAft>
            </a:pPr>
            <a:endParaRPr lang="ar-IQ" sz="2400" i="1">
              <a:solidFill>
                <a:srgbClr val="000000"/>
              </a:solidFill>
            </a:endParaRPr>
          </a:p>
        </p:txBody>
      </p:sp>
      <p:sp>
        <p:nvSpPr>
          <p:cNvPr id="9230" name="Freeform 14"/>
          <p:cNvSpPr>
            <a:spLocks/>
          </p:cNvSpPr>
          <p:nvPr/>
        </p:nvSpPr>
        <p:spPr bwMode="auto">
          <a:xfrm>
            <a:off x="3116263" y="3352800"/>
            <a:ext cx="2371725" cy="812800"/>
          </a:xfrm>
          <a:custGeom>
            <a:avLst/>
            <a:gdLst>
              <a:gd name="T0" fmla="*/ 1665 w 1681"/>
              <a:gd name="T1" fmla="*/ 48 h 512"/>
              <a:gd name="T2" fmla="*/ 1593 w 1681"/>
              <a:gd name="T3" fmla="*/ 56 h 512"/>
              <a:gd name="T4" fmla="*/ 1545 w 1681"/>
              <a:gd name="T5" fmla="*/ 64 h 512"/>
              <a:gd name="T6" fmla="*/ 1473 w 1681"/>
              <a:gd name="T7" fmla="*/ 72 h 512"/>
              <a:gd name="T8" fmla="*/ 1393 w 1681"/>
              <a:gd name="T9" fmla="*/ 80 h 512"/>
              <a:gd name="T10" fmla="*/ 1345 w 1681"/>
              <a:gd name="T11" fmla="*/ 80 h 512"/>
              <a:gd name="T12" fmla="*/ 1272 w 1681"/>
              <a:gd name="T13" fmla="*/ 88 h 512"/>
              <a:gd name="T14" fmla="*/ 1216 w 1681"/>
              <a:gd name="T15" fmla="*/ 88 h 512"/>
              <a:gd name="T16" fmla="*/ 1144 w 1681"/>
              <a:gd name="T17" fmla="*/ 88 h 512"/>
              <a:gd name="T18" fmla="*/ 1088 w 1681"/>
              <a:gd name="T19" fmla="*/ 96 h 512"/>
              <a:gd name="T20" fmla="*/ 1008 w 1681"/>
              <a:gd name="T21" fmla="*/ 96 h 512"/>
              <a:gd name="T22" fmla="*/ 960 w 1681"/>
              <a:gd name="T23" fmla="*/ 96 h 512"/>
              <a:gd name="T24" fmla="*/ 880 w 1681"/>
              <a:gd name="T25" fmla="*/ 96 h 512"/>
              <a:gd name="T26" fmla="*/ 800 w 1681"/>
              <a:gd name="T27" fmla="*/ 88 h 512"/>
              <a:gd name="T28" fmla="*/ 752 w 1681"/>
              <a:gd name="T29" fmla="*/ 88 h 512"/>
              <a:gd name="T30" fmla="*/ 672 w 1681"/>
              <a:gd name="T31" fmla="*/ 88 h 512"/>
              <a:gd name="T32" fmla="*/ 624 w 1681"/>
              <a:gd name="T33" fmla="*/ 88 h 512"/>
              <a:gd name="T34" fmla="*/ 544 w 1681"/>
              <a:gd name="T35" fmla="*/ 80 h 512"/>
              <a:gd name="T36" fmla="*/ 496 w 1681"/>
              <a:gd name="T37" fmla="*/ 72 h 512"/>
              <a:gd name="T38" fmla="*/ 424 w 1681"/>
              <a:gd name="T39" fmla="*/ 72 h 512"/>
              <a:gd name="T40" fmla="*/ 376 w 1681"/>
              <a:gd name="T41" fmla="*/ 64 h 512"/>
              <a:gd name="T42" fmla="*/ 304 w 1681"/>
              <a:gd name="T43" fmla="*/ 56 h 512"/>
              <a:gd name="T44" fmla="*/ 232 w 1681"/>
              <a:gd name="T45" fmla="*/ 48 h 512"/>
              <a:gd name="T46" fmla="*/ 184 w 1681"/>
              <a:gd name="T47" fmla="*/ 40 h 512"/>
              <a:gd name="T48" fmla="*/ 120 w 1681"/>
              <a:gd name="T49" fmla="*/ 24 h 512"/>
              <a:gd name="T50" fmla="*/ 80 w 1681"/>
              <a:gd name="T51" fmla="*/ 16 h 512"/>
              <a:gd name="T52" fmla="*/ 16 w 1681"/>
              <a:gd name="T53" fmla="*/ 8 h 512"/>
              <a:gd name="T54" fmla="*/ 0 w 1681"/>
              <a:gd name="T55" fmla="*/ 416 h 512"/>
              <a:gd name="T56" fmla="*/ 56 w 1681"/>
              <a:gd name="T57" fmla="*/ 432 h 512"/>
              <a:gd name="T58" fmla="*/ 96 w 1681"/>
              <a:gd name="T59" fmla="*/ 440 h 512"/>
              <a:gd name="T60" fmla="*/ 168 w 1681"/>
              <a:gd name="T61" fmla="*/ 448 h 512"/>
              <a:gd name="T62" fmla="*/ 208 w 1681"/>
              <a:gd name="T63" fmla="*/ 456 h 512"/>
              <a:gd name="T64" fmla="*/ 280 w 1681"/>
              <a:gd name="T65" fmla="*/ 464 h 512"/>
              <a:gd name="T66" fmla="*/ 328 w 1681"/>
              <a:gd name="T67" fmla="*/ 472 h 512"/>
              <a:gd name="T68" fmla="*/ 400 w 1681"/>
              <a:gd name="T69" fmla="*/ 480 h 512"/>
              <a:gd name="T70" fmla="*/ 448 w 1681"/>
              <a:gd name="T71" fmla="*/ 488 h 512"/>
              <a:gd name="T72" fmla="*/ 520 w 1681"/>
              <a:gd name="T73" fmla="*/ 496 h 512"/>
              <a:gd name="T74" fmla="*/ 600 w 1681"/>
              <a:gd name="T75" fmla="*/ 496 h 512"/>
              <a:gd name="T76" fmla="*/ 648 w 1681"/>
              <a:gd name="T77" fmla="*/ 504 h 512"/>
              <a:gd name="T78" fmla="*/ 720 w 1681"/>
              <a:gd name="T79" fmla="*/ 504 h 512"/>
              <a:gd name="T80" fmla="*/ 776 w 1681"/>
              <a:gd name="T81" fmla="*/ 504 h 512"/>
              <a:gd name="T82" fmla="*/ 856 w 1681"/>
              <a:gd name="T83" fmla="*/ 512 h 512"/>
              <a:gd name="T84" fmla="*/ 904 w 1681"/>
              <a:gd name="T85" fmla="*/ 512 h 512"/>
              <a:gd name="T86" fmla="*/ 984 w 1681"/>
              <a:gd name="T87" fmla="*/ 512 h 512"/>
              <a:gd name="T88" fmla="*/ 1040 w 1681"/>
              <a:gd name="T89" fmla="*/ 512 h 512"/>
              <a:gd name="T90" fmla="*/ 1112 w 1681"/>
              <a:gd name="T91" fmla="*/ 504 h 512"/>
              <a:gd name="T92" fmla="*/ 1192 w 1681"/>
              <a:gd name="T93" fmla="*/ 504 h 512"/>
              <a:gd name="T94" fmla="*/ 1240 w 1681"/>
              <a:gd name="T95" fmla="*/ 504 h 512"/>
              <a:gd name="T96" fmla="*/ 1321 w 1681"/>
              <a:gd name="T97" fmla="*/ 496 h 512"/>
              <a:gd name="T98" fmla="*/ 1369 w 1681"/>
              <a:gd name="T99" fmla="*/ 496 h 512"/>
              <a:gd name="T100" fmla="*/ 1449 w 1681"/>
              <a:gd name="T101" fmla="*/ 488 h 512"/>
              <a:gd name="T102" fmla="*/ 1497 w 1681"/>
              <a:gd name="T103" fmla="*/ 488 h 512"/>
              <a:gd name="T104" fmla="*/ 1569 w 1681"/>
              <a:gd name="T105" fmla="*/ 480 h 512"/>
              <a:gd name="T106" fmla="*/ 1617 w 1681"/>
              <a:gd name="T107" fmla="*/ 472 h 512"/>
              <a:gd name="T108" fmla="*/ 1681 w 1681"/>
              <a:gd name="T109" fmla="*/ 46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1" h="512">
                <a:moveTo>
                  <a:pt x="1681" y="48"/>
                </a:moveTo>
                <a:lnTo>
                  <a:pt x="1665" y="48"/>
                </a:lnTo>
                <a:lnTo>
                  <a:pt x="1617" y="56"/>
                </a:lnTo>
                <a:lnTo>
                  <a:pt x="1593" y="56"/>
                </a:lnTo>
                <a:lnTo>
                  <a:pt x="1569" y="64"/>
                </a:lnTo>
                <a:lnTo>
                  <a:pt x="1545" y="64"/>
                </a:lnTo>
                <a:lnTo>
                  <a:pt x="1497" y="72"/>
                </a:lnTo>
                <a:lnTo>
                  <a:pt x="1473" y="72"/>
                </a:lnTo>
                <a:lnTo>
                  <a:pt x="1449" y="72"/>
                </a:lnTo>
                <a:lnTo>
                  <a:pt x="1393" y="80"/>
                </a:lnTo>
                <a:lnTo>
                  <a:pt x="1369" y="80"/>
                </a:lnTo>
                <a:lnTo>
                  <a:pt x="1345" y="80"/>
                </a:lnTo>
                <a:lnTo>
                  <a:pt x="1321" y="80"/>
                </a:lnTo>
                <a:lnTo>
                  <a:pt x="1272" y="88"/>
                </a:lnTo>
                <a:lnTo>
                  <a:pt x="1240" y="88"/>
                </a:lnTo>
                <a:lnTo>
                  <a:pt x="1216" y="88"/>
                </a:lnTo>
                <a:lnTo>
                  <a:pt x="1192" y="88"/>
                </a:lnTo>
                <a:lnTo>
                  <a:pt x="1144" y="88"/>
                </a:lnTo>
                <a:lnTo>
                  <a:pt x="1112" y="88"/>
                </a:lnTo>
                <a:lnTo>
                  <a:pt x="1088" y="96"/>
                </a:lnTo>
                <a:lnTo>
                  <a:pt x="1040" y="96"/>
                </a:lnTo>
                <a:lnTo>
                  <a:pt x="1008" y="96"/>
                </a:lnTo>
                <a:lnTo>
                  <a:pt x="984" y="96"/>
                </a:lnTo>
                <a:lnTo>
                  <a:pt x="960" y="96"/>
                </a:lnTo>
                <a:lnTo>
                  <a:pt x="904" y="96"/>
                </a:lnTo>
                <a:lnTo>
                  <a:pt x="880" y="96"/>
                </a:lnTo>
                <a:lnTo>
                  <a:pt x="856" y="96"/>
                </a:lnTo>
                <a:lnTo>
                  <a:pt x="800" y="88"/>
                </a:lnTo>
                <a:lnTo>
                  <a:pt x="776" y="88"/>
                </a:lnTo>
                <a:lnTo>
                  <a:pt x="752" y="88"/>
                </a:lnTo>
                <a:lnTo>
                  <a:pt x="720" y="88"/>
                </a:lnTo>
                <a:lnTo>
                  <a:pt x="672" y="88"/>
                </a:lnTo>
                <a:lnTo>
                  <a:pt x="648" y="88"/>
                </a:lnTo>
                <a:lnTo>
                  <a:pt x="624" y="88"/>
                </a:lnTo>
                <a:lnTo>
                  <a:pt x="600" y="80"/>
                </a:lnTo>
                <a:lnTo>
                  <a:pt x="544" y="80"/>
                </a:lnTo>
                <a:lnTo>
                  <a:pt x="520" y="80"/>
                </a:lnTo>
                <a:lnTo>
                  <a:pt x="496" y="72"/>
                </a:lnTo>
                <a:lnTo>
                  <a:pt x="448" y="72"/>
                </a:lnTo>
                <a:lnTo>
                  <a:pt x="424" y="72"/>
                </a:lnTo>
                <a:lnTo>
                  <a:pt x="400" y="64"/>
                </a:lnTo>
                <a:lnTo>
                  <a:pt x="376" y="64"/>
                </a:lnTo>
                <a:lnTo>
                  <a:pt x="328" y="56"/>
                </a:lnTo>
                <a:lnTo>
                  <a:pt x="304" y="56"/>
                </a:lnTo>
                <a:lnTo>
                  <a:pt x="280" y="48"/>
                </a:lnTo>
                <a:lnTo>
                  <a:pt x="232" y="48"/>
                </a:lnTo>
                <a:lnTo>
                  <a:pt x="208" y="40"/>
                </a:lnTo>
                <a:lnTo>
                  <a:pt x="184" y="40"/>
                </a:lnTo>
                <a:lnTo>
                  <a:pt x="168" y="32"/>
                </a:lnTo>
                <a:lnTo>
                  <a:pt x="120" y="24"/>
                </a:lnTo>
                <a:lnTo>
                  <a:pt x="96" y="24"/>
                </a:lnTo>
                <a:lnTo>
                  <a:pt x="80" y="16"/>
                </a:lnTo>
                <a:lnTo>
                  <a:pt x="56" y="16"/>
                </a:lnTo>
                <a:lnTo>
                  <a:pt x="16" y="8"/>
                </a:lnTo>
                <a:lnTo>
                  <a:pt x="0" y="0"/>
                </a:lnTo>
                <a:lnTo>
                  <a:pt x="0" y="416"/>
                </a:lnTo>
                <a:lnTo>
                  <a:pt x="16" y="424"/>
                </a:lnTo>
                <a:lnTo>
                  <a:pt x="56" y="432"/>
                </a:lnTo>
                <a:lnTo>
                  <a:pt x="80" y="432"/>
                </a:lnTo>
                <a:lnTo>
                  <a:pt x="96" y="440"/>
                </a:lnTo>
                <a:lnTo>
                  <a:pt x="120" y="440"/>
                </a:lnTo>
                <a:lnTo>
                  <a:pt x="168" y="448"/>
                </a:lnTo>
                <a:lnTo>
                  <a:pt x="184" y="456"/>
                </a:lnTo>
                <a:lnTo>
                  <a:pt x="208" y="456"/>
                </a:lnTo>
                <a:lnTo>
                  <a:pt x="232" y="464"/>
                </a:lnTo>
                <a:lnTo>
                  <a:pt x="280" y="464"/>
                </a:lnTo>
                <a:lnTo>
                  <a:pt x="304" y="472"/>
                </a:lnTo>
                <a:lnTo>
                  <a:pt x="328" y="472"/>
                </a:lnTo>
                <a:lnTo>
                  <a:pt x="376" y="480"/>
                </a:lnTo>
                <a:lnTo>
                  <a:pt x="400" y="480"/>
                </a:lnTo>
                <a:lnTo>
                  <a:pt x="424" y="488"/>
                </a:lnTo>
                <a:lnTo>
                  <a:pt x="448" y="488"/>
                </a:lnTo>
                <a:lnTo>
                  <a:pt x="496" y="488"/>
                </a:lnTo>
                <a:lnTo>
                  <a:pt x="520" y="496"/>
                </a:lnTo>
                <a:lnTo>
                  <a:pt x="544" y="496"/>
                </a:lnTo>
                <a:lnTo>
                  <a:pt x="600" y="496"/>
                </a:lnTo>
                <a:lnTo>
                  <a:pt x="624" y="504"/>
                </a:lnTo>
                <a:lnTo>
                  <a:pt x="648" y="504"/>
                </a:lnTo>
                <a:lnTo>
                  <a:pt x="672" y="504"/>
                </a:lnTo>
                <a:lnTo>
                  <a:pt x="720" y="504"/>
                </a:lnTo>
                <a:lnTo>
                  <a:pt x="752" y="504"/>
                </a:lnTo>
                <a:lnTo>
                  <a:pt x="776" y="504"/>
                </a:lnTo>
                <a:lnTo>
                  <a:pt x="800" y="504"/>
                </a:lnTo>
                <a:lnTo>
                  <a:pt x="856" y="512"/>
                </a:lnTo>
                <a:lnTo>
                  <a:pt x="880" y="512"/>
                </a:lnTo>
                <a:lnTo>
                  <a:pt x="904" y="512"/>
                </a:lnTo>
                <a:lnTo>
                  <a:pt x="960" y="512"/>
                </a:lnTo>
                <a:lnTo>
                  <a:pt x="984" y="512"/>
                </a:lnTo>
                <a:lnTo>
                  <a:pt x="1008" y="512"/>
                </a:lnTo>
                <a:lnTo>
                  <a:pt x="1040" y="512"/>
                </a:lnTo>
                <a:lnTo>
                  <a:pt x="1088" y="512"/>
                </a:lnTo>
                <a:lnTo>
                  <a:pt x="1112" y="504"/>
                </a:lnTo>
                <a:lnTo>
                  <a:pt x="1144" y="504"/>
                </a:lnTo>
                <a:lnTo>
                  <a:pt x="1192" y="504"/>
                </a:lnTo>
                <a:lnTo>
                  <a:pt x="1216" y="504"/>
                </a:lnTo>
                <a:lnTo>
                  <a:pt x="1240" y="504"/>
                </a:lnTo>
                <a:lnTo>
                  <a:pt x="1272" y="504"/>
                </a:lnTo>
                <a:lnTo>
                  <a:pt x="1321" y="496"/>
                </a:lnTo>
                <a:lnTo>
                  <a:pt x="1345" y="496"/>
                </a:lnTo>
                <a:lnTo>
                  <a:pt x="1369" y="496"/>
                </a:lnTo>
                <a:lnTo>
                  <a:pt x="1393" y="496"/>
                </a:lnTo>
                <a:lnTo>
                  <a:pt x="1449" y="488"/>
                </a:lnTo>
                <a:lnTo>
                  <a:pt x="1473" y="488"/>
                </a:lnTo>
                <a:lnTo>
                  <a:pt x="1497" y="488"/>
                </a:lnTo>
                <a:lnTo>
                  <a:pt x="1545" y="480"/>
                </a:lnTo>
                <a:lnTo>
                  <a:pt x="1569" y="480"/>
                </a:lnTo>
                <a:lnTo>
                  <a:pt x="1593" y="472"/>
                </a:lnTo>
                <a:lnTo>
                  <a:pt x="1617" y="472"/>
                </a:lnTo>
                <a:lnTo>
                  <a:pt x="1665" y="464"/>
                </a:lnTo>
                <a:lnTo>
                  <a:pt x="1681" y="464"/>
                </a:lnTo>
                <a:lnTo>
                  <a:pt x="1681" y="48"/>
                </a:lnTo>
                <a:close/>
              </a:path>
            </a:pathLst>
          </a:custGeom>
          <a:solidFill>
            <a:schemeClr val="accent2"/>
          </a:solidFill>
          <a:ln w="12700">
            <a:solidFill>
              <a:srgbClr val="000000"/>
            </a:solidFill>
            <a:prstDash val="solid"/>
            <a:round/>
            <a:headEnd/>
            <a:tailEnd/>
          </a:ln>
        </p:spPr>
        <p:txBody>
          <a:bodyPr/>
          <a:lstStyle/>
          <a:p>
            <a:pPr algn="l" rtl="0" fontAlgn="base">
              <a:spcBef>
                <a:spcPct val="0"/>
              </a:spcBef>
              <a:spcAft>
                <a:spcPct val="0"/>
              </a:spcAft>
            </a:pPr>
            <a:endParaRPr lang="ar-IQ" sz="2400" i="1">
              <a:solidFill>
                <a:srgbClr val="000000"/>
              </a:solidFill>
            </a:endParaRPr>
          </a:p>
        </p:txBody>
      </p:sp>
      <p:sp>
        <p:nvSpPr>
          <p:cNvPr id="9231" name="Freeform 15"/>
          <p:cNvSpPr>
            <a:spLocks/>
          </p:cNvSpPr>
          <p:nvPr/>
        </p:nvSpPr>
        <p:spPr bwMode="auto">
          <a:xfrm>
            <a:off x="3116263" y="2882900"/>
            <a:ext cx="2371725" cy="622300"/>
          </a:xfrm>
          <a:custGeom>
            <a:avLst/>
            <a:gdLst>
              <a:gd name="T0" fmla="*/ 1681 w 1681"/>
              <a:gd name="T1" fmla="*/ 344 h 392"/>
              <a:gd name="T2" fmla="*/ 1665 w 1681"/>
              <a:gd name="T3" fmla="*/ 344 h 392"/>
              <a:gd name="T4" fmla="*/ 1617 w 1681"/>
              <a:gd name="T5" fmla="*/ 352 h 392"/>
              <a:gd name="T6" fmla="*/ 1593 w 1681"/>
              <a:gd name="T7" fmla="*/ 352 h 392"/>
              <a:gd name="T8" fmla="*/ 1569 w 1681"/>
              <a:gd name="T9" fmla="*/ 360 h 392"/>
              <a:gd name="T10" fmla="*/ 1545 w 1681"/>
              <a:gd name="T11" fmla="*/ 360 h 392"/>
              <a:gd name="T12" fmla="*/ 1497 w 1681"/>
              <a:gd name="T13" fmla="*/ 368 h 392"/>
              <a:gd name="T14" fmla="*/ 1473 w 1681"/>
              <a:gd name="T15" fmla="*/ 368 h 392"/>
              <a:gd name="T16" fmla="*/ 1449 w 1681"/>
              <a:gd name="T17" fmla="*/ 368 h 392"/>
              <a:gd name="T18" fmla="*/ 1393 w 1681"/>
              <a:gd name="T19" fmla="*/ 376 h 392"/>
              <a:gd name="T20" fmla="*/ 1369 w 1681"/>
              <a:gd name="T21" fmla="*/ 376 h 392"/>
              <a:gd name="T22" fmla="*/ 1345 w 1681"/>
              <a:gd name="T23" fmla="*/ 376 h 392"/>
              <a:gd name="T24" fmla="*/ 1321 w 1681"/>
              <a:gd name="T25" fmla="*/ 376 h 392"/>
              <a:gd name="T26" fmla="*/ 1272 w 1681"/>
              <a:gd name="T27" fmla="*/ 384 h 392"/>
              <a:gd name="T28" fmla="*/ 1240 w 1681"/>
              <a:gd name="T29" fmla="*/ 384 h 392"/>
              <a:gd name="T30" fmla="*/ 1216 w 1681"/>
              <a:gd name="T31" fmla="*/ 384 h 392"/>
              <a:gd name="T32" fmla="*/ 1192 w 1681"/>
              <a:gd name="T33" fmla="*/ 384 h 392"/>
              <a:gd name="T34" fmla="*/ 1144 w 1681"/>
              <a:gd name="T35" fmla="*/ 384 h 392"/>
              <a:gd name="T36" fmla="*/ 1112 w 1681"/>
              <a:gd name="T37" fmla="*/ 384 h 392"/>
              <a:gd name="T38" fmla="*/ 1088 w 1681"/>
              <a:gd name="T39" fmla="*/ 392 h 392"/>
              <a:gd name="T40" fmla="*/ 1040 w 1681"/>
              <a:gd name="T41" fmla="*/ 392 h 392"/>
              <a:gd name="T42" fmla="*/ 1008 w 1681"/>
              <a:gd name="T43" fmla="*/ 392 h 392"/>
              <a:gd name="T44" fmla="*/ 984 w 1681"/>
              <a:gd name="T45" fmla="*/ 392 h 392"/>
              <a:gd name="T46" fmla="*/ 960 w 1681"/>
              <a:gd name="T47" fmla="*/ 392 h 392"/>
              <a:gd name="T48" fmla="*/ 904 w 1681"/>
              <a:gd name="T49" fmla="*/ 392 h 392"/>
              <a:gd name="T50" fmla="*/ 880 w 1681"/>
              <a:gd name="T51" fmla="*/ 392 h 392"/>
              <a:gd name="T52" fmla="*/ 856 w 1681"/>
              <a:gd name="T53" fmla="*/ 392 h 392"/>
              <a:gd name="T54" fmla="*/ 800 w 1681"/>
              <a:gd name="T55" fmla="*/ 384 h 392"/>
              <a:gd name="T56" fmla="*/ 776 w 1681"/>
              <a:gd name="T57" fmla="*/ 384 h 392"/>
              <a:gd name="T58" fmla="*/ 752 w 1681"/>
              <a:gd name="T59" fmla="*/ 384 h 392"/>
              <a:gd name="T60" fmla="*/ 720 w 1681"/>
              <a:gd name="T61" fmla="*/ 384 h 392"/>
              <a:gd name="T62" fmla="*/ 672 w 1681"/>
              <a:gd name="T63" fmla="*/ 384 h 392"/>
              <a:gd name="T64" fmla="*/ 648 w 1681"/>
              <a:gd name="T65" fmla="*/ 384 h 392"/>
              <a:gd name="T66" fmla="*/ 624 w 1681"/>
              <a:gd name="T67" fmla="*/ 384 h 392"/>
              <a:gd name="T68" fmla="*/ 600 w 1681"/>
              <a:gd name="T69" fmla="*/ 376 h 392"/>
              <a:gd name="T70" fmla="*/ 544 w 1681"/>
              <a:gd name="T71" fmla="*/ 376 h 392"/>
              <a:gd name="T72" fmla="*/ 520 w 1681"/>
              <a:gd name="T73" fmla="*/ 376 h 392"/>
              <a:gd name="T74" fmla="*/ 496 w 1681"/>
              <a:gd name="T75" fmla="*/ 368 h 392"/>
              <a:gd name="T76" fmla="*/ 448 w 1681"/>
              <a:gd name="T77" fmla="*/ 368 h 392"/>
              <a:gd name="T78" fmla="*/ 424 w 1681"/>
              <a:gd name="T79" fmla="*/ 368 h 392"/>
              <a:gd name="T80" fmla="*/ 400 w 1681"/>
              <a:gd name="T81" fmla="*/ 360 h 392"/>
              <a:gd name="T82" fmla="*/ 376 w 1681"/>
              <a:gd name="T83" fmla="*/ 360 h 392"/>
              <a:gd name="T84" fmla="*/ 328 w 1681"/>
              <a:gd name="T85" fmla="*/ 352 h 392"/>
              <a:gd name="T86" fmla="*/ 304 w 1681"/>
              <a:gd name="T87" fmla="*/ 352 h 392"/>
              <a:gd name="T88" fmla="*/ 280 w 1681"/>
              <a:gd name="T89" fmla="*/ 344 h 392"/>
              <a:gd name="T90" fmla="*/ 232 w 1681"/>
              <a:gd name="T91" fmla="*/ 344 h 392"/>
              <a:gd name="T92" fmla="*/ 208 w 1681"/>
              <a:gd name="T93" fmla="*/ 336 h 392"/>
              <a:gd name="T94" fmla="*/ 184 w 1681"/>
              <a:gd name="T95" fmla="*/ 336 h 392"/>
              <a:gd name="T96" fmla="*/ 168 w 1681"/>
              <a:gd name="T97" fmla="*/ 328 h 392"/>
              <a:gd name="T98" fmla="*/ 120 w 1681"/>
              <a:gd name="T99" fmla="*/ 320 h 392"/>
              <a:gd name="T100" fmla="*/ 96 w 1681"/>
              <a:gd name="T101" fmla="*/ 320 h 392"/>
              <a:gd name="T102" fmla="*/ 80 w 1681"/>
              <a:gd name="T103" fmla="*/ 312 h 392"/>
              <a:gd name="T104" fmla="*/ 56 w 1681"/>
              <a:gd name="T105" fmla="*/ 312 h 392"/>
              <a:gd name="T106" fmla="*/ 16 w 1681"/>
              <a:gd name="T107" fmla="*/ 304 h 392"/>
              <a:gd name="T108" fmla="*/ 0 w 1681"/>
              <a:gd name="T109" fmla="*/ 296 h 392"/>
              <a:gd name="T110" fmla="*/ 960 w 1681"/>
              <a:gd name="T111" fmla="*/ 0 h 392"/>
              <a:gd name="T112" fmla="*/ 1681 w 1681"/>
              <a:gd name="T113" fmla="*/ 34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81" h="392">
                <a:moveTo>
                  <a:pt x="1681" y="344"/>
                </a:moveTo>
                <a:lnTo>
                  <a:pt x="1665" y="344"/>
                </a:lnTo>
                <a:lnTo>
                  <a:pt x="1617" y="352"/>
                </a:lnTo>
                <a:lnTo>
                  <a:pt x="1593" y="352"/>
                </a:lnTo>
                <a:lnTo>
                  <a:pt x="1569" y="360"/>
                </a:lnTo>
                <a:lnTo>
                  <a:pt x="1545" y="360"/>
                </a:lnTo>
                <a:lnTo>
                  <a:pt x="1497" y="368"/>
                </a:lnTo>
                <a:lnTo>
                  <a:pt x="1473" y="368"/>
                </a:lnTo>
                <a:lnTo>
                  <a:pt x="1449" y="368"/>
                </a:lnTo>
                <a:lnTo>
                  <a:pt x="1393" y="376"/>
                </a:lnTo>
                <a:lnTo>
                  <a:pt x="1369" y="376"/>
                </a:lnTo>
                <a:lnTo>
                  <a:pt x="1345" y="376"/>
                </a:lnTo>
                <a:lnTo>
                  <a:pt x="1321" y="376"/>
                </a:lnTo>
                <a:lnTo>
                  <a:pt x="1272" y="384"/>
                </a:lnTo>
                <a:lnTo>
                  <a:pt x="1240" y="384"/>
                </a:lnTo>
                <a:lnTo>
                  <a:pt x="1216" y="384"/>
                </a:lnTo>
                <a:lnTo>
                  <a:pt x="1192" y="384"/>
                </a:lnTo>
                <a:lnTo>
                  <a:pt x="1144" y="384"/>
                </a:lnTo>
                <a:lnTo>
                  <a:pt x="1112" y="384"/>
                </a:lnTo>
                <a:lnTo>
                  <a:pt x="1088" y="392"/>
                </a:lnTo>
                <a:lnTo>
                  <a:pt x="1040" y="392"/>
                </a:lnTo>
                <a:lnTo>
                  <a:pt x="1008" y="392"/>
                </a:lnTo>
                <a:lnTo>
                  <a:pt x="984" y="392"/>
                </a:lnTo>
                <a:lnTo>
                  <a:pt x="960" y="392"/>
                </a:lnTo>
                <a:lnTo>
                  <a:pt x="904" y="392"/>
                </a:lnTo>
                <a:lnTo>
                  <a:pt x="880" y="392"/>
                </a:lnTo>
                <a:lnTo>
                  <a:pt x="856" y="392"/>
                </a:lnTo>
                <a:lnTo>
                  <a:pt x="800" y="384"/>
                </a:lnTo>
                <a:lnTo>
                  <a:pt x="776" y="384"/>
                </a:lnTo>
                <a:lnTo>
                  <a:pt x="752" y="384"/>
                </a:lnTo>
                <a:lnTo>
                  <a:pt x="720" y="384"/>
                </a:lnTo>
                <a:lnTo>
                  <a:pt x="672" y="384"/>
                </a:lnTo>
                <a:lnTo>
                  <a:pt x="648" y="384"/>
                </a:lnTo>
                <a:lnTo>
                  <a:pt x="624" y="384"/>
                </a:lnTo>
                <a:lnTo>
                  <a:pt x="600" y="376"/>
                </a:lnTo>
                <a:lnTo>
                  <a:pt x="544" y="376"/>
                </a:lnTo>
                <a:lnTo>
                  <a:pt x="520" y="376"/>
                </a:lnTo>
                <a:lnTo>
                  <a:pt x="496" y="368"/>
                </a:lnTo>
                <a:lnTo>
                  <a:pt x="448" y="368"/>
                </a:lnTo>
                <a:lnTo>
                  <a:pt x="424" y="368"/>
                </a:lnTo>
                <a:lnTo>
                  <a:pt x="400" y="360"/>
                </a:lnTo>
                <a:lnTo>
                  <a:pt x="376" y="360"/>
                </a:lnTo>
                <a:lnTo>
                  <a:pt x="328" y="352"/>
                </a:lnTo>
                <a:lnTo>
                  <a:pt x="304" y="352"/>
                </a:lnTo>
                <a:lnTo>
                  <a:pt x="280" y="344"/>
                </a:lnTo>
                <a:lnTo>
                  <a:pt x="232" y="344"/>
                </a:lnTo>
                <a:lnTo>
                  <a:pt x="208" y="336"/>
                </a:lnTo>
                <a:lnTo>
                  <a:pt x="184" y="336"/>
                </a:lnTo>
                <a:lnTo>
                  <a:pt x="168" y="328"/>
                </a:lnTo>
                <a:lnTo>
                  <a:pt x="120" y="320"/>
                </a:lnTo>
                <a:lnTo>
                  <a:pt x="96" y="320"/>
                </a:lnTo>
                <a:lnTo>
                  <a:pt x="80" y="312"/>
                </a:lnTo>
                <a:lnTo>
                  <a:pt x="56" y="312"/>
                </a:lnTo>
                <a:lnTo>
                  <a:pt x="16" y="304"/>
                </a:lnTo>
                <a:lnTo>
                  <a:pt x="0" y="296"/>
                </a:lnTo>
                <a:lnTo>
                  <a:pt x="960" y="0"/>
                </a:lnTo>
                <a:lnTo>
                  <a:pt x="1681" y="344"/>
                </a:lnTo>
                <a:close/>
              </a:path>
            </a:pathLst>
          </a:custGeom>
          <a:solidFill>
            <a:srgbClr val="FFCC66"/>
          </a:solidFill>
          <a:ln w="12700">
            <a:solidFill>
              <a:srgbClr val="000000"/>
            </a:solidFill>
            <a:prstDash val="solid"/>
            <a:round/>
            <a:headEnd/>
            <a:tailEnd/>
          </a:ln>
        </p:spPr>
        <p:txBody>
          <a:bodyPr/>
          <a:lstStyle/>
          <a:p>
            <a:pPr algn="l" rtl="0" fontAlgn="base">
              <a:spcBef>
                <a:spcPct val="0"/>
              </a:spcBef>
              <a:spcAft>
                <a:spcPct val="0"/>
              </a:spcAft>
            </a:pPr>
            <a:endParaRPr lang="ar-IQ" sz="2400" i="1">
              <a:solidFill>
                <a:srgbClr val="000000"/>
              </a:solidFill>
            </a:endParaRPr>
          </a:p>
        </p:txBody>
      </p:sp>
      <p:sp>
        <p:nvSpPr>
          <p:cNvPr id="9232" name="Rectangle 16"/>
          <p:cNvSpPr>
            <a:spLocks noChangeArrowheads="1"/>
          </p:cNvSpPr>
          <p:nvPr/>
        </p:nvSpPr>
        <p:spPr bwMode="auto">
          <a:xfrm>
            <a:off x="762000" y="4410075"/>
            <a:ext cx="112713" cy="127000"/>
          </a:xfrm>
          <a:prstGeom prst="rect">
            <a:avLst/>
          </a:prstGeom>
          <a:solidFill>
            <a:srgbClr val="FF6600"/>
          </a:solidFill>
          <a:ln w="12700">
            <a:solidFill>
              <a:srgbClr val="000000"/>
            </a:solidFill>
            <a:miter lim="800000"/>
            <a:headEnd/>
            <a:tailEnd/>
          </a:ln>
        </p:spPr>
        <p:txBody>
          <a:bodyPr/>
          <a:lstStyle/>
          <a:p>
            <a:pPr algn="l" rtl="0" fontAlgn="base">
              <a:spcBef>
                <a:spcPct val="0"/>
              </a:spcBef>
              <a:spcAft>
                <a:spcPct val="0"/>
              </a:spcAft>
            </a:pPr>
            <a:endParaRPr lang="ar-IQ" sz="2400" i="1">
              <a:solidFill>
                <a:srgbClr val="000000"/>
              </a:solidFill>
            </a:endParaRPr>
          </a:p>
        </p:txBody>
      </p:sp>
      <p:sp>
        <p:nvSpPr>
          <p:cNvPr id="9233" name="Rectangle 17"/>
          <p:cNvSpPr>
            <a:spLocks noChangeArrowheads="1"/>
          </p:cNvSpPr>
          <p:nvPr/>
        </p:nvSpPr>
        <p:spPr bwMode="auto">
          <a:xfrm>
            <a:off x="762000" y="4791075"/>
            <a:ext cx="112713" cy="127000"/>
          </a:xfrm>
          <a:prstGeom prst="rect">
            <a:avLst/>
          </a:prstGeom>
          <a:solidFill>
            <a:srgbClr val="FFCC00"/>
          </a:solidFill>
          <a:ln w="12700">
            <a:solidFill>
              <a:srgbClr val="000000"/>
            </a:solidFill>
            <a:miter lim="800000"/>
            <a:headEnd/>
            <a:tailEnd/>
          </a:ln>
        </p:spPr>
        <p:txBody>
          <a:bodyPr/>
          <a:lstStyle/>
          <a:p>
            <a:pPr algn="l" rtl="0" fontAlgn="base">
              <a:spcBef>
                <a:spcPct val="0"/>
              </a:spcBef>
              <a:spcAft>
                <a:spcPct val="0"/>
              </a:spcAft>
            </a:pPr>
            <a:endParaRPr lang="ar-IQ" sz="2400" i="1">
              <a:solidFill>
                <a:srgbClr val="000000"/>
              </a:solidFill>
            </a:endParaRPr>
          </a:p>
        </p:txBody>
      </p:sp>
      <p:sp>
        <p:nvSpPr>
          <p:cNvPr id="9234" name="Rectangle 18"/>
          <p:cNvSpPr>
            <a:spLocks noChangeArrowheads="1"/>
          </p:cNvSpPr>
          <p:nvPr/>
        </p:nvSpPr>
        <p:spPr bwMode="auto">
          <a:xfrm>
            <a:off x="762000" y="5172075"/>
            <a:ext cx="112713" cy="127000"/>
          </a:xfrm>
          <a:prstGeom prst="rect">
            <a:avLst/>
          </a:prstGeom>
          <a:solidFill>
            <a:schemeClr val="bg1"/>
          </a:solidFill>
          <a:ln w="12700">
            <a:solidFill>
              <a:srgbClr val="000000"/>
            </a:solidFill>
            <a:miter lim="800000"/>
            <a:headEnd/>
            <a:tailEnd/>
          </a:ln>
        </p:spPr>
        <p:txBody>
          <a:bodyPr/>
          <a:lstStyle/>
          <a:p>
            <a:pPr algn="l" rtl="0" fontAlgn="base">
              <a:spcBef>
                <a:spcPct val="0"/>
              </a:spcBef>
              <a:spcAft>
                <a:spcPct val="0"/>
              </a:spcAft>
            </a:pPr>
            <a:endParaRPr lang="ar-IQ" sz="2400" i="1">
              <a:solidFill>
                <a:srgbClr val="000000"/>
              </a:solidFill>
            </a:endParaRPr>
          </a:p>
        </p:txBody>
      </p:sp>
      <p:sp>
        <p:nvSpPr>
          <p:cNvPr id="9235" name="Rectangle 19"/>
          <p:cNvSpPr>
            <a:spLocks noChangeArrowheads="1"/>
          </p:cNvSpPr>
          <p:nvPr/>
        </p:nvSpPr>
        <p:spPr bwMode="auto">
          <a:xfrm>
            <a:off x="762000" y="5591175"/>
            <a:ext cx="112713" cy="127000"/>
          </a:xfrm>
          <a:prstGeom prst="rect">
            <a:avLst/>
          </a:prstGeom>
          <a:solidFill>
            <a:srgbClr val="FF0000"/>
          </a:solidFill>
          <a:ln w="12700">
            <a:solidFill>
              <a:schemeClr val="tx1"/>
            </a:solidFill>
            <a:miter lim="800000"/>
            <a:headEnd/>
            <a:tailEnd/>
          </a:ln>
        </p:spPr>
        <p:txBody>
          <a:bodyPr/>
          <a:lstStyle/>
          <a:p>
            <a:pPr algn="l" rtl="0" fontAlgn="base">
              <a:spcBef>
                <a:spcPct val="0"/>
              </a:spcBef>
              <a:spcAft>
                <a:spcPct val="0"/>
              </a:spcAft>
            </a:pPr>
            <a:endParaRPr lang="ar-IQ" sz="2400" i="1">
              <a:solidFill>
                <a:srgbClr val="000000"/>
              </a:solidFill>
            </a:endParaRPr>
          </a:p>
        </p:txBody>
      </p:sp>
      <p:sp>
        <p:nvSpPr>
          <p:cNvPr id="9236" name="Text Box 20"/>
          <p:cNvSpPr txBox="1">
            <a:spLocks noChangeArrowheads="1"/>
          </p:cNvSpPr>
          <p:nvPr/>
        </p:nvSpPr>
        <p:spPr bwMode="auto">
          <a:xfrm>
            <a:off x="950913" y="4191000"/>
            <a:ext cx="6135687"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lnSpc>
                <a:spcPct val="130000"/>
              </a:lnSpc>
              <a:spcBef>
                <a:spcPct val="0"/>
              </a:spcBef>
              <a:spcAft>
                <a:spcPct val="0"/>
              </a:spcAft>
            </a:pPr>
            <a:r>
              <a:rPr lang="en-US" altLang="en-US" sz="2000">
                <a:solidFill>
                  <a:srgbClr val="FFFFFF"/>
                </a:solidFill>
              </a:rPr>
              <a:t>Patients unaware of their high blood pressure	42%</a:t>
            </a:r>
          </a:p>
          <a:p>
            <a:pPr algn="l" rtl="0" eaLnBrk="0" fontAlgn="base" hangingPunct="0">
              <a:lnSpc>
                <a:spcPct val="130000"/>
              </a:lnSpc>
              <a:spcBef>
                <a:spcPct val="0"/>
              </a:spcBef>
              <a:spcAft>
                <a:spcPct val="0"/>
              </a:spcAft>
            </a:pPr>
            <a:r>
              <a:rPr lang="en-US" altLang="en-US" sz="2000">
                <a:solidFill>
                  <a:srgbClr val="FFFFFF"/>
                </a:solidFill>
              </a:rPr>
              <a:t>Aware but not treated and not controlled		19%</a:t>
            </a:r>
          </a:p>
          <a:p>
            <a:pPr algn="l" rtl="0" eaLnBrk="0" fontAlgn="base" hangingPunct="0">
              <a:lnSpc>
                <a:spcPct val="130000"/>
              </a:lnSpc>
              <a:spcBef>
                <a:spcPct val="0"/>
              </a:spcBef>
              <a:spcAft>
                <a:spcPct val="0"/>
              </a:spcAft>
            </a:pPr>
            <a:r>
              <a:rPr lang="en-US" altLang="en-US" sz="2000">
                <a:solidFill>
                  <a:srgbClr val="FFFFFF"/>
                </a:solidFill>
              </a:rPr>
              <a:t>Treated but not controlled				23%</a:t>
            </a:r>
          </a:p>
          <a:p>
            <a:pPr algn="l" rtl="0" eaLnBrk="0" fontAlgn="base" hangingPunct="0">
              <a:lnSpc>
                <a:spcPct val="130000"/>
              </a:lnSpc>
              <a:spcBef>
                <a:spcPct val="0"/>
              </a:spcBef>
              <a:spcAft>
                <a:spcPct val="0"/>
              </a:spcAft>
            </a:pPr>
            <a:r>
              <a:rPr lang="en-US" altLang="en-US" sz="2000">
                <a:solidFill>
                  <a:srgbClr val="FFFFFF"/>
                </a:solidFill>
              </a:rPr>
              <a:t>Treated and controlled				16%</a:t>
            </a:r>
          </a:p>
        </p:txBody>
      </p:sp>
      <p:sp>
        <p:nvSpPr>
          <p:cNvPr id="9237" name="Text Box 21"/>
          <p:cNvSpPr txBox="1">
            <a:spLocks noChangeArrowheads="1"/>
          </p:cNvSpPr>
          <p:nvPr/>
        </p:nvSpPr>
        <p:spPr bwMode="auto">
          <a:xfrm>
            <a:off x="5080000" y="2578100"/>
            <a:ext cx="947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eaLnBrk="0" fontAlgn="base" hangingPunct="0">
              <a:spcBef>
                <a:spcPct val="50000"/>
              </a:spcBef>
              <a:spcAft>
                <a:spcPct val="0"/>
              </a:spcAft>
            </a:pPr>
            <a:r>
              <a:rPr lang="en-US" altLang="en-US" sz="2000" b="1">
                <a:solidFill>
                  <a:srgbClr val="000000"/>
                </a:solidFill>
              </a:rPr>
              <a:t>42%</a:t>
            </a:r>
            <a:endParaRPr lang="en-US" altLang="en-US" sz="2000">
              <a:solidFill>
                <a:srgbClr val="FFFFFF"/>
              </a:solidFill>
            </a:endParaRPr>
          </a:p>
        </p:txBody>
      </p:sp>
      <p:sp>
        <p:nvSpPr>
          <p:cNvPr id="9238" name="Rectangle 22"/>
          <p:cNvSpPr>
            <a:spLocks noChangeArrowheads="1"/>
          </p:cNvSpPr>
          <p:nvPr/>
        </p:nvSpPr>
        <p:spPr bwMode="auto">
          <a:xfrm>
            <a:off x="4132263" y="30353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000" b="1">
                <a:solidFill>
                  <a:srgbClr val="000000"/>
                </a:solidFill>
              </a:rPr>
              <a:t>19%</a:t>
            </a:r>
            <a:endParaRPr lang="en-US" altLang="en-US" sz="2000">
              <a:solidFill>
                <a:srgbClr val="000000"/>
              </a:solidFill>
            </a:endParaRPr>
          </a:p>
        </p:txBody>
      </p:sp>
      <p:sp>
        <p:nvSpPr>
          <p:cNvPr id="9239" name="Rectangle 23"/>
          <p:cNvSpPr>
            <a:spLocks noChangeArrowheads="1"/>
          </p:cNvSpPr>
          <p:nvPr/>
        </p:nvSpPr>
        <p:spPr bwMode="auto">
          <a:xfrm>
            <a:off x="2776538" y="2730500"/>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spcBef>
                <a:spcPct val="0"/>
              </a:spcBef>
              <a:spcAft>
                <a:spcPct val="0"/>
              </a:spcAft>
            </a:pPr>
            <a:r>
              <a:rPr lang="en-US" altLang="en-US" sz="2000" b="1">
                <a:solidFill>
                  <a:srgbClr val="000000"/>
                </a:solidFill>
              </a:rPr>
              <a:t>23%</a:t>
            </a:r>
            <a:endParaRPr lang="en-US" altLang="en-US" sz="2000">
              <a:solidFill>
                <a:srgbClr val="000000"/>
              </a:solidFill>
            </a:endParaRPr>
          </a:p>
        </p:txBody>
      </p:sp>
      <p:sp>
        <p:nvSpPr>
          <p:cNvPr id="9240" name="Rectangle 24"/>
          <p:cNvSpPr>
            <a:spLocks noChangeArrowheads="1"/>
          </p:cNvSpPr>
          <p:nvPr/>
        </p:nvSpPr>
        <p:spPr bwMode="auto">
          <a:xfrm>
            <a:off x="3556000" y="1695450"/>
            <a:ext cx="692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eaLnBrk="0" fontAlgn="base" hangingPunct="0">
              <a:lnSpc>
                <a:spcPct val="130000"/>
              </a:lnSpc>
              <a:spcBef>
                <a:spcPct val="0"/>
              </a:spcBef>
              <a:spcAft>
                <a:spcPct val="0"/>
              </a:spcAft>
            </a:pPr>
            <a:r>
              <a:rPr lang="en-US" altLang="en-US" sz="2000" b="1">
                <a:solidFill>
                  <a:srgbClr val="000000"/>
                </a:solidFill>
              </a:rPr>
              <a:t>16%</a:t>
            </a:r>
            <a:endParaRPr lang="en-US" altLang="en-US" sz="2000">
              <a:solidFill>
                <a:srgbClr val="FFFFFF"/>
              </a:solidFill>
            </a:endParaRPr>
          </a:p>
        </p:txBody>
      </p:sp>
    </p:spTree>
    <p:extLst>
      <p:ext uri="{BB962C8B-B14F-4D97-AF65-F5344CB8AC3E}">
        <p14:creationId xmlns:p14="http://schemas.microsoft.com/office/powerpoint/2010/main" val="197014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0000"/>
                </a:solidFill>
              </a:rPr>
              <a:t>Blood Pressure Measurement</a:t>
            </a:r>
            <a:endParaRPr lang="ar-IQ" b="1" dirty="0">
              <a:solidFill>
                <a:srgbClr val="FF0000"/>
              </a:solidFill>
            </a:endParaRPr>
          </a:p>
        </p:txBody>
      </p:sp>
      <p:sp>
        <p:nvSpPr>
          <p:cNvPr id="5" name="Content Placeholder 4"/>
          <p:cNvSpPr>
            <a:spLocks noGrp="1"/>
          </p:cNvSpPr>
          <p:nvPr>
            <p:ph idx="1"/>
          </p:nvPr>
        </p:nvSpPr>
        <p:spPr/>
        <p:txBody>
          <a:bodyPr/>
          <a:lstStyle/>
          <a:p>
            <a:pPr algn="l" rtl="0"/>
            <a:r>
              <a:rPr lang="en-US" dirty="0" smtClean="0"/>
              <a:t>Normal resting blood pressure for an adult is approximately 120/80  mm Hg (Systolic/Diastolic).</a:t>
            </a:r>
          </a:p>
          <a:p>
            <a:pPr algn="l" rtl="0"/>
            <a:r>
              <a:rPr lang="en-US" dirty="0" smtClean="0"/>
              <a:t>To take a blood pressure reading, you need to be relaxed and comfortably seated, with your arm well supported. Alternatively, you can lie on an examination couch.</a:t>
            </a:r>
          </a:p>
          <a:p>
            <a:pPr algn="l" rtl="0"/>
            <a:endParaRPr lang="ar-IQ" dirty="0"/>
          </a:p>
        </p:txBody>
      </p:sp>
      <p:sp>
        <p:nvSpPr>
          <p:cNvPr id="3" name="Footer Placeholder 2"/>
          <p:cNvSpPr>
            <a:spLocks noGrp="1"/>
          </p:cNvSpPr>
          <p:nvPr>
            <p:ph type="ftr" sz="quarter" idx="11"/>
          </p:nvPr>
        </p:nvSpPr>
        <p:spPr/>
        <p:txBody>
          <a:bodyPr/>
          <a:lstStyle/>
          <a:p>
            <a:r>
              <a:rPr lang="en-US" smtClean="0">
                <a:solidFill>
                  <a:srgbClr val="FFFFFF"/>
                </a:solidFill>
              </a:rPr>
              <a:t>© Continuing Medical Implementation                                           …..</a:t>
            </a:r>
            <a:r>
              <a:rPr lang="en-US" i="1" smtClean="0">
                <a:solidFill>
                  <a:srgbClr val="FFFFFF"/>
                </a:solidFill>
              </a:rPr>
              <a:t>.bridging the care gap </a:t>
            </a:r>
            <a:endParaRPr lang="en-US">
              <a:solidFill>
                <a:srgbClr val="FFFFFF"/>
              </a:solidFill>
            </a:endParaRPr>
          </a:p>
        </p:txBody>
      </p:sp>
    </p:spTree>
    <p:extLst>
      <p:ext uri="{BB962C8B-B14F-4D97-AF65-F5344CB8AC3E}">
        <p14:creationId xmlns:p14="http://schemas.microsoft.com/office/powerpoint/2010/main" val="1853016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MI copyright template">
  <a:themeElements>
    <a:clrScheme name="CMI copyrigh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MI copyright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MI copyrigh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MI copyrigh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MI copyrigh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MI copyrigh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MI copyrigh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MI copyrigh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MI copyrigh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511</Words>
  <Application>Microsoft Office PowerPoint</Application>
  <PresentationFormat>On-screen Show (4:3)</PresentationFormat>
  <Paragraphs>47</Paragraphs>
  <Slides>12</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5" baseType="lpstr">
      <vt:lpstr>Office Theme</vt:lpstr>
      <vt:lpstr>CMI copyright template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Awareness, Treatment and Control of  High Blood Pressure </vt:lpstr>
      <vt:lpstr>Blood Pressure Measurement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Alsamawi</dc:creator>
  <cp:lastModifiedBy>Ali Alsamawi</cp:lastModifiedBy>
  <cp:revision>12</cp:revision>
  <dcterms:created xsi:type="dcterms:W3CDTF">2015-04-04T08:45:10Z</dcterms:created>
  <dcterms:modified xsi:type="dcterms:W3CDTF">2015-04-04T14:01:17Z</dcterms:modified>
</cp:coreProperties>
</file>