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AC16052-1E14-4CA9-947F-B9953E7B7C70}" type="datetimeFigureOut">
              <a:rPr lang="ar-IQ" smtClean="0"/>
              <a:t>08/06/1436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016A10A-838B-4ADB-8C8B-7ACAE6889DC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23968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FDA8E-CB2E-4244-8F1D-579E5BBC1924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B7DA-2810-4534-85E6-5B02C96619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FDA8E-CB2E-4244-8F1D-579E5BBC1924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B7DA-2810-4534-85E6-5B02C9661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FDA8E-CB2E-4244-8F1D-579E5BBC1924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B7DA-2810-4534-85E6-5B02C9661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FDA8E-CB2E-4244-8F1D-579E5BBC1924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B7DA-2810-4534-85E6-5B02C9661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FDA8E-CB2E-4244-8F1D-579E5BBC1924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B7DA-2810-4534-85E6-5B02C96619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FDA8E-CB2E-4244-8F1D-579E5BBC1924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B7DA-2810-4534-85E6-5B02C9661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FDA8E-CB2E-4244-8F1D-579E5BBC1924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B7DA-2810-4534-85E6-5B02C9661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FDA8E-CB2E-4244-8F1D-579E5BBC1924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B7DA-2810-4534-85E6-5B02C9661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FDA8E-CB2E-4244-8F1D-579E5BBC1924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B7DA-2810-4534-85E6-5B02C96619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FDA8E-CB2E-4244-8F1D-579E5BBC1924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B7DA-2810-4534-85E6-5B02C96619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FDA8E-CB2E-4244-8F1D-579E5BBC1924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B7DA-2810-4534-85E6-5B02C96619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89FDA8E-CB2E-4244-8F1D-579E5BBC1924}" type="datetimeFigureOut">
              <a:rPr lang="en-US" smtClean="0"/>
              <a:pPr/>
              <a:t>3/28/2015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124B7DA-2810-4534-85E6-5B02C96619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558608" cy="1296143"/>
          </a:xfrm>
        </p:spPr>
        <p:txBody>
          <a:bodyPr>
            <a:noAutofit/>
          </a:bodyPr>
          <a:lstStyle/>
          <a:p>
            <a:r>
              <a:rPr lang="en-US" sz="3600" b="1" dirty="0" err="1"/>
              <a:t>Microhematocrit</a:t>
            </a:r>
            <a:r>
              <a:rPr lang="en-US" sz="3600" b="1" dirty="0"/>
              <a:t> {</a:t>
            </a:r>
            <a:r>
              <a:rPr lang="en-US" sz="3600" b="1" dirty="0" err="1"/>
              <a:t>Hct</a:t>
            </a:r>
            <a:r>
              <a:rPr lang="en-US" sz="3600" b="1" dirty="0"/>
              <a:t>}= {Packed cell </a:t>
            </a:r>
            <a:r>
              <a:rPr lang="en-US" sz="3600" b="1" dirty="0" err="1"/>
              <a:t>Voulum</a:t>
            </a:r>
            <a:r>
              <a:rPr lang="en-US" sz="3600" b="1" dirty="0"/>
              <a:t>  PCV}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400800" cy="4464496"/>
          </a:xfrm>
        </p:spPr>
        <p:txBody>
          <a:bodyPr>
            <a:normAutofit/>
          </a:bodyPr>
          <a:lstStyle/>
          <a:p>
            <a:pPr marL="484632" indent="-457200" algn="l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Hematocrit</a:t>
            </a:r>
            <a:r>
              <a:rPr lang="en-US" b="1" dirty="0"/>
              <a:t>  is  the  ratio  of  the  total  volume  of  RBC’s  to  that  of  whole  </a:t>
            </a:r>
            <a:r>
              <a:rPr lang="en-US" b="1" dirty="0" smtClean="0"/>
              <a:t>blood expressed  </a:t>
            </a:r>
            <a:r>
              <a:rPr lang="en-US" b="1" dirty="0"/>
              <a:t>as  percentage(%)  (whole  blood  =  total  volume  of  cells  +  plasma).  </a:t>
            </a:r>
            <a:endParaRPr lang="en-US" b="1" dirty="0" smtClean="0"/>
          </a:p>
          <a:p>
            <a:pPr marL="484632" indent="-457200" algn="l">
              <a:buFont typeface="Arial" pitchFamily="34" charset="0"/>
              <a:buChar char="•"/>
            </a:pPr>
            <a:r>
              <a:rPr lang="en-US" b="1" dirty="0" smtClean="0"/>
              <a:t>The </a:t>
            </a:r>
            <a:r>
              <a:rPr lang="en-US" b="1" dirty="0" smtClean="0"/>
              <a:t>second  </a:t>
            </a:r>
            <a:r>
              <a:rPr lang="en-US" b="1" dirty="0"/>
              <a:t>synonym  for  hematocrit  is  </a:t>
            </a:r>
            <a:r>
              <a:rPr lang="en-US" b="1" dirty="0">
                <a:solidFill>
                  <a:srgbClr val="FF0000"/>
                </a:solidFill>
              </a:rPr>
              <a:t>PCV</a:t>
            </a:r>
            <a:r>
              <a:rPr lang="en-US" b="1" dirty="0"/>
              <a:t>  (Packed  Cell  Volume).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Reference intervals: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Nowadays</a:t>
            </a:r>
            <a:r>
              <a:rPr lang="en-US" b="1" dirty="0"/>
              <a:t>,  </a:t>
            </a:r>
            <a:r>
              <a:rPr lang="en-US" b="1" dirty="0" err="1"/>
              <a:t>Hct</a:t>
            </a:r>
            <a:r>
              <a:rPr lang="en-US" b="1" dirty="0"/>
              <a:t>  is  supplied  by  the  widely  used  automated  hematology </a:t>
            </a:r>
            <a:r>
              <a:rPr lang="en-US" b="1" dirty="0" smtClean="0"/>
              <a:t>analyzers</a:t>
            </a:r>
            <a:r>
              <a:rPr lang="en-US" b="1" dirty="0"/>
              <a:t>.  But  this  </a:t>
            </a:r>
            <a:r>
              <a:rPr lang="en-US" b="1" dirty="0" err="1"/>
              <a:t>Hct</a:t>
            </a:r>
            <a:r>
              <a:rPr lang="en-US" b="1" dirty="0"/>
              <a:t>  is  calculated  rather  than  measured,  these  </a:t>
            </a:r>
            <a:r>
              <a:rPr lang="en-US" b="1" dirty="0" smtClean="0"/>
              <a:t>analyzers are </a:t>
            </a:r>
            <a:r>
              <a:rPr lang="en-US" b="1" dirty="0"/>
              <a:t>not equipped with centrifuges, </a:t>
            </a:r>
            <a:r>
              <a:rPr lang="en-US" b="1" dirty="0" smtClean="0"/>
              <a:t>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PCV</a:t>
            </a:r>
          </a:p>
          <a:p>
            <a:r>
              <a:rPr lang="en-US" dirty="0" smtClean="0"/>
              <a:t>RBCs =---------------- *10</a:t>
            </a:r>
            <a:r>
              <a:rPr lang="en-US" baseline="30000" dirty="0" smtClean="0"/>
              <a:t>6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6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       PCV</a:t>
            </a:r>
          </a:p>
          <a:p>
            <a:r>
              <a:rPr lang="en-US" dirty="0" err="1" smtClean="0"/>
              <a:t>Hb</a:t>
            </a:r>
            <a:r>
              <a:rPr lang="en-US" dirty="0" smtClean="0"/>
              <a:t> =--------------- gm/100 cc</a:t>
            </a:r>
          </a:p>
          <a:p>
            <a:pPr>
              <a:buNone/>
            </a:pPr>
            <a:r>
              <a:rPr lang="en-US" dirty="0" smtClean="0"/>
              <a:t>                 3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NOTE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↑ PCV with normal condition in pregnancy due to {↑body fluid in pregnant woman lead to ↑ plasma </a:t>
            </a:r>
            <a:r>
              <a:rPr lang="en-US" b="1" dirty="0" smtClean="0"/>
              <a:t>volume  </a:t>
            </a:r>
            <a:r>
              <a:rPr lang="en-US" b="1" dirty="0" smtClean="0"/>
              <a:t>}.</a:t>
            </a:r>
            <a:endParaRPr lang="en-US" dirty="0" smtClean="0"/>
          </a:p>
          <a:p>
            <a:pPr lvl="0"/>
            <a:r>
              <a:rPr lang="en-US" b="1" dirty="0" smtClean="0"/>
              <a:t>↑ PCV  in case of </a:t>
            </a:r>
            <a:r>
              <a:rPr lang="en-US" b="1" dirty="0" err="1" smtClean="0"/>
              <a:t>polycythemia</a:t>
            </a:r>
            <a:r>
              <a:rPr lang="en-US" b="1" dirty="0" smtClean="0"/>
              <a:t> and loosing fluid </a:t>
            </a:r>
            <a:r>
              <a:rPr lang="en-US" b="1" smtClean="0"/>
              <a:t>such </a:t>
            </a:r>
            <a:r>
              <a:rPr lang="en-US" b="1" smtClean="0"/>
              <a:t>as diarrhea </a:t>
            </a:r>
            <a:r>
              <a:rPr lang="en-US" b="1" dirty="0" smtClean="0"/>
              <a:t>,barns ,vomiting.</a:t>
            </a:r>
            <a:endParaRPr lang="en-US" dirty="0" smtClean="0"/>
          </a:p>
          <a:p>
            <a:pPr lvl="0"/>
            <a:r>
              <a:rPr lang="en-US" b="1" dirty="0" smtClean="0"/>
              <a:t>↓PCV in Anemia and bleeding.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/>
              <a:t>Principle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The  procedure  is </a:t>
            </a:r>
            <a:r>
              <a:rPr lang="en-US" b="1" dirty="0" smtClean="0"/>
              <a:t>easy  </a:t>
            </a:r>
            <a:r>
              <a:rPr lang="en-US" b="1" dirty="0"/>
              <a:t>to  perform,  whole  blood  is  centrifuged  in  a  narrow  tube  (capillary  tube directly  from a  finger prick, to a heparin coated capillary tube</a:t>
            </a:r>
            <a:r>
              <a:rPr lang="en-US" b="1" dirty="0" smtClean="0"/>
              <a:t>.)</a:t>
            </a:r>
          </a:p>
          <a:p>
            <a:r>
              <a:rPr lang="en-US" b="1" dirty="0" smtClean="0"/>
              <a:t>cellular  </a:t>
            </a:r>
            <a:r>
              <a:rPr lang="en-US" b="1" dirty="0"/>
              <a:t>elements will  be  separated  from  the  plasma,  after  centrifugation  blood </a:t>
            </a:r>
            <a:r>
              <a:rPr lang="en-US" b="1" dirty="0" smtClean="0"/>
              <a:t>will be  </a:t>
            </a:r>
            <a:r>
              <a:rPr lang="en-US" b="1" dirty="0"/>
              <a:t>separated  into  3  layers  :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Principle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C:\Users\sarah\Desktop\hematocrit tube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628800"/>
            <a:ext cx="5184576" cy="449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Apparatus and Materials: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1-  </a:t>
            </a:r>
            <a:r>
              <a:rPr lang="en-US" b="1" dirty="0" err="1"/>
              <a:t>Microhematocrit</a:t>
            </a:r>
            <a:r>
              <a:rPr lang="en-US" b="1" dirty="0"/>
              <a:t> centrifuge. </a:t>
            </a:r>
            <a:endParaRPr lang="en-US" dirty="0"/>
          </a:p>
          <a:p>
            <a:pPr>
              <a:buNone/>
            </a:pPr>
            <a:r>
              <a:rPr lang="en-US" b="1" dirty="0"/>
              <a:t>2-  Modeling clay  (seal material). </a:t>
            </a:r>
            <a:endParaRPr lang="en-US" dirty="0"/>
          </a:p>
          <a:p>
            <a:pPr>
              <a:buNone/>
            </a:pPr>
            <a:r>
              <a:rPr lang="en-US" b="1" dirty="0"/>
              <a:t>3-  Capillary tubes (7 cm  long, 1mm diameter) </a:t>
            </a:r>
            <a:endParaRPr lang="en-US" dirty="0"/>
          </a:p>
          <a:p>
            <a:pPr>
              <a:buNone/>
            </a:pPr>
            <a:r>
              <a:rPr lang="en-US" b="1" dirty="0"/>
              <a:t>4-  </a:t>
            </a:r>
            <a:r>
              <a:rPr lang="en-US" b="1" dirty="0" err="1"/>
              <a:t>Hematocrit</a:t>
            </a:r>
            <a:r>
              <a:rPr lang="en-US" b="1" dirty="0"/>
              <a:t> measuring  device reader or a conventional ruler.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Procedure: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1-  Fill  the  capillary  tube  with  blood  by  capillary  attraction.  Either  from  </a:t>
            </a:r>
            <a:r>
              <a:rPr lang="en-US" b="1" dirty="0" err="1" smtClean="0"/>
              <a:t>freeflowing</a:t>
            </a:r>
            <a:r>
              <a:rPr lang="en-US" b="1" dirty="0" smtClean="0"/>
              <a:t>  </a:t>
            </a:r>
            <a:r>
              <a:rPr lang="en-US" b="1" dirty="0"/>
              <a:t>finger  punctured  by  a  sterile  lancet/  or  from  a  well  mixed  </a:t>
            </a:r>
            <a:r>
              <a:rPr lang="en-US" b="1" dirty="0" err="1"/>
              <a:t>anticoagulated</a:t>
            </a:r>
            <a:r>
              <a:rPr lang="en-US" b="1" dirty="0"/>
              <a:t> </a:t>
            </a:r>
            <a:endParaRPr lang="en-US" dirty="0"/>
          </a:p>
          <a:p>
            <a:pPr>
              <a:buNone/>
            </a:pPr>
            <a:r>
              <a:rPr lang="en-US" b="1" dirty="0"/>
              <a:t>whole venous blood (this requires only  few  </a:t>
            </a:r>
            <a:r>
              <a:rPr lang="en-US" b="1" dirty="0" err="1"/>
              <a:t>microliters</a:t>
            </a:r>
            <a:r>
              <a:rPr lang="en-US" b="1" dirty="0"/>
              <a:t> of blood). </a:t>
            </a:r>
            <a:endParaRPr lang="en-US" dirty="0"/>
          </a:p>
          <a:p>
            <a:pPr>
              <a:buNone/>
            </a:pPr>
            <a:r>
              <a:rPr lang="en-US" b="1" dirty="0"/>
              <a:t>2-  Seal with the modeling clay the empty end  of the capillary tube.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Procedure: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3-  Place  and  position  the  capillary  tube  in  the  radial  grooves  of  the </a:t>
            </a:r>
            <a:endParaRPr lang="en-US" dirty="0"/>
          </a:p>
          <a:p>
            <a:pPr>
              <a:buNone/>
            </a:pPr>
            <a:r>
              <a:rPr lang="en-US" b="1" dirty="0" err="1"/>
              <a:t>microhematocrit</a:t>
            </a:r>
            <a:r>
              <a:rPr lang="en-US" b="1" dirty="0"/>
              <a:t>  centrifuge  with  the  sealed  end  away  from  </a:t>
            </a:r>
            <a:r>
              <a:rPr lang="en-US" b="1" dirty="0" smtClean="0"/>
              <a:t>the center </a:t>
            </a:r>
            <a:r>
              <a:rPr lang="en-US" b="1" dirty="0"/>
              <a:t>(pointed </a:t>
            </a:r>
            <a:r>
              <a:rPr lang="en-US" b="1" dirty="0" smtClean="0"/>
              <a:t>toward  the </a:t>
            </a:r>
            <a:r>
              <a:rPr lang="en-US" b="1" dirty="0"/>
              <a:t>outside</a:t>
            </a:r>
            <a:r>
              <a:rPr lang="en-US" b="1" dirty="0" smtClean="0"/>
              <a:t>).  </a:t>
            </a:r>
            <a:endParaRPr lang="en-US" dirty="0"/>
          </a:p>
          <a:p>
            <a:pPr>
              <a:buNone/>
            </a:pPr>
            <a:r>
              <a:rPr lang="en-US" b="1" dirty="0"/>
              <a:t>4-  Centrifuge  for  5  minutes  at  10000  rpm 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Procedure: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5-  The  height  of  the  RBC  column,  and  the  total  column  should  be  </a:t>
            </a:r>
            <a:r>
              <a:rPr lang="en-US" b="1" dirty="0" smtClean="0"/>
              <a:t>measured with  </a:t>
            </a:r>
            <a:r>
              <a:rPr lang="en-US" b="1" dirty="0"/>
              <a:t>the  aid  of  a  ruler  in  cm  and  mm,  then  divide  the  RBC  column  height  over  the </a:t>
            </a:r>
            <a:endParaRPr lang="en-US" dirty="0"/>
          </a:p>
          <a:p>
            <a:pPr>
              <a:buNone/>
            </a:pPr>
            <a:r>
              <a:rPr lang="en-US" b="1" dirty="0" smtClean="0"/>
              <a:t>  total  </a:t>
            </a:r>
            <a:r>
              <a:rPr lang="en-US" b="1" dirty="0"/>
              <a:t>column  height </a:t>
            </a:r>
            <a:endParaRPr lang="en-US" b="1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(total  height  = RBC  column  +  buffy  coat  +  plasma  column). </a:t>
            </a: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/>
              <a:t>6-  Express the results in percentage (%).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Buffy coat is the layer where  WBC’s and Platelets are collected to, after </a:t>
            </a:r>
            <a:r>
              <a:rPr lang="en-US" b="1" dirty="0" smtClean="0"/>
              <a:t>centrifuging </a:t>
            </a:r>
            <a:r>
              <a:rPr lang="en-US" b="1" dirty="0"/>
              <a:t>a whole blood sample, this is the middle whitish-tan colored </a:t>
            </a:r>
            <a:r>
              <a:rPr lang="en-US" b="1" dirty="0" smtClean="0"/>
              <a:t>layer</a:t>
            </a:r>
            <a:r>
              <a:rPr lang="en-US" b="1" dirty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C:\Users\sarah\Desktop\PCV_read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4188" y="3645024"/>
            <a:ext cx="337981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Reference intervals: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-Males : 40 - 53% </a:t>
            </a:r>
            <a:endParaRPr lang="en-US" dirty="0"/>
          </a:p>
          <a:p>
            <a:r>
              <a:rPr lang="en-US" b="1" dirty="0"/>
              <a:t>Females : 37 - 47% </a:t>
            </a:r>
            <a:endParaRPr lang="en-US" dirty="0"/>
          </a:p>
          <a:p>
            <a:r>
              <a:rPr lang="en-US" b="1" dirty="0"/>
              <a:t>Newborns: 51 - 60% 	</a:t>
            </a:r>
            <a:endParaRPr lang="en-US" dirty="0"/>
          </a:p>
          <a:p>
            <a:r>
              <a:rPr lang="en-US" b="1" dirty="0"/>
              <a:t>Children  : 34 - 49%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</TotalTime>
  <Words>442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Microhematocrit {Hct}= {Packed cell Voulum  PCV} </vt:lpstr>
      <vt:lpstr>Principle </vt:lpstr>
      <vt:lpstr>Principle </vt:lpstr>
      <vt:lpstr>Apparatus and Materials: </vt:lpstr>
      <vt:lpstr>Procedure: </vt:lpstr>
      <vt:lpstr>Procedure: </vt:lpstr>
      <vt:lpstr>Procedure: </vt:lpstr>
      <vt:lpstr>PowerPoint Presentation</vt:lpstr>
      <vt:lpstr>Reference intervals: </vt:lpstr>
      <vt:lpstr>Reference intervals: </vt:lpstr>
      <vt:lpstr>PowerPoint Presentation</vt:lpstr>
      <vt:lpstr>NOTE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Microhematocrit {Hct}= {Packed cell Voulum  PCV}</dc:title>
  <dc:creator>sarah</dc:creator>
  <cp:lastModifiedBy>Ali Alsamawi</cp:lastModifiedBy>
  <cp:revision>11</cp:revision>
  <cp:lastPrinted>2015-03-28T15:11:14Z</cp:lastPrinted>
  <dcterms:created xsi:type="dcterms:W3CDTF">2015-03-27T16:46:28Z</dcterms:created>
  <dcterms:modified xsi:type="dcterms:W3CDTF">2015-03-28T15:11:17Z</dcterms:modified>
</cp:coreProperties>
</file>