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0F020-845D-41A4-9054-571C7AC56281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851E3-2DA9-444B-AFC3-34E0724F9F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0F020-845D-41A4-9054-571C7AC56281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851E3-2DA9-444B-AFC3-34E0724F9F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0F020-845D-41A4-9054-571C7AC56281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851E3-2DA9-444B-AFC3-34E0724F9F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0F020-845D-41A4-9054-571C7AC56281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851E3-2DA9-444B-AFC3-34E0724F9F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0F020-845D-41A4-9054-571C7AC56281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851E3-2DA9-444B-AFC3-34E0724F9F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0F020-845D-41A4-9054-571C7AC56281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851E3-2DA9-444B-AFC3-34E0724F9F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0F020-845D-41A4-9054-571C7AC56281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851E3-2DA9-444B-AFC3-34E0724F9F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0F020-845D-41A4-9054-571C7AC56281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851E3-2DA9-444B-AFC3-34E0724F9F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0F020-845D-41A4-9054-571C7AC56281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851E3-2DA9-444B-AFC3-34E0724F9F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0F020-845D-41A4-9054-571C7AC56281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851E3-2DA9-444B-AFC3-34E0724F9F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0F020-845D-41A4-9054-571C7AC56281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851E3-2DA9-444B-AFC3-34E0724F9F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A0F020-845D-41A4-9054-571C7AC56281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3851E3-2DA9-444B-AFC3-34E0724F9FC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1656183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Algerian" pitchFamily="82" charset="0"/>
              </a:rPr>
              <a:t>Lab 4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Osmotic pressure</a:t>
            </a:r>
            <a:endParaRPr lang="en-US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420888"/>
            <a:ext cx="6400800" cy="3217912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chemeClr val="tx1"/>
                </a:solidFill>
              </a:rPr>
              <a:t>The Osmolar concentration mainly used in biology to explain the osmotic effect, We suggest the existence of  a container divided by water permeable membrane  to two sides   A and  B . water presence in both sides and glucose (1 M) in side B </a:t>
            </a:r>
            <a:r>
              <a:rPr lang="en-US" dirty="0" smtClean="0">
                <a:solidFill>
                  <a:schemeClr val="tx1"/>
                </a:solidFill>
              </a:rPr>
              <a:t>only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u="sng" dirty="0"/>
              <a:t>Osmolar  </a:t>
            </a:r>
            <a:r>
              <a:rPr lang="en-US" b="1" u="sng" dirty="0" smtClean="0"/>
              <a:t>Solution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 to reaching equilibrate stage  the water will move from  (A to B) { from high water concentration to low water concentration } . This movement of water called </a:t>
            </a:r>
            <a:r>
              <a:rPr lang="en-US" b="1" i="1" dirty="0"/>
              <a:t>Osmosis</a:t>
            </a:r>
            <a:r>
              <a:rPr lang="en-US" dirty="0"/>
              <a:t>  , and the power that mated on the membrane called </a:t>
            </a:r>
            <a:r>
              <a:rPr lang="en-US" b="1" i="1" dirty="0"/>
              <a:t>Osmotic</a:t>
            </a:r>
            <a:r>
              <a:rPr lang="en-US" dirty="0"/>
              <a:t> </a:t>
            </a:r>
            <a:r>
              <a:rPr lang="en-US" b="1" i="1" dirty="0"/>
              <a:t>pressure</a:t>
            </a:r>
            <a:r>
              <a:rPr lang="en-US" dirty="0"/>
              <a:t> 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u="sng" dirty="0" smtClean="0"/>
              <a:t>Osmolar  Solution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62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254888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H2O</a:t>
                      </a:r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r"/>
                      <a:r>
                        <a:rPr lang="en-US" sz="4000" dirty="0" smtClean="0">
                          <a:sym typeface="Wingdings" pitchFamily="2" charset="2"/>
                        </a:rPr>
                        <a:t></a:t>
                      </a:r>
                    </a:p>
                    <a:p>
                      <a:pPr algn="r"/>
                      <a:r>
                        <a:rPr lang="en-US" sz="4000" dirty="0" smtClean="0">
                          <a:sym typeface="Wingdings" pitchFamily="2" charset="2"/>
                        </a:rPr>
                        <a:t></a:t>
                      </a:r>
                      <a:endParaRPr lang="en-US" sz="4000" dirty="0" smtClean="0">
                        <a:sym typeface="Wingdings" pitchFamily="2" charset="2"/>
                      </a:endParaRPr>
                    </a:p>
                    <a:p>
                      <a:pPr algn="ctr"/>
                      <a:endParaRPr lang="en-US" dirty="0" smtClean="0">
                        <a:sym typeface="Wingdings" pitchFamily="2" charset="2"/>
                      </a:endParaRPr>
                    </a:p>
                    <a:p>
                      <a:pPr algn="ctr"/>
                      <a:r>
                        <a:rPr lang="en-US" sz="4000" dirty="0" smtClean="0"/>
                        <a:t>A</a:t>
                      </a:r>
                    </a:p>
                    <a:p>
                      <a:pPr algn="ct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1M   Glucose</a:t>
                      </a:r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pPr algn="ctr"/>
                      <a:r>
                        <a:rPr lang="en-US" sz="4000" dirty="0" smtClean="0"/>
                        <a:t>1 </a:t>
                      </a:r>
                      <a:r>
                        <a:rPr lang="en-US" sz="4000" dirty="0" err="1" smtClean="0"/>
                        <a:t>Osm</a:t>
                      </a:r>
                      <a:endParaRPr lang="en-US" sz="4000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sz="4000" dirty="0" smtClean="0"/>
                        <a:t>B</a:t>
                      </a:r>
                      <a:endParaRPr lang="en-US" sz="4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u="sng" dirty="0" smtClean="0"/>
              <a:t>Osmolar  Solution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● </a:t>
            </a:r>
            <a:r>
              <a:rPr lang="en-US" b="1" u="sng" dirty="0" err="1"/>
              <a:t>Osmol</a:t>
            </a:r>
            <a:r>
              <a:rPr lang="en-US" b="1" u="sng" dirty="0"/>
              <a:t> (</a:t>
            </a:r>
            <a:r>
              <a:rPr lang="en-US" b="1" u="sng" dirty="0" err="1"/>
              <a:t>Osm</a:t>
            </a:r>
            <a:r>
              <a:rPr lang="en-US" b="1" u="sng" dirty="0"/>
              <a:t>)</a:t>
            </a:r>
            <a:r>
              <a:rPr lang="en-US" dirty="0"/>
              <a:t> :-A unite used to explain the capability of a solution to make    Osmotic pressure.</a:t>
            </a:r>
          </a:p>
          <a:p>
            <a:r>
              <a:rPr lang="en-US" dirty="0"/>
              <a:t>◙ Every (1 m) of glucose sheds osmotic pressure  on membrane about (1 </a:t>
            </a:r>
            <a:r>
              <a:rPr lang="en-US" dirty="0" err="1"/>
              <a:t>Osm</a:t>
            </a:r>
            <a:r>
              <a:rPr lang="en-US" dirty="0"/>
              <a:t>)  this applies to all </a:t>
            </a:r>
            <a:r>
              <a:rPr lang="en-US" b="1" u="sng" dirty="0"/>
              <a:t>non ionic </a:t>
            </a:r>
            <a:r>
              <a:rPr lang="en-US" b="1" u="sng" dirty="0" err="1"/>
              <a:t>molecules</a:t>
            </a:r>
            <a:r>
              <a:rPr lang="en-US" u="sng" dirty="0" err="1"/>
              <a:t>.So</a:t>
            </a:r>
            <a:r>
              <a:rPr lang="en-US" u="sng" dirty="0"/>
              <a:t> i</a:t>
            </a:r>
            <a:r>
              <a:rPr lang="en-US" dirty="0"/>
              <a:t>f we put (2M) of glucose in the side B this will cause ↑ in water movement from A  side to B side causing ↑ in Osmotic pressure.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u="sng" dirty="0" smtClean="0"/>
              <a:t>Osmolar  Solution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◙About the </a:t>
            </a:r>
            <a:r>
              <a:rPr lang="en-US" b="1" u="sng" dirty="0"/>
              <a:t>ionic molecules  </a:t>
            </a:r>
            <a:r>
              <a:rPr lang="en-US" dirty="0"/>
              <a:t>such as</a:t>
            </a:r>
            <a:r>
              <a:rPr lang="en-US" b="1" u="sng" dirty="0"/>
              <a:t> </a:t>
            </a:r>
            <a:r>
              <a:rPr lang="en-US" dirty="0" err="1"/>
              <a:t>Nacl</a:t>
            </a:r>
            <a:r>
              <a:rPr lang="en-US" dirty="0"/>
              <a:t> , when we dissolve </a:t>
            </a:r>
            <a:r>
              <a:rPr lang="en-US" dirty="0" err="1"/>
              <a:t>Nacl</a:t>
            </a:r>
            <a:r>
              <a:rPr lang="en-US" dirty="0"/>
              <a:t> in water </a:t>
            </a:r>
            <a:r>
              <a:rPr lang="en-US" dirty="0" err="1"/>
              <a:t>Nacl</a:t>
            </a:r>
            <a:r>
              <a:rPr lang="en-US" dirty="0"/>
              <a:t>  molecules will break down to 2 ions .</a:t>
            </a:r>
          </a:p>
          <a:p>
            <a:pPr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Nacl</a:t>
            </a:r>
            <a:r>
              <a:rPr lang="en-US" dirty="0" smtClean="0"/>
              <a:t>  </a:t>
            </a:r>
            <a:r>
              <a:rPr lang="en-US" dirty="0"/>
              <a:t>------------&gt;  1    Na   +  1  </a:t>
            </a:r>
            <a:r>
              <a:rPr lang="en-US" dirty="0" err="1"/>
              <a:t>cl</a:t>
            </a:r>
            <a:r>
              <a:rPr lang="en-US" dirty="0"/>
              <a:t> </a:t>
            </a:r>
          </a:p>
          <a:p>
            <a:pPr>
              <a:buNone/>
            </a:pPr>
            <a:r>
              <a:rPr lang="en-US" dirty="0" smtClean="0"/>
              <a:t>        1mole    </a:t>
            </a:r>
            <a:r>
              <a:rPr lang="en-US" dirty="0"/>
              <a:t>---------&gt; 1mol  + 1mole  = 2mole</a:t>
            </a:r>
          </a:p>
          <a:p>
            <a:r>
              <a:rPr lang="en-US" dirty="0"/>
              <a:t>Each ion will  cause osmotic pressure of it′s on , so the total osmotic pressure equal to the summation of the osmotic pressure of all the ions in the solution. 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u="sng" dirty="0" smtClean="0"/>
              <a:t>Osmolar  Solution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23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2332856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H2O</a:t>
                      </a:r>
                    </a:p>
                    <a:p>
                      <a:pPr algn="r"/>
                      <a:r>
                        <a:rPr lang="en-US" sz="4000" dirty="0" smtClean="0">
                          <a:sym typeface="Wingdings" pitchFamily="2" charset="2"/>
                        </a:rPr>
                        <a:t></a:t>
                      </a:r>
                    </a:p>
                    <a:p>
                      <a:pPr algn="r"/>
                      <a:r>
                        <a:rPr lang="en-US" sz="4000" dirty="0" smtClean="0">
                          <a:sym typeface="Wingdings" pitchFamily="2" charset="2"/>
                        </a:rPr>
                        <a:t></a:t>
                      </a:r>
                    </a:p>
                    <a:p>
                      <a:pPr algn="r"/>
                      <a:r>
                        <a:rPr lang="en-US" sz="4000" dirty="0" smtClean="0">
                          <a:sym typeface="Wingdings" pitchFamily="2" charset="2"/>
                        </a:rPr>
                        <a:t></a:t>
                      </a:r>
                    </a:p>
                    <a:p>
                      <a:pPr algn="r"/>
                      <a:r>
                        <a:rPr lang="en-US" sz="4000" dirty="0" smtClean="0">
                          <a:sym typeface="Wingdings" pitchFamily="2" charset="2"/>
                        </a:rPr>
                        <a:t></a:t>
                      </a:r>
                    </a:p>
                    <a:p>
                      <a:endParaRPr lang="en-US" sz="1800" dirty="0" smtClean="0">
                        <a:sym typeface="Wingdings" pitchFamily="2" charset="2"/>
                      </a:endParaRPr>
                    </a:p>
                    <a:p>
                      <a:pPr algn="ctr"/>
                      <a:r>
                        <a:rPr lang="en-US" sz="4000" dirty="0" smtClean="0">
                          <a:sym typeface="Wingdings" pitchFamily="2" charset="2"/>
                        </a:rPr>
                        <a:t>A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(1 Na + 1 </a:t>
                      </a:r>
                      <a:r>
                        <a:rPr lang="en-US" sz="4000" dirty="0" err="1" smtClean="0"/>
                        <a:t>cl</a:t>
                      </a:r>
                      <a:r>
                        <a:rPr lang="en-US" sz="4000" dirty="0" smtClean="0"/>
                        <a:t>)</a:t>
                      </a:r>
                    </a:p>
                    <a:p>
                      <a:pPr algn="ctr"/>
                      <a:r>
                        <a:rPr lang="en-US" sz="4000" dirty="0" smtClean="0"/>
                        <a:t>2M</a:t>
                      </a:r>
                      <a:endParaRPr lang="en-US" sz="4000" dirty="0" smtClean="0"/>
                    </a:p>
                    <a:p>
                      <a:pPr algn="ctr"/>
                      <a:r>
                        <a:rPr lang="en-US" sz="4000" dirty="0" smtClean="0"/>
                        <a:t>2 </a:t>
                      </a:r>
                      <a:r>
                        <a:rPr lang="en-US" sz="4000" dirty="0" err="1" smtClean="0"/>
                        <a:t>Osm</a:t>
                      </a:r>
                      <a:endParaRPr lang="en-US" sz="4000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pPr algn="ctr"/>
                      <a:endParaRPr lang="en-US" sz="4000" dirty="0" smtClean="0"/>
                    </a:p>
                    <a:p>
                      <a:pPr algn="ctr"/>
                      <a:r>
                        <a:rPr lang="en-US" sz="4000" dirty="0" smtClean="0"/>
                        <a:t>B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u="sng" dirty="0" smtClean="0"/>
              <a:t>Osmolar  Solution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◙ Osmotic pressure of all mammals cell is 0.3 </a:t>
            </a:r>
            <a:r>
              <a:rPr lang="en-US" dirty="0" err="1"/>
              <a:t>Osm</a:t>
            </a:r>
            <a:r>
              <a:rPr lang="en-US" dirty="0"/>
              <a:t> {300 </a:t>
            </a:r>
            <a:r>
              <a:rPr lang="en-US" dirty="0" err="1"/>
              <a:t>mOsm</a:t>
            </a:r>
            <a:r>
              <a:rPr lang="en-US" dirty="0"/>
              <a:t>} milliosmolar , if we put normal cell in solution of</a:t>
            </a:r>
          </a:p>
          <a:p>
            <a:pPr lvl="0"/>
            <a:r>
              <a:rPr lang="en-US" dirty="0"/>
              <a:t> 0.3 </a:t>
            </a:r>
            <a:r>
              <a:rPr lang="en-US" dirty="0" err="1"/>
              <a:t>Osm</a:t>
            </a:r>
            <a:r>
              <a:rPr lang="en-US" dirty="0"/>
              <a:t> of glucose .</a:t>
            </a:r>
          </a:p>
          <a:p>
            <a:pPr lvl="0"/>
            <a:r>
              <a:rPr lang="en-US" dirty="0"/>
              <a:t>Or 0.15 </a:t>
            </a:r>
            <a:r>
              <a:rPr lang="en-US" dirty="0" err="1"/>
              <a:t>Osm</a:t>
            </a:r>
            <a:r>
              <a:rPr lang="en-US" dirty="0"/>
              <a:t> of </a:t>
            </a:r>
            <a:r>
              <a:rPr lang="en-US" dirty="0" err="1"/>
              <a:t>Nacl</a:t>
            </a:r>
            <a:r>
              <a:rPr lang="en-US" dirty="0"/>
              <a:t> </a:t>
            </a:r>
          </a:p>
          <a:p>
            <a:r>
              <a:rPr lang="en-US" dirty="0"/>
              <a:t>This cell will be intact , this solution called </a:t>
            </a:r>
            <a:r>
              <a:rPr lang="en-US" b="1" dirty="0"/>
              <a:t>isotonic</a:t>
            </a:r>
            <a:r>
              <a:rPr lang="en-US" dirty="0"/>
              <a:t> </a:t>
            </a:r>
            <a:r>
              <a:rPr lang="en-US" b="1" dirty="0"/>
              <a:t>solution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u="sng" dirty="0" smtClean="0"/>
              <a:t>Osmolar  Solution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71500" lvl="0" indent="-571500">
              <a:buFont typeface="+mj-lt"/>
              <a:buAutoNum type="romanUcPeriod"/>
            </a:pPr>
            <a:r>
              <a:rPr lang="en-US" b="1" dirty="0"/>
              <a:t>Isotonic Solution</a:t>
            </a:r>
            <a:r>
              <a:rPr lang="en-US" dirty="0"/>
              <a:t> :- A solution with osmotic pressure equal to osmotic pressure inside mammals’ cells. {the cell remain intact}</a:t>
            </a:r>
          </a:p>
          <a:p>
            <a:pPr marL="571500" lvl="0" indent="-571500">
              <a:buFont typeface="+mj-lt"/>
              <a:buAutoNum type="romanUcPeriod"/>
            </a:pPr>
            <a:r>
              <a:rPr lang="en-US" b="1" dirty="0"/>
              <a:t>Hypertonic Solution</a:t>
            </a:r>
            <a:r>
              <a:rPr lang="en-US" dirty="0"/>
              <a:t> :- A solution with osmotic pressure higher than the osmotic pressure inside the cell. {the cell will be Shrinks } </a:t>
            </a:r>
          </a:p>
          <a:p>
            <a:pPr marL="571500" lvl="0" indent="-571500">
              <a:buFont typeface="+mj-lt"/>
              <a:buAutoNum type="romanUcPeriod"/>
            </a:pPr>
            <a:r>
              <a:rPr lang="en-US" b="1" dirty="0" smtClean="0"/>
              <a:t>Hypotonic </a:t>
            </a:r>
            <a:r>
              <a:rPr lang="en-US" b="1" dirty="0"/>
              <a:t>Solution</a:t>
            </a:r>
            <a:r>
              <a:rPr lang="en-US" dirty="0"/>
              <a:t> :- A solution with  osmotic pressure lower than the osmotic pressure inside the cell .{the cell will be destroyed }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u="sng" dirty="0" smtClean="0"/>
              <a:t>Osmolar  Solution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Ex } prepare 1 </a:t>
            </a:r>
            <a:r>
              <a:rPr lang="en-US" dirty="0" err="1"/>
              <a:t>Osm</a:t>
            </a:r>
            <a:r>
              <a:rPr lang="en-US" dirty="0"/>
              <a:t> solution of </a:t>
            </a:r>
            <a:r>
              <a:rPr lang="en-US" dirty="0" err="1"/>
              <a:t>Nacl</a:t>
            </a:r>
            <a:r>
              <a:rPr lang="en-US" dirty="0"/>
              <a:t> ,not that mw of </a:t>
            </a:r>
            <a:r>
              <a:rPr lang="en-US" dirty="0" err="1"/>
              <a:t>Nacl</a:t>
            </a:r>
            <a:r>
              <a:rPr lang="en-US" dirty="0"/>
              <a:t> is 58.5 .</a:t>
            </a:r>
          </a:p>
          <a:p>
            <a:pPr>
              <a:buNone/>
            </a:pPr>
            <a:r>
              <a:rPr lang="en-US" dirty="0"/>
              <a:t>        </a:t>
            </a:r>
            <a:r>
              <a:rPr lang="en-US" dirty="0" err="1"/>
              <a:t>Nacl</a:t>
            </a:r>
            <a:r>
              <a:rPr lang="en-US" dirty="0"/>
              <a:t>  ------------&gt;  1    Na   +  1  </a:t>
            </a:r>
            <a:r>
              <a:rPr lang="en-US" dirty="0" err="1"/>
              <a:t>cl</a:t>
            </a:r>
            <a:r>
              <a:rPr lang="en-US" dirty="0"/>
              <a:t> </a:t>
            </a:r>
          </a:p>
          <a:p>
            <a:pPr>
              <a:buNone/>
            </a:pPr>
            <a:r>
              <a:rPr lang="en-US" dirty="0"/>
              <a:t>   </a:t>
            </a:r>
            <a:r>
              <a:rPr lang="en-US" dirty="0" smtClean="0"/>
              <a:t>      58.5 </a:t>
            </a:r>
            <a:r>
              <a:rPr lang="en-US" dirty="0"/>
              <a:t>÷ 2 = 29.5 gm /1 L</a:t>
            </a:r>
          </a:p>
          <a:p>
            <a:r>
              <a:rPr lang="en-US" dirty="0"/>
              <a:t>Ex} prepare 1 </a:t>
            </a:r>
            <a:r>
              <a:rPr lang="en-US" dirty="0" err="1"/>
              <a:t>Osm</a:t>
            </a:r>
            <a:r>
              <a:rPr lang="en-US" dirty="0"/>
              <a:t> of Cacl­</a:t>
            </a:r>
            <a:r>
              <a:rPr lang="en-US" baseline="-25000" dirty="0"/>
              <a:t>2 </a:t>
            </a:r>
            <a:r>
              <a:rPr lang="en-US" dirty="0"/>
              <a:t> solution , mw 110.</a:t>
            </a:r>
          </a:p>
          <a:p>
            <a:pPr>
              <a:buNone/>
            </a:pPr>
            <a:r>
              <a:rPr lang="en-US" dirty="0" smtClean="0"/>
              <a:t>            Cacl­</a:t>
            </a:r>
            <a:r>
              <a:rPr lang="en-US" baseline="-25000" dirty="0" smtClean="0"/>
              <a:t>2 </a:t>
            </a:r>
            <a:r>
              <a:rPr lang="en-US" dirty="0" smtClean="0"/>
              <a:t>   </a:t>
            </a:r>
            <a:r>
              <a:rPr lang="en-US" dirty="0"/>
              <a:t>--------- &gt; 1 Ca + 2 </a:t>
            </a:r>
            <a:r>
              <a:rPr lang="en-US" dirty="0" err="1"/>
              <a:t>cl</a:t>
            </a:r>
            <a:endParaRPr lang="en-US" dirty="0"/>
          </a:p>
          <a:p>
            <a:pPr>
              <a:buNone/>
            </a:pPr>
            <a:r>
              <a:rPr lang="en-US" dirty="0" smtClean="0"/>
              <a:t>               110 </a:t>
            </a:r>
            <a:r>
              <a:rPr lang="en-US" dirty="0"/>
              <a:t>÷ 3 = 36.6 gm /1 L</a:t>
            </a:r>
          </a:p>
          <a:p>
            <a:r>
              <a:rPr lang="en-US" dirty="0"/>
              <a:t>Ex } prepare 1 </a:t>
            </a:r>
            <a:r>
              <a:rPr lang="en-US" dirty="0" err="1"/>
              <a:t>Osm</a:t>
            </a:r>
            <a:r>
              <a:rPr lang="en-US" dirty="0"/>
              <a:t> of glucose ,mw 180.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</TotalTime>
  <Words>477</Words>
  <Application>Microsoft Office PowerPoint</Application>
  <PresentationFormat>On-screen Show (4:3)</PresentationFormat>
  <Paragraphs>61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Lab 4 Osmotic pressure</vt:lpstr>
      <vt:lpstr>Osmolar  Solution </vt:lpstr>
      <vt:lpstr>Osmolar  Solution </vt:lpstr>
      <vt:lpstr>Osmolar  Solution  </vt:lpstr>
      <vt:lpstr>Osmolar  Solution </vt:lpstr>
      <vt:lpstr>Osmolar  Solution </vt:lpstr>
      <vt:lpstr>Osmolar  Solution </vt:lpstr>
      <vt:lpstr>Osmolar  Solution </vt:lpstr>
      <vt:lpstr>Osmolar  Solution 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4 Osmotic pressure</dc:title>
  <dc:creator>sarah</dc:creator>
  <cp:lastModifiedBy>sarah</cp:lastModifiedBy>
  <cp:revision>6</cp:revision>
  <dcterms:created xsi:type="dcterms:W3CDTF">2015-03-06T19:16:46Z</dcterms:created>
  <dcterms:modified xsi:type="dcterms:W3CDTF">2015-03-06T19:54:53Z</dcterms:modified>
</cp:coreProperties>
</file>