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F9468B-A853-42BF-A18C-F7BE5D4AAEC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32281D-4676-40B4-9D87-79987E086A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656183"/>
          </a:xfrm>
        </p:spPr>
        <p:txBody>
          <a:bodyPr>
            <a:normAutofit fontScale="90000"/>
          </a:bodyPr>
          <a:lstStyle/>
          <a:p>
            <a:r>
              <a:rPr lang="en-US" u="sng" smtClean="0"/>
              <a:t>Lab</a:t>
            </a:r>
            <a:r>
              <a:rPr lang="en-US" dirty="0"/>
              <a:t/>
            </a:r>
            <a:br>
              <a:rPr lang="en-US" dirty="0"/>
            </a:br>
            <a:r>
              <a:rPr lang="en-US" b="1" u="sng" dirty="0"/>
              <a:t>Concentration of Solution:-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Many of solution properties depending on numbers of molecules, atoms or Ions  that presents  in solutions. So it </a:t>
            </a:r>
            <a:r>
              <a:rPr lang="en-US" sz="3200" dirty="0" smtClean="0">
                <a:solidFill>
                  <a:schemeClr val="tx1"/>
                </a:solidFill>
              </a:rPr>
              <a:t>is </a:t>
            </a:r>
            <a:r>
              <a:rPr lang="en-US" sz="3200" dirty="0">
                <a:solidFill>
                  <a:schemeClr val="tx1"/>
                </a:solidFill>
              </a:rPr>
              <a:t>very important to understand the </a:t>
            </a:r>
            <a:r>
              <a:rPr lang="en-US" sz="3200" dirty="0" smtClean="0">
                <a:solidFill>
                  <a:schemeClr val="tx1"/>
                </a:solidFill>
              </a:rPr>
              <a:t>concentrations  </a:t>
            </a:r>
            <a:r>
              <a:rPr lang="en-US" sz="3200" dirty="0">
                <a:solidFill>
                  <a:schemeClr val="tx1"/>
                </a:solidFill>
              </a:rPr>
              <a:t>used in Physiology.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Percentage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u="sng" dirty="0"/>
              <a:t>Percentage Solutions</a:t>
            </a:r>
            <a:r>
              <a:rPr lang="en-US" dirty="0"/>
              <a:t> :- Easer and most common style used in concentration depending on </a:t>
            </a:r>
            <a:r>
              <a:rPr lang="en-US" b="1" i="1" dirty="0"/>
              <a:t>percentage of part to hundred</a:t>
            </a:r>
            <a:r>
              <a:rPr lang="en-US" dirty="0"/>
              <a:t> , known as    </a:t>
            </a:r>
            <a:r>
              <a:rPr lang="en-US" b="1" dirty="0"/>
              <a:t>percentage</a:t>
            </a:r>
            <a:r>
              <a:rPr lang="en-US" dirty="0"/>
              <a:t> .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Percentage</a:t>
            </a:r>
            <a:r>
              <a:rPr lang="en-US" b="1" u="sng" dirty="0"/>
              <a:t>:- </a:t>
            </a:r>
            <a:r>
              <a:rPr lang="en-US" dirty="0"/>
              <a:t>number of grams of solute dissolved in  </a:t>
            </a:r>
            <a:r>
              <a:rPr lang="en-US" dirty="0" smtClean="0"/>
              <a:t>100 </a:t>
            </a:r>
            <a:r>
              <a:rPr lang="en-US" dirty="0"/>
              <a:t>ml of solution</a:t>
            </a:r>
            <a:r>
              <a:rPr lang="en-US" dirty="0" smtClean="0"/>
              <a:t>.</a:t>
            </a:r>
          </a:p>
          <a:p>
            <a:pPr marL="0">
              <a:buNone/>
            </a:pPr>
            <a:r>
              <a:rPr lang="en-US" b="1" dirty="0" smtClean="0"/>
              <a:t>                                  Gm of solute</a:t>
            </a:r>
          </a:p>
          <a:p>
            <a:pPr marL="0">
              <a:buNone/>
            </a:pPr>
            <a:r>
              <a:rPr lang="en-US" b="1" dirty="0" smtClean="0"/>
              <a:t>      Percentage =  --------------------- * 100ml   </a:t>
            </a:r>
            <a:endParaRPr lang="en-US" dirty="0"/>
          </a:p>
          <a:p>
            <a:pPr marL="0">
              <a:buNone/>
            </a:pPr>
            <a:r>
              <a:rPr lang="en-US" b="1" dirty="0" smtClean="0"/>
              <a:t>                              Volume of solution</a:t>
            </a:r>
            <a:endParaRPr lang="en-US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04056"/>
          </a:xfrm>
        </p:spPr>
        <p:txBody>
          <a:bodyPr>
            <a:noAutofit/>
          </a:bodyPr>
          <a:lstStyle/>
          <a:p>
            <a:r>
              <a:rPr lang="en-US" dirty="0" smtClean="0"/>
              <a:t>Percentage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Ex</a:t>
            </a:r>
            <a:r>
              <a:rPr lang="en-US" dirty="0" smtClean="0"/>
              <a:t> </a:t>
            </a:r>
            <a:r>
              <a:rPr lang="en-US" dirty="0"/>
              <a:t>} A solution concentrate 12 % of glucose that’s to say it contain 12 gm of  (solute) in 100 ml of D.W. (solution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/>
              <a:t>120 </a:t>
            </a:r>
            <a:r>
              <a:rPr lang="en-US" dirty="0"/>
              <a:t>gm in 1000 ml.</a:t>
            </a:r>
          </a:p>
          <a:p>
            <a:r>
              <a:rPr lang="en-US" b="1" dirty="0"/>
              <a:t>Ex</a:t>
            </a:r>
            <a:r>
              <a:rPr lang="en-US" dirty="0"/>
              <a:t>  } 2 gm of </a:t>
            </a:r>
            <a:r>
              <a:rPr lang="en-US" dirty="0" err="1"/>
              <a:t>Nacl</a:t>
            </a:r>
            <a:r>
              <a:rPr lang="en-US" dirty="0"/>
              <a:t>  dissolved in 25 ml of D.W. calculate the percentage of this solution .</a:t>
            </a:r>
          </a:p>
          <a:p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Percentage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b="1" dirty="0" smtClean="0"/>
              <a:t>                              Gm of solute</a:t>
            </a:r>
          </a:p>
          <a:p>
            <a:pPr marL="0"/>
            <a:r>
              <a:rPr lang="en-US" b="1" dirty="0" smtClean="0"/>
              <a:t>Percentage =-------------------------- * 100ml   </a:t>
            </a:r>
            <a:endParaRPr lang="en-US" dirty="0" smtClean="0"/>
          </a:p>
          <a:p>
            <a:pPr marL="0">
              <a:buNone/>
            </a:pPr>
            <a:r>
              <a:rPr lang="en-US" b="1" dirty="0" smtClean="0"/>
              <a:t>                          </a:t>
            </a:r>
            <a:r>
              <a:rPr lang="en-US" b="1" dirty="0" err="1" smtClean="0"/>
              <a:t>Volum</a:t>
            </a:r>
            <a:r>
              <a:rPr lang="en-US" b="1" dirty="0" smtClean="0"/>
              <a:t> of solution</a:t>
            </a:r>
          </a:p>
          <a:p>
            <a:pPr marL="0">
              <a:buNone/>
            </a:pPr>
            <a:r>
              <a:rPr lang="en-US" b="1" dirty="0" smtClean="0"/>
              <a:t>             2 gm</a:t>
            </a:r>
          </a:p>
          <a:p>
            <a:pPr>
              <a:buNone/>
            </a:pPr>
            <a:r>
              <a:rPr lang="en-US" b="1" dirty="0" smtClean="0"/>
              <a:t>      = ------------------ * 100 = 8 %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        25 ml 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Percentage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● In living organism most concentrations are  much less than grams , so it is easier to estimate these concentrations in milligrams   (mg %). Blood glucose is about (90 mg %) that means  each 100 ml of blood contain (90 mg) glucose  (0.09 %).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u="sng" dirty="0"/>
              <a:t>Molar  solution  (M)</a:t>
            </a:r>
            <a:r>
              <a:rPr lang="en-US" dirty="0"/>
              <a:t> :- A solution that concentrate (1 </a:t>
            </a:r>
            <a:r>
              <a:rPr lang="en-US" b="1" i="1" dirty="0"/>
              <a:t>M</a:t>
            </a:r>
            <a:r>
              <a:rPr lang="en-US" b="1" dirty="0"/>
              <a:t>)</a:t>
            </a:r>
            <a:r>
              <a:rPr lang="en-US" dirty="0"/>
              <a:t> is containing </a:t>
            </a:r>
            <a:r>
              <a:rPr lang="en-US" dirty="0" smtClean="0"/>
              <a:t>(1 mole) </a:t>
            </a:r>
            <a:r>
              <a:rPr lang="en-US" dirty="0"/>
              <a:t>of solute  dissolved in </a:t>
            </a:r>
            <a:r>
              <a:rPr lang="en-US" dirty="0" smtClean="0"/>
              <a:t>(1 L) </a:t>
            </a:r>
            <a:r>
              <a:rPr lang="en-US" dirty="0"/>
              <a:t>of solution , and each 1 mole  of solution </a:t>
            </a:r>
            <a:r>
              <a:rPr lang="en-US"/>
              <a:t>contain </a:t>
            </a:r>
            <a:endParaRPr lang="en-US" smtClean="0"/>
          </a:p>
          <a:p>
            <a:pPr lvl="0"/>
            <a:r>
              <a:rPr lang="en-US" b="1" i="1" smtClean="0"/>
              <a:t>Avagadro</a:t>
            </a:r>
            <a:r>
              <a:rPr lang="en-US" dirty="0" smtClean="0"/>
              <a:t> </a:t>
            </a:r>
            <a:r>
              <a:rPr lang="en-US" b="1" i="1" dirty="0"/>
              <a:t>Number</a:t>
            </a:r>
            <a:r>
              <a:rPr lang="en-US" dirty="0"/>
              <a:t>    {number of particles}  which is  equal to </a:t>
            </a:r>
            <a:r>
              <a:rPr lang="en-US" b="1" dirty="0"/>
              <a:t>(</a:t>
            </a:r>
            <a:r>
              <a:rPr lang="en-US" b="1" dirty="0" smtClean="0"/>
              <a:t>6.024 </a:t>
            </a:r>
            <a:r>
              <a:rPr lang="en-US" b="1" dirty="0"/>
              <a:t>* 10</a:t>
            </a:r>
            <a:r>
              <a:rPr lang="en-US" b="1" baseline="30000" dirty="0"/>
              <a:t>23</a:t>
            </a:r>
            <a:r>
              <a:rPr lang="en-US" b="1" dirty="0"/>
              <a:t>).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   So </a:t>
            </a:r>
            <a:r>
              <a:rPr lang="en-US" dirty="0" smtClean="0"/>
              <a:t>solutions with </a:t>
            </a:r>
            <a:r>
              <a:rPr lang="en-US" dirty="0"/>
              <a:t>the same </a:t>
            </a:r>
            <a:r>
              <a:rPr lang="en-US" b="1" dirty="0"/>
              <a:t>morality</a:t>
            </a:r>
            <a:r>
              <a:rPr lang="en-US" dirty="0"/>
              <a:t> contain the same numbers of particles even </a:t>
            </a:r>
            <a:r>
              <a:rPr lang="en-US" dirty="0" smtClean="0"/>
              <a:t>if they differs </a:t>
            </a:r>
            <a:r>
              <a:rPr lang="en-US" dirty="0"/>
              <a:t>in their molecular or atomic number.</a:t>
            </a:r>
          </a:p>
          <a:p>
            <a:pPr>
              <a:buFont typeface="Wingdings" pitchFamily="2" charset="2"/>
              <a:buChar char="v"/>
            </a:pPr>
            <a:r>
              <a:rPr lang="en-US" u="sng" dirty="0" smtClean="0"/>
              <a:t> Mole</a:t>
            </a:r>
            <a:r>
              <a:rPr lang="en-US" dirty="0"/>
              <a:t>: - Measurement that Equivalent the Atomic or molecular weight of a solute in grams.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Molar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/>
              <a:t>Ex } prepare 1 M of glucose solution , </a:t>
            </a:r>
            <a:r>
              <a:rPr lang="en-US" sz="3400" b="1" dirty="0" smtClean="0"/>
              <a:t>note </a:t>
            </a:r>
            <a:r>
              <a:rPr lang="en-US" sz="3400" b="1" dirty="0"/>
              <a:t>that </a:t>
            </a:r>
            <a:r>
              <a:rPr lang="en-US" sz="3400" b="1" dirty="0" smtClean="0"/>
              <a:t>M.W. </a:t>
            </a:r>
            <a:r>
              <a:rPr lang="en-US" sz="3400" b="1" dirty="0"/>
              <a:t>of glucose is   180.</a:t>
            </a:r>
          </a:p>
          <a:p>
            <a:pPr lvl="0">
              <a:buFont typeface="Wingdings" pitchFamily="2" charset="2"/>
              <a:buChar char="Ø"/>
            </a:pPr>
            <a:r>
              <a:rPr lang="en-US" sz="3400" b="1" dirty="0"/>
              <a:t>Weight 180 gm of glucose  and dissolved in 1 L of D.W.</a:t>
            </a:r>
          </a:p>
          <a:p>
            <a:pPr lvl="0">
              <a:buFont typeface="Wingdings" pitchFamily="2" charset="2"/>
              <a:buChar char="Ø"/>
            </a:pPr>
            <a:r>
              <a:rPr lang="en-US" sz="3400" b="1" dirty="0"/>
              <a:t>Or 18 gm dissolved in 100 ml of D.W. </a:t>
            </a:r>
          </a:p>
          <a:p>
            <a:pPr lvl="0">
              <a:buFont typeface="Wingdings" pitchFamily="2" charset="2"/>
              <a:buChar char="Ø"/>
            </a:pPr>
            <a:r>
              <a:rPr lang="en-US" sz="3400" b="1" dirty="0"/>
              <a:t>Or 1.8 gm in 10 ml of D.W</a:t>
            </a:r>
            <a:r>
              <a:rPr lang="en-US" sz="3400" b="1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 ◙ Another way to Resolve  this Ex. By using . </a:t>
            </a:r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sz="3600" b="1" dirty="0" smtClean="0"/>
              <a:t>weight         1000ml                      </a:t>
            </a:r>
          </a:p>
          <a:p>
            <a:pPr>
              <a:buNone/>
            </a:pPr>
            <a:r>
              <a:rPr lang="en-US" sz="3600" b="1" dirty="0" smtClean="0"/>
              <a:t>      M = ------------- *  --------------------</a:t>
            </a:r>
          </a:p>
          <a:p>
            <a:pPr>
              <a:buNone/>
            </a:pPr>
            <a:r>
              <a:rPr lang="en-US" sz="3600" b="1" dirty="0" smtClean="0"/>
              <a:t>               M.W.         required volume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en-US" sz="3600" b="1" dirty="0" smtClean="0"/>
              <a:t>              weight      1000ml             </a:t>
            </a:r>
          </a:p>
          <a:p>
            <a:pPr lvl="0">
              <a:buNone/>
            </a:pPr>
            <a:r>
              <a:rPr lang="en-US" sz="3600" b="1" dirty="0" smtClean="0"/>
              <a:t>      1 = -------------- * ----------------   = 180 gm</a:t>
            </a:r>
          </a:p>
          <a:p>
            <a:pPr lvl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           180         1000ml </a:t>
            </a:r>
            <a:endParaRPr lang="en-US" sz="36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Ex} prepare 1 M of </a:t>
            </a:r>
            <a:r>
              <a:rPr lang="en-US" dirty="0" err="1"/>
              <a:t>Nacl</a:t>
            </a:r>
            <a:r>
              <a:rPr lang="en-US" dirty="0"/>
              <a:t> </a:t>
            </a:r>
            <a:r>
              <a:rPr lang="en-US" dirty="0" smtClean="0"/>
              <a:t>solution, </a:t>
            </a:r>
            <a:r>
              <a:rPr lang="en-US" dirty="0"/>
              <a:t>not that M.W. of </a:t>
            </a:r>
            <a:r>
              <a:rPr lang="en-US" dirty="0" err="1"/>
              <a:t>Nacl</a:t>
            </a:r>
            <a:r>
              <a:rPr lang="en-US" dirty="0"/>
              <a:t> is 58.5 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Weight 58.5 gm of </a:t>
            </a:r>
            <a:r>
              <a:rPr lang="en-US" dirty="0" err="1"/>
              <a:t>Nacl</a:t>
            </a:r>
            <a:r>
              <a:rPr lang="en-US" dirty="0"/>
              <a:t> and dissolved in 1 L of D.W.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Or 5.85 gm in 100 ml 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Or 0.585 gm in 10 ml.</a:t>
            </a:r>
          </a:p>
          <a:p>
            <a:pPr>
              <a:buNone/>
            </a:pPr>
            <a:r>
              <a:rPr lang="en-US" b="1" dirty="0" smtClean="0"/>
              <a:t>      ◙ </a:t>
            </a:r>
            <a:r>
              <a:rPr lang="en-US" b="1" dirty="0"/>
              <a:t>Another way to Resolve  this Ex. By using .</a:t>
            </a:r>
            <a:endParaRPr lang="en-US" dirty="0"/>
          </a:p>
          <a:p>
            <a:pPr>
              <a:buNone/>
            </a:pPr>
            <a:r>
              <a:rPr lang="en-US" dirty="0" smtClean="0"/>
              <a:t>             weight        1000ml                      </a:t>
            </a:r>
          </a:p>
          <a:p>
            <a:pPr>
              <a:buNone/>
            </a:pPr>
            <a:r>
              <a:rPr lang="en-US" dirty="0" smtClean="0"/>
              <a:t>       M=------------- *--------------------</a:t>
            </a:r>
          </a:p>
          <a:p>
            <a:pPr>
              <a:buNone/>
            </a:pPr>
            <a:r>
              <a:rPr lang="en-US" dirty="0" smtClean="0"/>
              <a:t>              M.W.        required </a:t>
            </a:r>
            <a:r>
              <a:rPr lang="en-US" dirty="0" err="1" smtClean="0"/>
              <a:t>volum</a:t>
            </a:r>
            <a:r>
              <a:rPr lang="en-US" dirty="0" smtClean="0"/>
              <a:t>                  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</TotalTime>
  <Words>485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Franklin Gothic Book</vt:lpstr>
      <vt:lpstr>Franklin Gothic Medium</vt:lpstr>
      <vt:lpstr>Wingdings</vt:lpstr>
      <vt:lpstr>Wingdings 2</vt:lpstr>
      <vt:lpstr>Trek</vt:lpstr>
      <vt:lpstr>Lab Concentration of Solution:- </vt:lpstr>
      <vt:lpstr>Percentage solution</vt:lpstr>
      <vt:lpstr>Percentage solution</vt:lpstr>
      <vt:lpstr>Percentage solution</vt:lpstr>
      <vt:lpstr>Percentage solution</vt:lpstr>
      <vt:lpstr>Molar solution</vt:lpstr>
      <vt:lpstr>Molar solution</vt:lpstr>
      <vt:lpstr>Molar solution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3 Concentration of Solution:-</dc:title>
  <dc:creator>sarah</dc:creator>
  <cp:lastModifiedBy>ali alsamawi</cp:lastModifiedBy>
  <cp:revision>11</cp:revision>
  <dcterms:created xsi:type="dcterms:W3CDTF">2015-02-28T10:52:16Z</dcterms:created>
  <dcterms:modified xsi:type="dcterms:W3CDTF">2020-05-08T19:34:26Z</dcterms:modified>
</cp:coreProperties>
</file>