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89" r:id="rId5"/>
    <p:sldId id="258" r:id="rId6"/>
    <p:sldId id="280" r:id="rId7"/>
    <p:sldId id="260" r:id="rId8"/>
    <p:sldId id="283" r:id="rId9"/>
    <p:sldId id="261" r:id="rId10"/>
    <p:sldId id="281" r:id="rId11"/>
    <p:sldId id="262" r:id="rId12"/>
    <p:sldId id="286" r:id="rId13"/>
    <p:sldId id="265" r:id="rId14"/>
    <p:sldId id="266" r:id="rId15"/>
    <p:sldId id="276" r:id="rId16"/>
    <p:sldId id="282" r:id="rId17"/>
    <p:sldId id="268" r:id="rId18"/>
    <p:sldId id="284" r:id="rId19"/>
    <p:sldId id="269" r:id="rId20"/>
    <p:sldId id="272" r:id="rId21"/>
    <p:sldId id="278" r:id="rId22"/>
    <p:sldId id="279" r:id="rId23"/>
    <p:sldId id="27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35A0E3-8016-4C16-97A3-F840333170BE}"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 xmlns:p14="http://schemas.microsoft.com/office/powerpoint/2010/main" val="28151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5A0E3-8016-4C16-97A3-F840333170BE}"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5A0E3-8016-4C16-97A3-F840333170BE}"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5A0E3-8016-4C16-97A3-F840333170BE}"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pPr/>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a:t>
            </a:r>
            <a:r>
              <a:rPr lang="en-US" sz="8000" b="1" dirty="0">
                <a:latin typeface="Times New Roman" panose="02020603050405020304" pitchFamily="18" charset="0"/>
                <a:cs typeface="Times New Roman" panose="02020603050405020304" pitchFamily="18" charset="0"/>
              </a:rPr>
              <a:t> </a:t>
            </a:r>
          </a:p>
          <a:p>
            <a:pPr marL="0" indent="0" algn="ctr">
              <a:buNone/>
            </a:pPr>
            <a:r>
              <a:rPr lang="en-US" sz="8000" b="1" dirty="0" err="1" smtClean="0">
                <a:latin typeface="Times New Roman" panose="02020603050405020304" pitchFamily="18" charset="0"/>
                <a:cs typeface="Times New Roman" panose="02020603050405020304" pitchFamily="18" charset="0"/>
              </a:rPr>
              <a:t>Dr.Hussain</a:t>
            </a:r>
            <a:r>
              <a:rPr lang="en-US" sz="8000" b="1" dirty="0" smtClean="0">
                <a:latin typeface="Times New Roman" panose="02020603050405020304" pitchFamily="18" charset="0"/>
                <a:cs typeface="Times New Roman" panose="02020603050405020304" pitchFamily="18" charset="0"/>
              </a:rPr>
              <a:t> </a:t>
            </a:r>
            <a:r>
              <a:rPr lang="en-US" sz="8000" b="1" dirty="0" err="1" smtClean="0">
                <a:latin typeface="Times New Roman" panose="02020603050405020304" pitchFamily="18" charset="0"/>
                <a:cs typeface="Times New Roman" panose="02020603050405020304" pitchFamily="18" charset="0"/>
              </a:rPr>
              <a:t>abdi</a:t>
            </a:r>
            <a:endParaRPr lang="en-US" sz="8000" b="1"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92224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cadillac_vs_vw.jpg"/>
          <p:cNvPicPr/>
          <p:nvPr/>
        </p:nvPicPr>
        <p:blipFill>
          <a:blip r:embed="rId2">
            <a:extLst>
              <a:ext uri="{28A0092B-C50C-407E-A947-70E740481C1C}">
                <a14:useLocalDpi xmlns="" xmlns:a14="http://schemas.microsoft.com/office/drawing/2010/main" val="0"/>
              </a:ext>
            </a:extLst>
          </a:blip>
          <a:srcRect/>
          <a:stretch>
            <a:fillRect/>
          </a:stretch>
        </p:blipFill>
        <p:spPr bwMode="auto">
          <a:xfrm>
            <a:off x="3756025" y="445770"/>
            <a:ext cx="5235575" cy="5966460"/>
          </a:xfrm>
          <a:prstGeom prst="rect">
            <a:avLst/>
          </a:prstGeom>
          <a:noFill/>
          <a:ln>
            <a:noFill/>
          </a:ln>
        </p:spPr>
      </p:pic>
      <p:sp>
        <p:nvSpPr>
          <p:cNvPr id="3" name="Rectangle 2"/>
          <p:cNvSpPr/>
          <p:nvPr/>
        </p:nvSpPr>
        <p:spPr>
          <a:xfrm>
            <a:off x="0" y="0"/>
            <a:ext cx="4572000" cy="4493538"/>
          </a:xfrm>
          <a:prstGeom prst="rect">
            <a:avLst/>
          </a:prstGeom>
        </p:spPr>
        <p:txBody>
          <a:bodyPr>
            <a:spAutoFit/>
          </a:bodyPr>
          <a:lstStyle/>
          <a:p>
            <a:r>
              <a:rPr lang="en-GB" sz="2200" dirty="0">
                <a:latin typeface="Times New Roman" pitchFamily="18" charset="0"/>
                <a:cs typeface="Times New Roman" pitchFamily="18" charset="0"/>
              </a:rPr>
              <a:t>cold dense air on the left is advancing into warmer lower density air on the right.  We are looking at the front edge of the cold air mass, note the sharp rounded shape.  The warm low density air is lifted out of the way by the cold air.   The warm air is rising.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figure shows an analogous situation, a big heavy Cadillac rushing into a bunch of Volkswagens.  The VWs are thrown up into the air by the Cadillac.</a:t>
            </a:r>
            <a:endParaRPr lang="en-US"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9738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Cold fronts come in many varieties, including some that quickly bring clearing skies, and some that are followed by </a:t>
            </a:r>
            <a:r>
              <a:rPr lang="en-US" sz="2400" dirty="0" err="1">
                <a:latin typeface="Times New Roman" pitchFamily="18" charset="0"/>
                <a:cs typeface="Times New Roman" pitchFamily="18" charset="0"/>
              </a:rPr>
              <a:t>Cb</a:t>
            </a:r>
            <a:r>
              <a:rPr lang="en-US" sz="2400" dirty="0">
                <a:latin typeface="Times New Roman" pitchFamily="18" charset="0"/>
                <a:cs typeface="Times New Roman" pitchFamily="18" charset="0"/>
              </a:rPr>
              <a:t>, Cs and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clouds and rain. </a:t>
            </a:r>
          </a:p>
          <a:p>
            <a:pPr marL="342900" indent="-342900" algn="just">
              <a:buFont typeface="Arial" pitchFamily="34" charset="0"/>
              <a:buChar char="•"/>
            </a:pPr>
            <a:r>
              <a:rPr lang="en-US" sz="2400" dirty="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a:latin typeface="Times New Roman" pitchFamily="18" charset="0"/>
                <a:cs typeface="Times New Roman" pitchFamily="18" charset="0"/>
              </a:rPr>
              <a:t>When wind direction shift from a southerly to a northerly indicating that a cold front has passed </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4478042"/>
            <a:ext cx="6400800" cy="237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415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867178355"/>
              </p:ext>
            </p:extLst>
          </p:nvPr>
        </p:nvGraphicFramePr>
        <p:xfrm>
          <a:off x="0" y="1065991"/>
          <a:ext cx="9144000" cy="5792009"/>
        </p:xfrm>
        <a:graphic>
          <a:graphicData uri="http://schemas.openxmlformats.org/drawingml/2006/table">
            <a:tbl>
              <a:tblPr firstRow="1" firstCol="1" bandRow="1">
                <a:tableStyleId>{BDBED569-4797-4DF1-A0F4-6AAB3CD982D8}</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808493">
                <a:tc>
                  <a:txBody>
                    <a:bodyPr/>
                    <a:lstStyle/>
                    <a:p>
                      <a:pPr marL="0" marR="0" algn="ctr" defTabSz="914400" rtl="0" eaLnBrk="1" latinLnBrk="0" hangingPunct="1">
                        <a:lnSpc>
                          <a:spcPct val="115000"/>
                        </a:lnSpc>
                        <a:spcBef>
                          <a:spcPts val="0"/>
                        </a:spcBef>
                        <a:spcAft>
                          <a:spcPts val="0"/>
                        </a:spcAft>
                      </a:pPr>
                      <a:r>
                        <a:rPr lang="en-GB" sz="1600" b="1" kern="1200" dirty="0">
                          <a:effectLst/>
                        </a:rPr>
                        <a:t>Weather variable</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Behind, after the cold front has passed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As the front is passing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Ahead, before the arrival of the cold front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0"/>
                  </a:ext>
                </a:extLst>
              </a:tr>
              <a:tr h="358103">
                <a:tc>
                  <a:txBody>
                    <a:bodyPr/>
                    <a:lstStyle/>
                    <a:p>
                      <a:pPr marL="0" marR="0" algn="ctr" defTabSz="914400" rtl="0" eaLnBrk="1" latinLnBrk="0" hangingPunct="1">
                        <a:lnSpc>
                          <a:spcPct val="115000"/>
                        </a:lnSpc>
                        <a:spcBef>
                          <a:spcPts val="0"/>
                        </a:spcBef>
                        <a:spcAft>
                          <a:spcPts val="0"/>
                        </a:spcAft>
                      </a:pPr>
                      <a:r>
                        <a:rPr lang="en-GB" sz="1600" b="1" kern="1200">
                          <a:effectLst/>
                        </a:rPr>
                        <a:t>Temperature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cool, cold, colder*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warm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1"/>
                  </a:ext>
                </a:extLst>
              </a:tr>
              <a:tr h="1604961">
                <a:tc>
                  <a:txBody>
                    <a:bodyPr/>
                    <a:lstStyle/>
                    <a:p>
                      <a:pPr marL="0" marR="0" algn="ctr" defTabSz="914400" rtl="0" eaLnBrk="1" latinLnBrk="0" hangingPunct="1">
                        <a:lnSpc>
                          <a:spcPct val="115000"/>
                        </a:lnSpc>
                        <a:spcBef>
                          <a:spcPts val="0"/>
                        </a:spcBef>
                        <a:spcAft>
                          <a:spcPts val="0"/>
                        </a:spcAft>
                      </a:pPr>
                      <a:r>
                        <a:rPr lang="en-GB" sz="1600" b="1" kern="1200">
                          <a:effectLst/>
                        </a:rPr>
                        <a:t>Dew Point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usually much drier*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may be moist (though that is often</a:t>
                      </a:r>
                      <a:br>
                        <a:rPr lang="en-GB" sz="1600" b="1" kern="1200">
                          <a:effectLst/>
                        </a:rPr>
                      </a:br>
                      <a:r>
                        <a:rPr lang="en-GB" sz="1600" b="1" kern="1200">
                          <a:effectLst/>
                        </a:rPr>
                        <a:t>not the case here in the desert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2"/>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Winds</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northwest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gusty winds (dusty)</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from the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3"/>
                  </a:ext>
                </a:extLst>
              </a:tr>
              <a:tr h="1934444">
                <a:tc>
                  <a:txBody>
                    <a:bodyPr/>
                    <a:lstStyle/>
                    <a:p>
                      <a:pPr marL="0" marR="0" algn="ctr" defTabSz="914400" rtl="0" eaLnBrk="1" latinLnBrk="0" hangingPunct="1">
                        <a:lnSpc>
                          <a:spcPct val="115000"/>
                        </a:lnSpc>
                        <a:spcBef>
                          <a:spcPts val="0"/>
                        </a:spcBef>
                        <a:spcAft>
                          <a:spcPts val="0"/>
                        </a:spcAft>
                      </a:pPr>
                      <a:r>
                        <a:rPr lang="en-GB" sz="1600" b="1" kern="1200">
                          <a:effectLst/>
                        </a:rPr>
                        <a:t>Clouds, Weather</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clearing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rain clouds, thunderstorms in</a:t>
                      </a:r>
                      <a:br>
                        <a:rPr lang="en-GB" sz="1600" b="1" kern="1200" dirty="0">
                          <a:effectLst/>
                        </a:rPr>
                      </a:br>
                      <a:r>
                        <a:rPr lang="en-GB" sz="1600" b="1" kern="1200" dirty="0">
                          <a:effectLst/>
                        </a:rPr>
                        <a:t>narrow band along the front</a:t>
                      </a:r>
                      <a:br>
                        <a:rPr lang="en-GB" sz="1600" b="1" kern="1200" dirty="0">
                          <a:effectLst/>
                        </a:rPr>
                      </a:br>
                      <a:r>
                        <a:rPr lang="en-GB" sz="1600" b="1" kern="1200" dirty="0">
                          <a:effectLst/>
                        </a:rPr>
                        <a:t>(if the warm air mass is moist)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might see some high clouds</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4"/>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Pressure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rising</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reaches a minimum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falling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5"/>
                  </a:ext>
                </a:extLst>
              </a:tr>
            </a:tbl>
          </a:graphicData>
        </a:graphic>
      </p:graphicFrame>
      <p:sp>
        <p:nvSpPr>
          <p:cNvPr id="4" name="Rectangle 3"/>
          <p:cNvSpPr/>
          <p:nvPr/>
        </p:nvSpPr>
        <p:spPr>
          <a:xfrm>
            <a:off x="152400" y="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1584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p>
          <a:p>
            <a:pPr marL="342900" indent="-342900" algn="just">
              <a:buFont typeface="Arial" pitchFamily="34" charset="0"/>
              <a:buChar char="•"/>
            </a:pPr>
            <a:r>
              <a:rPr lang="en-US" sz="2400" dirty="0">
                <a:latin typeface="Times New Roman" pitchFamily="18" charset="0"/>
                <a:cs typeface="Times New Roman" pitchFamily="18" charset="0"/>
              </a:rPr>
              <a:t>Warm 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p>
          <a:p>
            <a:pPr marL="342900" indent="-342900" algn="just">
              <a:buFont typeface="Arial" pitchFamily="34" charset="0"/>
              <a:buChar char="•"/>
            </a:pPr>
            <a:r>
              <a:rPr lang="en-US" sz="2400" dirty="0">
                <a:latin typeface="Times New Roman" pitchFamily="18" charset="0"/>
                <a:cs typeface="Times New Roman" pitchFamily="18" charset="0"/>
              </a:rPr>
              <a:t>As 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p>
        </p:txBody>
      </p:sp>
      <p:sp>
        <p:nvSpPr>
          <p:cNvPr id="3" name="Rectangle 2"/>
          <p:cNvSpPr txBox="1">
            <a:spLocks noChangeArrowheads="1"/>
          </p:cNvSpPr>
          <p:nvPr/>
        </p:nvSpPr>
        <p:spPr>
          <a:xfrm>
            <a:off x="3352800" y="46038"/>
            <a:ext cx="3276600" cy="715962"/>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0000"/>
                </a:solidFill>
                <a:latin typeface="Times New Roman" pitchFamily="18" charset="0"/>
                <a:cs typeface="Times New Roman" pitchFamily="18" charset="0"/>
              </a:rPr>
              <a:t>Warm Front</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00846" y="4953000"/>
            <a:ext cx="4914578"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t="20396" b="53462"/>
          <a:stretch/>
        </p:blipFill>
        <p:spPr>
          <a:xfrm>
            <a:off x="26277" y="5210115"/>
            <a:ext cx="3859924" cy="1143388"/>
          </a:xfrm>
          <a:prstGeom prst="rect">
            <a:avLst/>
          </a:prstGeom>
        </p:spPr>
      </p:pic>
    </p:spTree>
    <p:extLst>
      <p:ext uri="{BB962C8B-B14F-4D97-AF65-F5344CB8AC3E}">
        <p14:creationId xmlns="" xmlns:p14="http://schemas.microsoft.com/office/powerpoint/2010/main" val="336935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front</a:t>
            </a:r>
          </a:p>
        </p:txBody>
      </p:sp>
      <p:pic>
        <p:nvPicPr>
          <p:cNvPr id="4" name="Picture 9" descr="12-18bB"/>
          <p:cNvPicPr>
            <a:picLocks noGrp="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381000" y="2590800"/>
            <a:ext cx="4038600" cy="281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4" name="Picture 2"/>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2819400"/>
            <a:ext cx="84582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331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76200"/>
            <a:ext cx="5283200" cy="396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0884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vw_vs_cadillac01.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408350" y="37213"/>
            <a:ext cx="3727767" cy="4387215"/>
          </a:xfrm>
          <a:prstGeom prst="rect">
            <a:avLst/>
          </a:prstGeom>
          <a:noFill/>
          <a:ln>
            <a:noFill/>
          </a:ln>
        </p:spPr>
      </p:pic>
      <p:sp>
        <p:nvSpPr>
          <p:cNvPr id="3" name="Rectangle 2"/>
          <p:cNvSpPr/>
          <p:nvPr/>
        </p:nvSpPr>
        <p:spPr>
          <a:xfrm>
            <a:off x="0" y="37213"/>
            <a:ext cx="4572000" cy="6863417"/>
          </a:xfrm>
          <a:prstGeom prst="rect">
            <a:avLst/>
          </a:prstGeom>
        </p:spPr>
        <p:txBody>
          <a:bodyPr>
            <a:spAutoFit/>
          </a:bodyPr>
          <a:lstStyle/>
          <a:p>
            <a:pPr algn="just"/>
            <a:r>
              <a:rPr lang="en-GB" sz="2200" dirty="0">
                <a:latin typeface="Times New Roman" pitchFamily="18" charset="0"/>
                <a:cs typeface="Times New Roman" pitchFamily="18" charset="0"/>
              </a:rPr>
              <a:t>In the case of a warm front we are looking at the back, trailing edge of cold air (moving slowly to the right).  Note the ramp like shape of the cold air mass.  Warm air overtakes the cold air.  The warm air is still less dense than the cold air, it can't wedge its way underneath the cold air.  Rather the warm air overruns the cold air.  The front can advance only as fast as the cooler air moves away to the right.</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warm air rises again and clouds form.  Because the warm air rises more gradually, clouds that form are generally spread out over a larger area than with cold fronts.  </a:t>
            </a:r>
          </a:p>
          <a:p>
            <a:r>
              <a:rPr lang="en-GB" sz="2200" dirty="0">
                <a:latin typeface="Times New Roman" pitchFamily="18" charset="0"/>
                <a:cs typeface="Times New Roman" pitchFamily="18" charset="0"/>
              </a:rPr>
              <a:t>The Volkswagens aren't heavy enough to lift the Cadillac.  They run up and over the Cadillac.  </a:t>
            </a:r>
            <a:endParaRPr lang="en-US" dirty="0"/>
          </a:p>
        </p:txBody>
      </p:sp>
      <p:pic>
        <p:nvPicPr>
          <p:cNvPr id="4" name="Picture 3" descr="http://www.atmo.arizona.edu/students/courselinks/fall12/atmo170a1s1/coming_up/week_3/vw_vs_cadillac02.jpg"/>
          <p:cNvPicPr/>
          <p:nvPr/>
        </p:nvPicPr>
        <p:blipFill>
          <a:blip r:embed="rId3">
            <a:extLst>
              <a:ext uri="{28A0092B-C50C-407E-A947-70E740481C1C}">
                <a14:useLocalDpi xmlns="" xmlns:a14="http://schemas.microsoft.com/office/drawing/2010/main" val="0"/>
              </a:ext>
            </a:extLst>
          </a:blip>
          <a:srcRect/>
          <a:stretch>
            <a:fillRect/>
          </a:stretch>
        </p:blipFill>
        <p:spPr bwMode="auto">
          <a:xfrm>
            <a:off x="5562600" y="4723130"/>
            <a:ext cx="3291205" cy="1830070"/>
          </a:xfrm>
          <a:prstGeom prst="rect">
            <a:avLst/>
          </a:prstGeom>
          <a:noFill/>
          <a:ln>
            <a:noFill/>
          </a:ln>
        </p:spPr>
      </p:pic>
    </p:spTree>
    <p:extLst>
      <p:ext uri="{BB962C8B-B14F-4D97-AF65-F5344CB8AC3E}">
        <p14:creationId xmlns="" xmlns:p14="http://schemas.microsoft.com/office/powerpoint/2010/main" val="787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frontal surface slopes very shallowly with height (about 1:200) and the front moves forward at 7 - 9 m/s.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passage of the front is accompanied by, a gradual veer of wind direction, increase in temperature and dew point, layer type cloud with light continuous precipitation and the pressure falls as the front approaches, then becomes steady or rises as the front passes.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682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583448597"/>
              </p:ext>
            </p:extLst>
          </p:nvPr>
        </p:nvGraphicFramePr>
        <p:xfrm>
          <a:off x="457200" y="1143000"/>
          <a:ext cx="8229600" cy="5135880"/>
        </p:xfrm>
        <a:graphic>
          <a:graphicData uri="http://schemas.openxmlformats.org/drawingml/2006/table">
            <a:tbl>
              <a:tblPr firstRow="1" firstCol="1" bandRow="1">
                <a:tableStyleId>{5DA37D80-6434-44D0-A028-1B22A696006F}</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0">
                <a:tc>
                  <a:txBody>
                    <a:bodyPr/>
                    <a:lstStyle/>
                    <a:p>
                      <a:pPr marL="0" marR="0" algn="ctr">
                        <a:lnSpc>
                          <a:spcPct val="115000"/>
                        </a:lnSpc>
                        <a:spcBef>
                          <a:spcPts val="0"/>
                        </a:spcBef>
                        <a:spcAft>
                          <a:spcPts val="0"/>
                        </a:spcAft>
                      </a:pPr>
                      <a:r>
                        <a:rPr lang="en-GB" sz="2000" dirty="0">
                          <a:effectLst/>
                        </a:rPr>
                        <a:t>Weather Variable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Behind, after the front has passed through</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As the front is passing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Ahead, before the front arrives</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GB" sz="2000" dirty="0">
                          <a:effectLst/>
                        </a:rPr>
                        <a:t>Temperature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warmer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cool</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1"/>
                  </a:ext>
                </a:extLst>
              </a:tr>
              <a:tr h="0">
                <a:tc>
                  <a:txBody>
                    <a:bodyPr/>
                    <a:lstStyle/>
                    <a:p>
                      <a:pPr marL="0" marR="0" algn="ctr">
                        <a:lnSpc>
                          <a:spcPct val="115000"/>
                        </a:lnSpc>
                        <a:spcBef>
                          <a:spcPts val="0"/>
                        </a:spcBef>
                        <a:spcAft>
                          <a:spcPts val="0"/>
                        </a:spcAft>
                      </a:pPr>
                      <a:r>
                        <a:rPr lang="en-GB" sz="2000">
                          <a:effectLst/>
                        </a:rPr>
                        <a:t>Dew point</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may be moister</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drier</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2"/>
                  </a:ext>
                </a:extLst>
              </a:tr>
              <a:tr h="328422">
                <a:tc>
                  <a:txBody>
                    <a:bodyPr/>
                    <a:lstStyle/>
                    <a:p>
                      <a:pPr marL="0" marR="0" algn="ctr">
                        <a:lnSpc>
                          <a:spcPct val="115000"/>
                        </a:lnSpc>
                        <a:spcBef>
                          <a:spcPts val="0"/>
                        </a:spcBef>
                        <a:spcAft>
                          <a:spcPts val="0"/>
                        </a:spcAft>
                      </a:pPr>
                      <a:r>
                        <a:rPr lang="en-GB" sz="2000">
                          <a:effectLst/>
                        </a:rPr>
                        <a:t>Winds</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from S or SW</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from E or SE</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3"/>
                  </a:ext>
                </a:extLst>
              </a:tr>
              <a:tr h="0">
                <a:tc>
                  <a:txBody>
                    <a:bodyPr/>
                    <a:lstStyle/>
                    <a:p>
                      <a:pPr marL="0" marR="0" algn="ctr">
                        <a:lnSpc>
                          <a:spcPct val="115000"/>
                        </a:lnSpc>
                        <a:spcBef>
                          <a:spcPts val="0"/>
                        </a:spcBef>
                        <a:spcAft>
                          <a:spcPts val="0"/>
                        </a:spcAft>
                      </a:pPr>
                      <a:r>
                        <a:rPr lang="en-GB" sz="2000">
                          <a:effectLst/>
                        </a:rPr>
                        <a:t>Clouds, Weather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clearing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wide variety of clouds well ahead of the front,</a:t>
                      </a:r>
                      <a:br>
                        <a:rPr lang="en-GB" sz="2000" dirty="0">
                          <a:effectLst/>
                        </a:rPr>
                      </a:br>
                      <a:r>
                        <a:rPr lang="en-GB" sz="2000" dirty="0">
                          <a:effectLst/>
                        </a:rPr>
                        <a:t>may be a wide variety of types of precipitation also.</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4"/>
                  </a:ext>
                </a:extLst>
              </a:tr>
              <a:tr h="0">
                <a:tc>
                  <a:txBody>
                    <a:bodyPr/>
                    <a:lstStyle/>
                    <a:p>
                      <a:pPr marL="0" marR="0" algn="ctr">
                        <a:lnSpc>
                          <a:spcPct val="115000"/>
                        </a:lnSpc>
                        <a:spcBef>
                          <a:spcPts val="0"/>
                        </a:spcBef>
                        <a:spcAft>
                          <a:spcPts val="0"/>
                        </a:spcAft>
                      </a:pPr>
                      <a:r>
                        <a:rPr lang="en-GB" sz="2000" dirty="0">
                          <a:effectLst/>
                        </a:rPr>
                        <a:t>Pressure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rising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reaches a minimum</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falling</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5"/>
                  </a:ext>
                </a:extLst>
              </a:tr>
            </a:tbl>
          </a:graphicData>
        </a:graphic>
      </p:graphicFrame>
      <p:sp>
        <p:nvSpPr>
          <p:cNvPr id="4" name="Rectangle 3"/>
          <p:cNvSpPr/>
          <p:nvPr/>
        </p:nvSpPr>
        <p:spPr>
          <a:xfrm>
            <a:off x="152400" y="22860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7565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6200"/>
            <a:ext cx="2971800" cy="609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0" y="685800"/>
            <a:ext cx="91440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429000"/>
            <a:ext cx="4419600" cy="208703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9375"/>
          <a:stretch/>
        </p:blipFill>
        <p:spPr bwMode="auto">
          <a:xfrm>
            <a:off x="4710072" y="4191000"/>
            <a:ext cx="4433928"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above, it will become a????</a:t>
            </a:r>
          </a:p>
        </p:txBody>
      </p:sp>
    </p:spTree>
    <p:extLst>
      <p:ext uri="{BB962C8B-B14F-4D97-AF65-F5344CB8AC3E}">
        <p14:creationId xmlns="" xmlns:p14="http://schemas.microsoft.com/office/powerpoint/2010/main" val="370009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4857" y="1404000"/>
            <a:ext cx="7714286" cy="4050000"/>
          </a:xfrm>
          <a:prstGeom prst="rect">
            <a:avLst/>
          </a:prstGeom>
        </p:spPr>
      </p:pic>
      <p:sp>
        <p:nvSpPr>
          <p:cNvPr id="4" name="TextBox 3"/>
          <p:cNvSpPr txBox="1"/>
          <p:nvPr/>
        </p:nvSpPr>
        <p:spPr>
          <a:xfrm>
            <a:off x="1030287" y="160338"/>
            <a:ext cx="708342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WELCOME STUDENTS TO LECTURE 4 </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5930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0" y="-152400"/>
            <a:ext cx="2819400" cy="653955"/>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a:latin typeface="Times New Roman" pitchFamily="18" charset="0"/>
                <a:cs typeface="Times New Roman" pitchFamily="18" charset="0"/>
              </a:rPr>
              <a:t>It is the boundary that separates the new cold air mass (to the west) from the older cool air mass already in place north of the warm front, it means when a cold front overtakes a warm front. </a:t>
            </a:r>
          </a:p>
          <a:p>
            <a:pPr algn="just">
              <a:lnSpc>
                <a:spcPct val="110000"/>
              </a:lnSpc>
            </a:pPr>
            <a:r>
              <a:rPr lang="en-US" sz="2600" dirty="0">
                <a:latin typeface="Times New Roman" pitchFamily="18" charset="0"/>
                <a:cs typeface="Times New Roman" pitchFamily="18" charset="0"/>
              </a:rPr>
              <a:t>When 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2411"/>
          <a:stretch/>
        </p:blipFill>
        <p:spPr>
          <a:xfrm>
            <a:off x="2133600" y="3070746"/>
            <a:ext cx="4876800" cy="3804314"/>
          </a:xfrm>
          <a:prstGeom prst="rect">
            <a:avLst/>
          </a:prstGeom>
          <a:noFill/>
        </p:spPr>
      </p:pic>
    </p:spTree>
    <p:extLst>
      <p:ext uri="{BB962C8B-B14F-4D97-AF65-F5344CB8AC3E}">
        <p14:creationId xmlns="" xmlns:p14="http://schemas.microsoft.com/office/powerpoint/2010/main" val="294009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 xmlns:p14="http://schemas.microsoft.com/office/powerpoint/2010/main" val="24254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a:t>Occluded Front Development</a:t>
            </a:r>
          </a:p>
        </p:txBody>
      </p:sp>
      <p:sp>
        <p:nvSpPr>
          <p:cNvPr id="39939" name="Content Placeholder 5"/>
          <p:cNvSpPr>
            <a:spLocks noGrp="1"/>
          </p:cNvSpPr>
          <p:nvPr>
            <p:ph sz="quarter" idx="1"/>
          </p:nvPr>
        </p:nvSpPr>
        <p:spPr>
          <a:xfrm>
            <a:off x="457200" y="1524000"/>
            <a:ext cx="4059238" cy="4572000"/>
          </a:xfrm>
        </p:spPr>
        <p:txBody>
          <a:bodyPr/>
          <a:lstStyle/>
          <a:p>
            <a:r>
              <a:rPr lang="en-US"/>
              <a:t>Phase 1:</a:t>
            </a:r>
          </a:p>
        </p:txBody>
      </p:sp>
      <p:sp>
        <p:nvSpPr>
          <p:cNvPr id="39940" name="Content Placeholder 6"/>
          <p:cNvSpPr>
            <a:spLocks noGrp="1"/>
          </p:cNvSpPr>
          <p:nvPr>
            <p:ph sz="quarter" idx="2"/>
          </p:nvPr>
        </p:nvSpPr>
        <p:spPr>
          <a:xfrm>
            <a:off x="4648200" y="1524000"/>
            <a:ext cx="4059238" cy="4572000"/>
          </a:xfrm>
        </p:spPr>
        <p:txBody>
          <a:bodyPr/>
          <a:lstStyle/>
          <a:p>
            <a:r>
              <a:rPr lang="en-US"/>
              <a:t>Phase 2</a:t>
            </a:r>
          </a:p>
        </p:txBody>
      </p:sp>
      <p:pic>
        <p:nvPicPr>
          <p:cNvPr id="3994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057400"/>
            <a:ext cx="41910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2057400"/>
            <a:ext cx="421163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833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p>
          <a:p>
            <a:r>
              <a:rPr lang="en-US" sz="2400" dirty="0">
                <a:latin typeface="Times New Roman" pitchFamily="18" charset="0"/>
                <a:cs typeface="Times New Roman" pitchFamily="18" charset="0"/>
              </a:rPr>
              <a:t>The faster-moving cold front in (a) overtakes the slower-moving warm front in (b). </a:t>
            </a:r>
          </a:p>
          <a:p>
            <a:r>
              <a:rPr lang="en-US" sz="2400" dirty="0">
                <a:latin typeface="Times New Roman" pitchFamily="18" charset="0"/>
                <a:cs typeface="Times New Roman" pitchFamily="18" charset="0"/>
              </a:rPr>
              <a:t>The lighter air behind the cold front rises up and over the denser air ahead of the warm front. </a:t>
            </a:r>
          </a:p>
          <a:p>
            <a:r>
              <a:rPr lang="en-US" sz="2400" dirty="0">
                <a:latin typeface="Times New Roman" pitchFamily="18" charset="0"/>
                <a:cs typeface="Times New Roman" pitchFamily="18" charset="0"/>
              </a:rPr>
              <a:t>Diagram (c) shows a surface map of the situation.</a:t>
            </a:r>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46100"/>
          <a:stretch/>
        </p:blipFill>
        <p:spPr bwMode="auto">
          <a:xfrm>
            <a:off x="0" y="152400"/>
            <a:ext cx="4448175" cy="3162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63" b="49968"/>
          <a:stretch/>
        </p:blipFill>
        <p:spPr bwMode="auto">
          <a:xfrm>
            <a:off x="-1" y="3276600"/>
            <a:ext cx="4448175" cy="2931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470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0767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483"/>
          <a:stretch/>
        </p:blipFill>
        <p:spPr bwMode="auto">
          <a:xfrm>
            <a:off x="0" y="2286000"/>
            <a:ext cx="41148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7463" b="2785"/>
          <a:stretch/>
        </p:blipFill>
        <p:spPr bwMode="auto">
          <a:xfrm>
            <a:off x="4591050" y="0"/>
            <a:ext cx="4019550" cy="4103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p>
          <a:p>
            <a:r>
              <a:rPr lang="en-US" sz="2400" dirty="0">
                <a:latin typeface="Times New Roman" pitchFamily="18" charset="0"/>
                <a:cs typeface="Times New Roman" pitchFamily="18" charset="0"/>
              </a:rPr>
              <a:t>The faster-moving cold front (a) catches up to the slower-moving warm front (b)</a:t>
            </a:r>
          </a:p>
          <a:p>
            <a:r>
              <a:rPr lang="en-US" sz="2400" dirty="0">
                <a:latin typeface="Times New Roman" pitchFamily="18" charset="0"/>
                <a:cs typeface="Times New Roman" pitchFamily="18" charset="0"/>
              </a:rPr>
              <a:t>and forces it to rise off the ground (c) (Green-shaded area represents precipitation.)</a:t>
            </a:r>
          </a:p>
        </p:txBody>
      </p:sp>
    </p:spTree>
    <p:extLst>
      <p:ext uri="{BB962C8B-B14F-4D97-AF65-F5344CB8AC3E}">
        <p14:creationId xmlns="" xmlns:p14="http://schemas.microsoft.com/office/powerpoint/2010/main" val="186830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3416320"/>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densities (warmer and moister) than the other and are the principal cause of meteorological phenomena.</a:t>
            </a: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frontal </a:t>
            </a:r>
            <a:r>
              <a:rPr lang="fr-FR" sz="2400" dirty="0">
                <a:latin typeface="Times New Roman" pitchFamily="18" charset="0"/>
                <a:cs typeface="Times New Roman" pitchFamily="18" charset="0"/>
              </a:rPr>
              <a:t>surface, or a frontal zone.</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As one air mass moves into another, the warmer (less dense) air mass is forced aloft in a process called overrunning.</a:t>
            </a: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
        <p:nvSpPr>
          <p:cNvPr id="4"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ont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l="8793" r="30172"/>
          <a:stretch/>
        </p:blipFill>
        <p:spPr>
          <a:xfrm>
            <a:off x="2459420" y="4038600"/>
            <a:ext cx="4246179" cy="2400300"/>
          </a:xfrm>
          <a:prstGeom prst="rect">
            <a:avLst/>
          </a:prstGeom>
        </p:spPr>
      </p:pic>
    </p:spTree>
    <p:extLst>
      <p:ext uri="{BB962C8B-B14F-4D97-AF65-F5344CB8AC3E}">
        <p14:creationId xmlns="" xmlns:p14="http://schemas.microsoft.com/office/powerpoint/2010/main" val="342475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9525000" cy="6401753"/>
          </a:xfrm>
          <a:prstGeom prst="rect">
            <a:avLst/>
          </a:prstGeom>
          <a:noFill/>
        </p:spPr>
        <p:txBody>
          <a:bodyPr wrap="square" rtlCol="0">
            <a:spAutoFit/>
          </a:bodyPr>
          <a:lstStyle/>
          <a:p>
            <a:pPr algn="ctr"/>
            <a:r>
              <a:rPr lang="en-US" sz="2600" b="1" dirty="0">
                <a:latin typeface="Times New Roman" pitchFamily="18" charset="0"/>
                <a:ea typeface="+mj-ea"/>
                <a:cs typeface="Times New Roman" pitchFamily="18" charset="0"/>
              </a:rPr>
              <a:t>The general properties of fronts are:</a:t>
            </a:r>
          </a:p>
          <a:p>
            <a:pPr algn="just"/>
            <a:endParaRPr lang="en-US" sz="2400" dirty="0">
              <a:latin typeface="Times New Roman" pitchFamily="18" charset="0"/>
              <a:cs typeface="Times New Roman" pitchFamily="18" charset="0"/>
            </a:endParaRPr>
          </a:p>
          <a:p>
            <a:pPr marL="800100" lvl="1" indent="-342900" algn="just">
              <a:buFont typeface="Wingdings" pitchFamily="2" charset="2"/>
              <a:buChar char="Ø"/>
            </a:pPr>
            <a:r>
              <a:rPr lang="en-US" sz="2400" dirty="0">
                <a:latin typeface="Times New Roman" pitchFamily="18" charset="0"/>
                <a:cs typeface="Times New Roman" pitchFamily="18" charset="0"/>
              </a:rPr>
              <a:t>sharp temperature contrast (isotherms lines will be tightly packed near frontal zone) and packing will be greatest on cold side of front on a weather map</a:t>
            </a:r>
          </a:p>
          <a:p>
            <a:pPr marL="800100" lvl="1" indent="-342900" algn="just">
              <a:buFont typeface="Wingdings" pitchFamily="2" charset="2"/>
              <a:buChar char="Ø"/>
            </a:pPr>
            <a:r>
              <a:rPr lang="en-US" sz="2400" dirty="0">
                <a:latin typeface="Times New Roman" pitchFamily="18" charset="0"/>
                <a:cs typeface="Times New Roman" pitchFamily="18" charset="0"/>
              </a:rPr>
              <a:t>moisture contrast and cyclonic wind shift. </a:t>
            </a:r>
          </a:p>
          <a:p>
            <a:pPr marL="800100" lvl="1" indent="-342900" algn="just">
              <a:buFont typeface="Wingdings" pitchFamily="2" charset="2"/>
              <a:buChar char="Ø"/>
            </a:pPr>
            <a:r>
              <a:rPr lang="en-US" sz="2400" dirty="0">
                <a:latin typeface="Times New Roman" pitchFamily="18" charset="0"/>
                <a:cs typeface="Times New Roman" pitchFamily="18" charset="0"/>
              </a:rPr>
              <a:t> In general, the sharper temperature contrast across the front and the faster front moves, </a:t>
            </a:r>
            <a:r>
              <a:rPr lang="en-US" sz="2400" u="sng" dirty="0">
                <a:latin typeface="Times New Roman" pitchFamily="18" charset="0"/>
                <a:cs typeface="Times New Roman" pitchFamily="18" charset="0"/>
              </a:rPr>
              <a:t>the weather will be more severe</a:t>
            </a:r>
            <a:r>
              <a:rPr lang="en-US" sz="2400" dirty="0">
                <a:latin typeface="Times New Roman" pitchFamily="18" charset="0"/>
                <a:cs typeface="Times New Roman" pitchFamily="18" charset="0"/>
              </a:rPr>
              <a:t>, which is why cold fronts are more violent than warm fronts as we will see later. </a:t>
            </a:r>
          </a:p>
          <a:p>
            <a:pPr marL="800100" lvl="1" indent="-342900" algn="just">
              <a:buFont typeface="Wingdings" pitchFamily="2" charset="2"/>
              <a:buChar char="Ø"/>
            </a:pPr>
            <a:r>
              <a:rPr lang="en-US" sz="2400" dirty="0">
                <a:latin typeface="Times New Roman" pitchFamily="18" charset="0"/>
                <a:cs typeface="Times New Roman" pitchFamily="18" charset="0"/>
              </a:rPr>
              <a:t> Falling pressure means front hasn’t yet passed, while rising pressure means front has passed. </a:t>
            </a:r>
          </a:p>
          <a:p>
            <a:pPr marL="800100" lvl="1" indent="-342900" algn="just">
              <a:buFont typeface="Wingdings" pitchFamily="2" charset="2"/>
              <a:buChar char="Ø"/>
            </a:pPr>
            <a:r>
              <a:rPr lang="en-US" sz="2400" dirty="0">
                <a:latin typeface="Times New Roman" pitchFamily="18" charset="0"/>
                <a:cs typeface="Times New Roman" pitchFamily="18" charset="0"/>
              </a:rPr>
              <a:t> Sometimes, fronts are dry, meaning that even though there is uplifting along the front and there is not enough moisture to cause clouds or precipitation.</a:t>
            </a:r>
          </a:p>
          <a:p>
            <a:pPr marL="800100" lvl="1" indent="-342900" algn="just">
              <a:buFont typeface="Wingdings" pitchFamily="2" charset="2"/>
              <a:buChar char="Ø"/>
            </a:pPr>
            <a:r>
              <a:rPr lang="en-US" sz="2400" dirty="0">
                <a:latin typeface="Times New Roman" pitchFamily="18" charset="0"/>
                <a:cs typeface="Times New Roman" pitchFamily="18" charset="0"/>
              </a:rPr>
              <a:t> Fronts lie in a trough</a:t>
            </a:r>
          </a:p>
          <a:p>
            <a:pPr marL="800100" lvl="1" indent="-342900" algn="just">
              <a:buFont typeface="Wingdings" pitchFamily="2" charset="2"/>
              <a:buChar char="Ø"/>
            </a:pPr>
            <a:endParaRPr lang="en-US" sz="2400" dirty="0">
              <a:latin typeface="Times New Roman" pitchFamily="18" charset="0"/>
              <a:cs typeface="Times New Roman" pitchFamily="18" charset="0"/>
            </a:endParaRPr>
          </a:p>
          <a:p>
            <a:pPr lvl="1" algn="just"/>
            <a:endParaRPr lang="en-US" sz="2400" dirty="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24910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2000548"/>
          </a:xfrm>
          <a:prstGeom prst="rect">
            <a:avLst/>
          </a:prstGeom>
        </p:spPr>
        <p:txBody>
          <a:bodyPr wrap="square">
            <a:spAutoFit/>
          </a:bodyPr>
          <a:lstStyle/>
          <a:p>
            <a:pPr algn="just"/>
            <a:r>
              <a:rPr lang="en-US" sz="2800" b="1" dirty="0">
                <a:latin typeface="Times New Roman" pitchFamily="18" charset="0"/>
                <a:cs typeface="Times New Roman" pitchFamily="18" charset="0"/>
              </a:rPr>
              <a:t>There are four types of fronts:</a:t>
            </a:r>
          </a:p>
          <a:p>
            <a:pPr marL="800100" lvl="1" indent="-342900">
              <a:buFont typeface="Wingdings" pitchFamily="2" charset="2"/>
              <a:buChar char="Ø"/>
            </a:pPr>
            <a:r>
              <a:rPr lang="en-US" sz="2400" dirty="0">
                <a:latin typeface="Times New Roman" pitchFamily="18" charset="0"/>
                <a:cs typeface="Times New Roman" pitchFamily="18" charset="0"/>
              </a:rPr>
              <a:t>cold 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fronts</a:t>
            </a:r>
          </a:p>
          <a:p>
            <a:pPr marL="800100" lvl="1" indent="-342900">
              <a:buFont typeface="Wingdings" pitchFamily="2" charset="2"/>
              <a:buChar char="Ø"/>
            </a:pPr>
            <a:r>
              <a:rPr lang="en-US" sz="2400" dirty="0">
                <a:latin typeface="Times New Roman" pitchFamily="18" charset="0"/>
                <a:cs typeface="Times New Roman" pitchFamily="18" charset="0"/>
              </a:rPr>
              <a:t>stationary fronts</a:t>
            </a:r>
          </a:p>
        </p:txBody>
      </p:sp>
      <p:pic>
        <p:nvPicPr>
          <p:cNvPr id="3"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99" t="6917" r="2691"/>
          <a:stretch/>
        </p:blipFill>
        <p:spPr bwMode="auto">
          <a:xfrm>
            <a:off x="27709" y="2000548"/>
            <a:ext cx="8963891" cy="4362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152400" y="5942012"/>
            <a:ext cx="8686800" cy="915988"/>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dirty="0"/>
              <a:t>A weather map showing surface-pressure systems, air masses, fronts, and isobars (in </a:t>
            </a:r>
            <a:r>
              <a:rPr lang="en-US" dirty="0" err="1"/>
              <a:t>millibars</a:t>
            </a:r>
            <a:r>
              <a:rPr lang="en-US" dirty="0"/>
              <a:t>) as solid gray lines. Large arrows in color show air flow. (Green-shaded area represents precipitation.) </a:t>
            </a:r>
          </a:p>
        </p:txBody>
      </p:sp>
    </p:spTree>
    <p:extLst>
      <p:ext uri="{BB962C8B-B14F-4D97-AF65-F5344CB8AC3E}">
        <p14:creationId xmlns="" xmlns:p14="http://schemas.microsoft.com/office/powerpoint/2010/main" val="378773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temp_pattern01.jpg"/>
          <p:cNvPicPr/>
          <p:nvPr/>
        </p:nvPicPr>
        <p:blipFill rotWithShape="1">
          <a:blip r:embed="rId2">
            <a:extLst>
              <a:ext uri="{28A0092B-C50C-407E-A947-70E740481C1C}">
                <a14:useLocalDpi xmlns="" xmlns:a14="http://schemas.microsoft.com/office/drawing/2010/main" val="0"/>
              </a:ext>
            </a:extLst>
          </a:blip>
          <a:srcRect t="11111" b="8333"/>
          <a:stretch/>
        </p:blipFill>
        <p:spPr bwMode="auto">
          <a:xfrm>
            <a:off x="0" y="399395"/>
            <a:ext cx="3017520" cy="2209800"/>
          </a:xfrm>
          <a:prstGeom prst="rect">
            <a:avLst/>
          </a:prstGeom>
          <a:noFill/>
          <a:ln>
            <a:noFill/>
          </a:ln>
        </p:spPr>
      </p:pic>
      <p:pic>
        <p:nvPicPr>
          <p:cNvPr id="3" name="Picture 2" descr="http://www.atmo.arizona.edu/students/courselinks/fall12/atmo170a1s1/coming_up/week_3/temp_pattern02.jpg"/>
          <p:cNvPicPr/>
          <p:nvPr/>
        </p:nvPicPr>
        <p:blipFill rotWithShape="1">
          <a:blip r:embed="rId3">
            <a:extLst>
              <a:ext uri="{28A0092B-C50C-407E-A947-70E740481C1C}">
                <a14:useLocalDpi xmlns="" xmlns:a14="http://schemas.microsoft.com/office/drawing/2010/main" val="0"/>
              </a:ext>
            </a:extLst>
          </a:blip>
          <a:srcRect l="6566" t="11111" r="5050" b="8333"/>
          <a:stretch/>
        </p:blipFill>
        <p:spPr bwMode="auto">
          <a:xfrm>
            <a:off x="2971800" y="399395"/>
            <a:ext cx="2667000" cy="2209800"/>
          </a:xfrm>
          <a:prstGeom prst="rect">
            <a:avLst/>
          </a:prstGeom>
          <a:noFill/>
          <a:ln>
            <a:noFill/>
          </a:ln>
        </p:spPr>
      </p:pic>
      <p:pic>
        <p:nvPicPr>
          <p:cNvPr id="4" name="Picture 3" descr="http://www.atmo.arizona.edu/students/courselinks/fall12/atmo170a1s1/coming_up/week_3/temp_pattern03.jpg"/>
          <p:cNvPicPr/>
          <p:nvPr/>
        </p:nvPicPr>
        <p:blipFill rotWithShape="1">
          <a:blip r:embed="rId4">
            <a:extLst>
              <a:ext uri="{28A0092B-C50C-407E-A947-70E740481C1C}">
                <a14:useLocalDpi xmlns="" xmlns:a14="http://schemas.microsoft.com/office/drawing/2010/main" val="0"/>
              </a:ext>
            </a:extLst>
          </a:blip>
          <a:srcRect t="9291" b="5556"/>
          <a:stretch/>
        </p:blipFill>
        <p:spPr bwMode="auto">
          <a:xfrm>
            <a:off x="5943600" y="323195"/>
            <a:ext cx="3017520" cy="2335924"/>
          </a:xfrm>
          <a:prstGeom prst="rect">
            <a:avLst/>
          </a:prstGeom>
          <a:noFill/>
          <a:ln>
            <a:noFill/>
          </a:ln>
        </p:spPr>
      </p:pic>
      <p:sp>
        <p:nvSpPr>
          <p:cNvPr id="5" name="Rectangle 4"/>
          <p:cNvSpPr/>
          <p:nvPr/>
        </p:nvSpPr>
        <p:spPr>
          <a:xfrm>
            <a:off x="228600" y="2837795"/>
            <a:ext cx="2590800" cy="707886"/>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Temperature changes from south to north </a:t>
            </a:r>
            <a:endParaRPr lang="en-US" sz="2000" dirty="0">
              <a:latin typeface="Times New Roman" pitchFamily="18" charset="0"/>
              <a:cs typeface="Times New Roman" pitchFamily="18" charset="0"/>
            </a:endParaRPr>
          </a:p>
        </p:txBody>
      </p:sp>
      <p:sp>
        <p:nvSpPr>
          <p:cNvPr id="6" name="Rectangle 5"/>
          <p:cNvSpPr/>
          <p:nvPr/>
        </p:nvSpPr>
        <p:spPr>
          <a:xfrm>
            <a:off x="2895600" y="2685395"/>
            <a:ext cx="2667000" cy="3477875"/>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The clockwise spinning winds move warm air to the north on the western side of the High.  Cold air moves toward the south on the eastern side of the High.  The diverging winds also move the warm and cold air away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High.</a:t>
            </a:r>
            <a:endParaRPr lang="en-US" sz="2000" dirty="0">
              <a:latin typeface="Times New Roman" pitchFamily="18" charset="0"/>
              <a:cs typeface="Times New Roman" pitchFamily="18" charset="0"/>
            </a:endParaRPr>
          </a:p>
        </p:txBody>
      </p:sp>
      <p:sp>
        <p:nvSpPr>
          <p:cNvPr id="7" name="Rectangle 6"/>
          <p:cNvSpPr/>
          <p:nvPr/>
        </p:nvSpPr>
        <p:spPr>
          <a:xfrm>
            <a:off x="5638800" y="2532995"/>
            <a:ext cx="3484274" cy="4401205"/>
          </a:xfrm>
          <a:prstGeom prst="rect">
            <a:avLst/>
          </a:prstGeom>
          <a:ln>
            <a:solidFill>
              <a:schemeClr val="tx1"/>
            </a:solidFill>
          </a:ln>
        </p:spPr>
        <p:txBody>
          <a:bodyPr wrap="square">
            <a:spAutoFit/>
          </a:bodyPr>
          <a:lstStyle/>
          <a:p>
            <a:r>
              <a:rPr lang="en-GB" sz="2000" dirty="0" err="1">
                <a:latin typeface="Times New Roman" pitchFamily="18" charset="0"/>
                <a:cs typeface="Times New Roman" pitchFamily="18" charset="0"/>
              </a:rPr>
              <a:t>Counterclockwise</a:t>
            </a:r>
            <a:r>
              <a:rPr lang="en-GB" sz="2000" dirty="0">
                <a:latin typeface="Times New Roman" pitchFamily="18" charset="0"/>
                <a:cs typeface="Times New Roman" pitchFamily="18" charset="0"/>
              </a:rPr>
              <a:t> winds move cold air toward the south on the west side of the Low.  Warm air advances toward the north on the eastern side of the low.</a:t>
            </a:r>
            <a:br>
              <a:rPr lang="en-GB" sz="2000" dirty="0">
                <a:latin typeface="Times New Roman" pitchFamily="18" charset="0"/>
                <a:cs typeface="Times New Roman" pitchFamily="18" charset="0"/>
              </a:rPr>
            </a:br>
            <a:r>
              <a:rPr lang="en-GB" sz="2000" dirty="0">
                <a:latin typeface="Times New Roman" pitchFamily="18" charset="0"/>
                <a:cs typeface="Times New Roman" pitchFamily="18" charset="0"/>
              </a:rPr>
              <a:t>The converging winds in the case of low pressure will move the air masses of different temperature in toward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low pressure and cause them to collide with each other.  The boundaries between these colliding air masses are called fronts.</a:t>
            </a:r>
            <a:endParaRPr lang="en-US" sz="2000" dirty="0">
              <a:latin typeface="Times New Roman" pitchFamily="18" charset="0"/>
              <a:cs typeface="Times New Roman" pitchFamily="18" charset="0"/>
            </a:endParaRPr>
          </a:p>
        </p:txBody>
      </p:sp>
      <p:sp>
        <p:nvSpPr>
          <p:cNvPr id="8" name="Rectangle 7"/>
          <p:cNvSpPr/>
          <p:nvPr/>
        </p:nvSpPr>
        <p:spPr>
          <a:xfrm>
            <a:off x="2209800" y="0"/>
            <a:ext cx="497431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1"/>
            <a:r>
              <a:rPr lang="en-US" sz="2800" b="1" dirty="0">
                <a:latin typeface="Times New Roman" pitchFamily="18" charset="0"/>
                <a:cs typeface="Times New Roman" pitchFamily="18" charset="0"/>
              </a:rPr>
              <a:t> Fronts lie in a trough, why?</a:t>
            </a:r>
          </a:p>
        </p:txBody>
      </p:sp>
    </p:spTree>
    <p:extLst>
      <p:ext uri="{BB962C8B-B14F-4D97-AF65-F5344CB8AC3E}">
        <p14:creationId xmlns="" xmlns:p14="http://schemas.microsoft.com/office/powerpoint/2010/main" val="42059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00400" y="0"/>
            <a:ext cx="33528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a:bodyPr>
          <a:lstStyle/>
          <a:p>
            <a:pPr algn="just"/>
            <a:r>
              <a:rPr lang="en-US" sz="2600" dirty="0">
                <a:latin typeface="Times New Roman" pitchFamily="18" charset="0"/>
                <a:cs typeface="Times New Roman" pitchFamily="18" charset="0"/>
              </a:rPr>
              <a:t>Represents a zone where cold, dry stable polar air is replacing warm moist unstable tropical air.</a:t>
            </a:r>
          </a:p>
          <a:p>
            <a:pPr algn="just"/>
            <a:r>
              <a:rPr lang="en-US" sz="2800" dirty="0">
                <a:latin typeface="Times New Roman" pitchFamily="18" charset="0"/>
                <a:cs typeface="Times New Roman" pitchFamily="18" charset="0"/>
              </a:rPr>
              <a:t>The cold front is represented by a blue line with triangles pointing the direction of cold air moving. </a:t>
            </a:r>
          </a:p>
          <a:p>
            <a:pPr algn="just"/>
            <a:r>
              <a:rPr lang="en-US" sz="2600" dirty="0">
                <a:latin typeface="Times New Roman" pitchFamily="18" charset="0"/>
                <a:cs typeface="Times New Roman" pitchFamily="18" charset="0"/>
              </a:rPr>
              <a:t>Cold fronts generally move from northwest to southeast.</a:t>
            </a:r>
          </a:p>
          <a:p>
            <a:pPr algn="just"/>
            <a:r>
              <a:rPr lang="en-US" sz="2600" dirty="0">
                <a:latin typeface="Times New Roman" pitchFamily="18" charset="0"/>
                <a:cs typeface="Times New Roman" pitchFamily="18" charset="0"/>
              </a:rPr>
              <a:t>The cold air that's arriving behind a cold front is colder and drier than the air ahead of it. </a:t>
            </a:r>
          </a:p>
          <a:p>
            <a:pPr lvl="0" algn="just"/>
            <a:r>
              <a:rPr lang="en-US" sz="2600" dirty="0">
                <a:solidFill>
                  <a:prstClr val="black"/>
                </a:solidFill>
                <a:latin typeface="Times New Roman" pitchFamily="18" charset="0"/>
                <a:cs typeface="Times New Roman" pitchFamily="18" charset="0"/>
              </a:rPr>
              <a:t>When a cold front passes through, temperatures can drop more than 15 degrees within the first hour, while the temperature difference across the front can be small, weather is determined by the moisture content of the warm air mass</a:t>
            </a:r>
          </a:p>
          <a:p>
            <a:pPr algn="just"/>
            <a:endParaRPr lang="en-US" sz="2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b="75609"/>
          <a:stretch/>
        </p:blipFill>
        <p:spPr>
          <a:xfrm>
            <a:off x="2209800" y="5562600"/>
            <a:ext cx="4665279" cy="1066800"/>
          </a:xfrm>
          <a:prstGeom prst="rect">
            <a:avLst/>
          </a:prstGeom>
        </p:spPr>
      </p:pic>
    </p:spTree>
    <p:extLst>
      <p:ext uri="{BB962C8B-B14F-4D97-AF65-F5344CB8AC3E}">
        <p14:creationId xmlns="" xmlns:p14="http://schemas.microsoft.com/office/powerpoint/2010/main" val="41061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451"/>
            <a:ext cx="9144000" cy="4102662"/>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The Pressure Falls steadily before passing , minimum at passing, rises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Precipitation – Showers before; heavy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at front, snow;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decreases then clearing</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Visibility – Hazy before; poor at front; improving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Dew point – </a:t>
            </a:r>
            <a:r>
              <a:rPr lang="en-US" sz="2600" b="1" dirty="0">
                <a:solidFill>
                  <a:prstClr val="black"/>
                </a:solidFill>
                <a:latin typeface="Times New Roman" pitchFamily="18" charset="0"/>
                <a:cs typeface="Times New Roman" pitchFamily="18" charset="0"/>
              </a:rPr>
              <a:t>High before(why)</a:t>
            </a:r>
            <a:r>
              <a:rPr lang="en-US" sz="2600" dirty="0">
                <a:solidFill>
                  <a:prstClr val="black"/>
                </a:solidFill>
                <a:latin typeface="Times New Roman" pitchFamily="18" charset="0"/>
                <a:cs typeface="Times New Roman" pitchFamily="18" charset="0"/>
              </a:rPr>
              <a:t>; sharp drop when pass; lowering after.</a:t>
            </a:r>
          </a:p>
          <a:p>
            <a:pPr marL="342900" indent="-342900" algn="just">
              <a:lnSpc>
                <a:spcPct val="90000"/>
              </a:lnSpc>
              <a:spcBef>
                <a:spcPct val="20000"/>
              </a:spcBef>
              <a:buFont typeface="Arial" pitchFamily="34" charset="0"/>
              <a:buChar char="•"/>
            </a:pPr>
            <a:r>
              <a:rPr lang="en-US" sz="2800" dirty="0">
                <a:latin typeface="Times New Roman" pitchFamily="18" charset="0"/>
                <a:cs typeface="Times New Roman" pitchFamily="18" charset="0"/>
              </a:rPr>
              <a:t>As a cold front moves into an area, the heavier, cool air pushes under the lighter, warm air and replacing it, and the warm air cools as it rises. </a:t>
            </a:r>
          </a:p>
        </p:txBody>
      </p:sp>
      <p:pic>
        <p:nvPicPr>
          <p:cNvPr id="4" name="Picture 3" descr="http://www.atmo.arizona.edu/students/courselinks/fall12/atmo170a1s1/coming_up/week_3/cold_front_analysis.jpg"/>
          <p:cNvPicPr/>
          <p:nvPr/>
        </p:nvPicPr>
        <p:blipFill rotWithShape="1">
          <a:blip r:embed="rId2">
            <a:extLst>
              <a:ext uri="{28A0092B-C50C-407E-A947-70E740481C1C}">
                <a14:useLocalDpi xmlns="" xmlns:a14="http://schemas.microsoft.com/office/drawing/2010/main" val="0"/>
              </a:ext>
            </a:extLst>
          </a:blip>
          <a:srcRect t="5703"/>
          <a:stretch/>
        </p:blipFill>
        <p:spPr bwMode="auto">
          <a:xfrm>
            <a:off x="4038600" y="3733800"/>
            <a:ext cx="5105400" cy="3124200"/>
          </a:xfrm>
          <a:prstGeom prst="rect">
            <a:avLst/>
          </a:prstGeom>
          <a:noFill/>
          <a:ln>
            <a:noFill/>
          </a:ln>
        </p:spPr>
      </p:pic>
    </p:spTree>
    <p:extLst>
      <p:ext uri="{BB962C8B-B14F-4D97-AF65-F5344CB8AC3E}">
        <p14:creationId xmlns="" xmlns:p14="http://schemas.microsoft.com/office/powerpoint/2010/main" val="25306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13293" cy="2308324"/>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steepness due to friction.</a:t>
            </a: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=100 km.  But the front aloft is about 1 km over our head.</a:t>
            </a:r>
          </a:p>
          <a:p>
            <a:pPr marL="342900" indent="-342900">
              <a:buFont typeface="Arial" pitchFamily="34" charset="0"/>
              <a:buChar char="•"/>
            </a:pPr>
            <a:r>
              <a:rPr lang="en-US" sz="2400" dirty="0">
                <a:latin typeface="Times New Roman" pitchFamily="18" charset="0"/>
                <a:cs typeface="Times New Roman" pitchFamily="18" charset="0"/>
              </a:rPr>
              <a:t>Thus it is said to have a slope of 1:100</a:t>
            </a: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97" t="6433" r="3448" b="5271"/>
          <a:stretch/>
        </p:blipFill>
        <p:spPr bwMode="auto">
          <a:xfrm>
            <a:off x="1219200" y="2590800"/>
            <a:ext cx="6290442" cy="4225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437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1601</Words>
  <Application>Microsoft Office PowerPoint</Application>
  <PresentationFormat>On-screen Show (4:3)</PresentationFormat>
  <Paragraphs>142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Cold Front</vt:lpstr>
      <vt:lpstr>Slide 8</vt:lpstr>
      <vt:lpstr>Slide 9</vt:lpstr>
      <vt:lpstr>Slide 10</vt:lpstr>
      <vt:lpstr>Slide 11</vt:lpstr>
      <vt:lpstr>Slide 12</vt:lpstr>
      <vt:lpstr>Slide 13</vt:lpstr>
      <vt:lpstr>Slide 14</vt:lpstr>
      <vt:lpstr>Slide 15</vt:lpstr>
      <vt:lpstr>Slide 16</vt:lpstr>
      <vt:lpstr>Slide 17</vt:lpstr>
      <vt:lpstr>Slide 18</vt:lpstr>
      <vt:lpstr>Stationary  Front</vt:lpstr>
      <vt:lpstr>Occluded Fronts</vt:lpstr>
      <vt:lpstr>Slide 21</vt:lpstr>
      <vt:lpstr>Occluded Front Development</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22</cp:revision>
  <dcterms:created xsi:type="dcterms:W3CDTF">2017-04-24T20:47:57Z</dcterms:created>
  <dcterms:modified xsi:type="dcterms:W3CDTF">2023-04-09T21:30:01Z</dcterms:modified>
</cp:coreProperties>
</file>