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6" r:id="rId10"/>
    <p:sldId id="267" r:id="rId11"/>
    <p:sldId id="268" r:id="rId12"/>
    <p:sldId id="269" r:id="rId13"/>
    <p:sldId id="270"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3/27/2022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1480457" y="3583166"/>
            <a:ext cx="9971313"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9" y="557850"/>
            <a:ext cx="11743508" cy="5324535"/>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negative sign precedes </a:t>
            </a:r>
            <a:r>
              <a:rPr lang="en-US" sz="2000" dirty="0" smtClean="0">
                <a:latin typeface="Times New Roman" panose="02020603050405020304" pitchFamily="18" charset="0"/>
                <a:cs typeface="Times New Roman" panose="02020603050405020304" pitchFamily="18" charset="0"/>
              </a:rPr>
              <a:t>Term </a:t>
            </a:r>
            <a:r>
              <a:rPr lang="en-US" sz="2000" dirty="0">
                <a:latin typeface="Times New Roman" panose="02020603050405020304" pitchFamily="18" charset="0"/>
                <a:cs typeface="Times New Roman" panose="02020603050405020304" pitchFamily="18" charset="0"/>
              </a:rPr>
              <a:t>IV. the momentum flux is usually of opposite sign from the mean shear. resulting in </a:t>
            </a:r>
            <a:r>
              <a:rPr lang="en-US" sz="2000" dirty="0" smtClean="0">
                <a:latin typeface="Times New Roman" panose="02020603050405020304" pitchFamily="18" charset="0"/>
                <a:cs typeface="Times New Roman" panose="02020603050405020304" pitchFamily="18" charset="0"/>
              </a:rPr>
              <a:t>production </a:t>
            </a:r>
            <a:r>
              <a:rPr lang="en-US" sz="2000" dirty="0">
                <a:latin typeface="Times New Roman" panose="02020603050405020304" pitchFamily="18" charset="0"/>
                <a:cs typeface="Times New Roman" panose="02020603050405020304" pitchFamily="18" charset="0"/>
              </a:rPr>
              <a:t>not </a:t>
            </a:r>
            <a:r>
              <a:rPr lang="en-US" sz="2000" dirty="0" smtClean="0">
                <a:latin typeface="Times New Roman" panose="02020603050405020304" pitchFamily="18" charset="0"/>
                <a:cs typeface="Times New Roman" panose="02020603050405020304" pitchFamily="18" charset="0"/>
              </a:rPr>
              <a:t>loss </a:t>
            </a:r>
            <a:r>
              <a:rPr lang="en-US" sz="2000" dirty="0">
                <a:latin typeface="Times New Roman" panose="02020603050405020304" pitchFamily="18" charset="0"/>
                <a:cs typeface="Times New Roman" panose="02020603050405020304" pitchFamily="18" charset="0"/>
              </a:rPr>
              <a:t>of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greatest wind shear magnitude occurs </a:t>
            </a:r>
            <a:r>
              <a:rPr lang="en-US" sz="2000" u="sng" dirty="0">
                <a:latin typeface="Times New Roman" panose="02020603050405020304" pitchFamily="18" charset="0"/>
                <a:cs typeface="Times New Roman" panose="02020603050405020304" pitchFamily="18" charset="0"/>
              </a:rPr>
              <a:t>at the </a:t>
            </a:r>
            <a:r>
              <a:rPr lang="en-US" sz="2000" u="sng" dirty="0" smtClean="0">
                <a:latin typeface="Times New Roman" panose="02020603050405020304" pitchFamily="18" charset="0"/>
                <a:cs typeface="Times New Roman" panose="02020603050405020304" pitchFamily="18" charset="0"/>
              </a:rPr>
              <a:t>surface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maximum shear production rate also occurs </a:t>
            </a:r>
            <a:r>
              <a:rPr lang="en-US" sz="2000" dirty="0" smtClean="0">
                <a:latin typeface="Times New Roman" panose="02020603050405020304" pitchFamily="18" charset="0"/>
                <a:cs typeface="Times New Roman" panose="02020603050405020304" pitchFamily="18" charset="0"/>
              </a:rPr>
              <a:t>there).</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wind speed frequently varies little with height in the ML above </a:t>
            </a:r>
            <a:r>
              <a:rPr lang="en-US" sz="2000" dirty="0" smtClean="0">
                <a:latin typeface="Times New Roman" panose="02020603050405020304" pitchFamily="18" charset="0"/>
                <a:cs typeface="Times New Roman" panose="02020603050405020304" pitchFamily="18" charset="0"/>
              </a:rPr>
              <a:t>the surface layer. resulting in near zero shear and near zero shear production of turbulence.  </a:t>
            </a:r>
          </a:p>
          <a:p>
            <a:r>
              <a:rPr lang="en-US" sz="2000" dirty="0" smtClean="0">
                <a:latin typeface="Times New Roman" panose="02020603050405020304" pitchFamily="18" charset="0"/>
                <a:cs typeface="Times New Roman" panose="02020603050405020304" pitchFamily="18" charset="0"/>
              </a:rPr>
              <a:t>A smaller maximum of shear production sometimes occurs at the top of the </a:t>
            </a:r>
            <a:r>
              <a:rPr lang="en-US" sz="2000" u="sng" dirty="0" smtClean="0">
                <a:latin typeface="Times New Roman" panose="02020603050405020304" pitchFamily="18" charset="0"/>
                <a:cs typeface="Times New Roman" panose="02020603050405020304" pitchFamily="18" charset="0"/>
              </a:rPr>
              <a:t>ML because of the wind shear across the entrainment zone.</a:t>
            </a:r>
            <a:endParaRPr lang="ar-IQ" sz="2000" u="sng"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relative contributions of the buoyancy and shear </a:t>
            </a:r>
            <a:r>
              <a:rPr lang="en-US" sz="2000" dirty="0" smtClean="0">
                <a:latin typeface="Times New Roman" panose="02020603050405020304" pitchFamily="18" charset="0"/>
                <a:cs typeface="Times New Roman" panose="02020603050405020304" pitchFamily="18" charset="0"/>
              </a:rPr>
              <a:t>terms </a:t>
            </a:r>
            <a:r>
              <a:rPr lang="en-US" sz="2000" dirty="0">
                <a:latin typeface="Times New Roman" panose="02020603050405020304" pitchFamily="18" charset="0"/>
                <a:cs typeface="Times New Roman" panose="02020603050405020304" pitchFamily="18" charset="0"/>
              </a:rPr>
              <a:t>can be used to classify </a:t>
            </a:r>
            <a:r>
              <a:rPr lang="en-US" sz="2000" dirty="0" smtClean="0">
                <a:latin typeface="Times New Roman" panose="02020603050405020304" pitchFamily="18" charset="0"/>
                <a:cs typeface="Times New Roman" panose="02020603050405020304" pitchFamily="18" charset="0"/>
              </a:rPr>
              <a:t>the nature </a:t>
            </a:r>
            <a:r>
              <a:rPr lang="en-US" sz="2000" dirty="0">
                <a:latin typeface="Times New Roman" panose="02020603050405020304" pitchFamily="18" charset="0"/>
                <a:cs typeface="Times New Roman" panose="02020603050405020304" pitchFamily="18" charset="0"/>
              </a:rPr>
              <a:t>of convection </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Free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is valid when </a:t>
            </a:r>
            <a:r>
              <a:rPr lang="en-US" sz="2000" dirty="0" smtClean="0">
                <a:latin typeface="Times New Roman" panose="02020603050405020304" pitchFamily="18" charset="0"/>
                <a:cs typeface="Times New Roman" panose="02020603050405020304" pitchFamily="18" charset="0"/>
              </a:rPr>
              <a:t>the buoyancy term </a:t>
            </a:r>
            <a:r>
              <a:rPr lang="en-US" sz="2000" dirty="0">
                <a:latin typeface="Times New Roman" panose="02020603050405020304" pitchFamily="18" charset="0"/>
                <a:cs typeface="Times New Roman" panose="02020603050405020304" pitchFamily="18" charset="0"/>
              </a:rPr>
              <a:t>is much larger than the mechanical </a:t>
            </a:r>
            <a:r>
              <a:rPr lang="en-US" sz="2000" dirty="0" smtClean="0">
                <a:latin typeface="Times New Roman" panose="02020603050405020304" pitchFamily="18" charset="0"/>
                <a:cs typeface="Times New Roman" panose="02020603050405020304" pitchFamily="18" charset="0"/>
              </a:rPr>
              <a:t>term, </a:t>
            </a:r>
            <a:endParaRPr lang="ar-IQ" sz="2000"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forced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a:t>
            </a:r>
            <a:r>
              <a:rPr lang="en-US" sz="2000" dirty="0" smtClean="0">
                <a:latin typeface="Times New Roman" panose="02020603050405020304" pitchFamily="18" charset="0"/>
                <a:cs typeface="Times New Roman" panose="02020603050405020304" pitchFamily="18" charset="0"/>
              </a:rPr>
              <a:t>is valid </a:t>
            </a:r>
            <a:r>
              <a:rPr lang="en-US" sz="2000" dirty="0">
                <a:latin typeface="Times New Roman" panose="02020603050405020304" pitchFamily="18" charset="0"/>
                <a:cs typeface="Times New Roman" panose="02020603050405020304" pitchFamily="18" charset="0"/>
              </a:rPr>
              <a:t>when the opposite is true.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Magnitudes </a:t>
            </a:r>
            <a:r>
              <a:rPr lang="en-US" sz="2000" dirty="0">
                <a:latin typeface="Times New Roman" panose="02020603050405020304" pitchFamily="18" charset="0"/>
                <a:cs typeface="Times New Roman" panose="02020603050405020304" pitchFamily="18" charset="0"/>
              </a:rPr>
              <a:t>of the shear production term in the surface layer are obviously </a:t>
            </a:r>
            <a:r>
              <a:rPr lang="en-US" sz="2000" dirty="0" smtClean="0">
                <a:latin typeface="Times New Roman" panose="02020603050405020304" pitchFamily="18" charset="0"/>
                <a:cs typeface="Times New Roman" panose="02020603050405020304" pitchFamily="18" charset="0"/>
              </a:rPr>
              <a:t>greatest on a </a:t>
            </a:r>
            <a:r>
              <a:rPr lang="en-US" sz="2000" u="sng" dirty="0">
                <a:latin typeface="Times New Roman" panose="02020603050405020304" pitchFamily="18" charset="0"/>
                <a:cs typeface="Times New Roman" panose="02020603050405020304" pitchFamily="18" charset="0"/>
              </a:rPr>
              <a:t>windy day, and are small on a calm day. </a:t>
            </a:r>
            <a:r>
              <a:rPr lang="en-US" sz="2000" b="1" dirty="0">
                <a:solidFill>
                  <a:srgbClr val="FF0000"/>
                </a:solidFill>
                <a:latin typeface="Times New Roman" panose="02020603050405020304" pitchFamily="18" charset="0"/>
                <a:cs typeface="Times New Roman" panose="02020603050405020304" pitchFamily="18" charset="0"/>
              </a:rPr>
              <a:t>In synoptic-scale cyclones the strong </a:t>
            </a:r>
            <a:r>
              <a:rPr lang="en-US" sz="2000" b="1" dirty="0" smtClean="0">
                <a:solidFill>
                  <a:srgbClr val="FF0000"/>
                </a:solidFill>
                <a:latin typeface="Times New Roman" panose="02020603050405020304" pitchFamily="18" charset="0"/>
                <a:cs typeface="Times New Roman" panose="02020603050405020304" pitchFamily="18" charset="0"/>
              </a:rPr>
              <a:t>winds and </a:t>
            </a:r>
            <a:r>
              <a:rPr lang="en-US" sz="2000" b="1" dirty="0">
                <a:solidFill>
                  <a:srgbClr val="FF0000"/>
                </a:solidFill>
                <a:latin typeface="Times New Roman" panose="02020603050405020304" pitchFamily="18" charset="0"/>
                <a:cs typeface="Times New Roman" panose="02020603050405020304" pitchFamily="18" charset="0"/>
              </a:rPr>
              <a:t>overcast skies suggest that forced convection is applicable.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night over land, or anytime the ground is colder than the air, the shear term is often the only term that generates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the buoyant and shear production terms can </a:t>
            </a:r>
            <a:r>
              <a:rPr lang="en-US" sz="2000" u="sng" dirty="0">
                <a:latin typeface="Times New Roman" panose="02020603050405020304" pitchFamily="18" charset="0"/>
                <a:cs typeface="Times New Roman" panose="02020603050405020304" pitchFamily="18" charset="0"/>
              </a:rPr>
              <a:t>generate anisotropic </a:t>
            </a:r>
            <a:r>
              <a:rPr lang="en-US" sz="2000" dirty="0">
                <a:latin typeface="Times New Roman" panose="02020603050405020304" pitchFamily="18" charset="0"/>
                <a:cs typeface="Times New Roman" panose="02020603050405020304" pitchFamily="18" charset="0"/>
              </a:rPr>
              <a:t>turbulence. </a:t>
            </a:r>
            <a:r>
              <a:rPr lang="en-US" sz="2000" dirty="0" smtClean="0">
                <a:latin typeface="Times New Roman" panose="02020603050405020304" pitchFamily="18" charset="0"/>
                <a:cs typeface="Times New Roman" panose="02020603050405020304" pitchFamily="18" charset="0"/>
              </a:rPr>
              <a:t>The difference </a:t>
            </a:r>
            <a:r>
              <a:rPr lang="en-US" sz="2000" dirty="0">
                <a:latin typeface="Times New Roman" panose="02020603050405020304" pitchFamily="18" charset="0"/>
                <a:cs typeface="Times New Roman" panose="02020603050405020304" pitchFamily="18" charset="0"/>
              </a:rPr>
              <a:t>is that shear generation produces turbulence primarily in the </a:t>
            </a:r>
            <a:r>
              <a:rPr lang="en-US" sz="2000" u="sng" dirty="0" smtClean="0">
                <a:latin typeface="Times New Roman" panose="02020603050405020304" pitchFamily="18" charset="0"/>
                <a:cs typeface="Times New Roman" panose="02020603050405020304" pitchFamily="18" charset="0"/>
              </a:rPr>
              <a:t>horizontal </a:t>
            </a:r>
            <a:r>
              <a:rPr lang="en-US" sz="2000" u="sng" dirty="0">
                <a:latin typeface="Times New Roman" panose="02020603050405020304" pitchFamily="18" charset="0"/>
                <a:cs typeface="Times New Roman" panose="02020603050405020304" pitchFamily="18" charset="0"/>
              </a:rPr>
              <a:t>directions (V and U) components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while buoyant generation produces it primarily in </a:t>
            </a:r>
            <a:r>
              <a:rPr lang="en-US" sz="2000" dirty="0" smtClean="0">
                <a:latin typeface="Times New Roman" panose="02020603050405020304" pitchFamily="18" charset="0"/>
                <a:cs typeface="Times New Roman" panose="02020603050405020304" pitchFamily="18" charset="0"/>
              </a:rPr>
              <a:t>the vertical</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direction.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918572" y="96185"/>
            <a:ext cx="470757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4- Mechanical </a:t>
            </a:r>
            <a:r>
              <a:rPr lang="en-US" sz="2400" b="1" u="sng" dirty="0">
                <a:latin typeface="Times New Roman" panose="02020603050405020304" pitchFamily="18" charset="0"/>
                <a:cs typeface="Times New Roman" panose="02020603050405020304" pitchFamily="18" charset="0"/>
              </a:rPr>
              <a:t>(Shear) Production </a:t>
            </a:r>
          </a:p>
        </p:txBody>
      </p:sp>
    </p:spTree>
    <p:extLst>
      <p:ext uri="{BB962C8B-B14F-4D97-AF65-F5344CB8AC3E}">
        <p14:creationId xmlns:p14="http://schemas.microsoft.com/office/powerpoint/2010/main" val="223434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5973" y="235973"/>
            <a:ext cx="3241015"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5-Turbulent </a:t>
            </a:r>
            <a:r>
              <a:rPr lang="en-US" sz="2400" b="1" u="sng" dirty="0">
                <a:latin typeface="Times New Roman" panose="02020603050405020304" pitchFamily="18" charset="0"/>
                <a:cs typeface="Times New Roman" panose="02020603050405020304" pitchFamily="18" charset="0"/>
              </a:rPr>
              <a:t>Transport </a:t>
            </a:r>
          </a:p>
        </p:txBody>
      </p:sp>
      <p:sp>
        <p:nvSpPr>
          <p:cNvPr id="5" name="Rectangle 4"/>
          <p:cNvSpPr/>
          <p:nvPr/>
        </p:nvSpPr>
        <p:spPr>
          <a:xfrm>
            <a:off x="444138" y="876334"/>
            <a:ext cx="11456126" cy="707886"/>
          </a:xfrm>
          <a:prstGeom prst="rect">
            <a:avLst/>
          </a:prstGeom>
        </p:spPr>
        <p:txBody>
          <a:bodyPr wrap="square">
            <a:spAutoFit/>
          </a:bodyPr>
          <a:lstStyle/>
          <a:p>
            <a:r>
              <a:rPr lang="ar-IQ" u="sng" dirty="0" smtClean="0">
                <a:latin typeface="Times New Roman" panose="02020603050405020304" pitchFamily="18" charset="0"/>
                <a:cs typeface="Times New Roman" panose="02020603050405020304" pitchFamily="18" charset="0"/>
              </a:rPr>
              <a:t>)</a:t>
            </a:r>
            <a:r>
              <a:rPr lang="en-US" u="sng" dirty="0" err="1" smtClean="0">
                <a:latin typeface="Times New Roman" panose="02020603050405020304" pitchFamily="18" charset="0"/>
                <a:cs typeface="Times New Roman" panose="02020603050405020304" pitchFamily="18" charset="0"/>
              </a:rPr>
              <a:t>w'e</a:t>
            </a:r>
            <a:r>
              <a:rPr lang="ar-IQ" u="sng"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represents the vertical turbulent flux of TKE. </a:t>
            </a:r>
            <a:r>
              <a:rPr lang="en-US" sz="2000" dirty="0" smtClean="0">
                <a:latin typeface="Times New Roman" panose="02020603050405020304" pitchFamily="18" charset="0"/>
                <a:cs typeface="Times New Roman" panose="02020603050405020304" pitchFamily="18" charset="0"/>
              </a:rPr>
              <a:t>depending </a:t>
            </a:r>
            <a:r>
              <a:rPr lang="en-US" sz="2000" dirty="0">
                <a:latin typeface="Times New Roman" panose="02020603050405020304" pitchFamily="18" charset="0"/>
                <a:cs typeface="Times New Roman" panose="02020603050405020304" pitchFamily="18" charset="0"/>
              </a:rPr>
              <a:t>on whether there is a flux convergence or divergence. </a:t>
            </a:r>
          </a:p>
        </p:txBody>
      </p:sp>
      <p:sp>
        <p:nvSpPr>
          <p:cNvPr id="6" name="Rectangle 5"/>
          <p:cNvSpPr/>
          <p:nvPr/>
        </p:nvSpPr>
        <p:spPr>
          <a:xfrm>
            <a:off x="359229" y="1647676"/>
            <a:ext cx="11625944"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(Term V) </a:t>
            </a:r>
            <a:r>
              <a:rPr lang="en-US" sz="2000" dirty="0">
                <a:latin typeface="Times New Roman" panose="02020603050405020304" pitchFamily="18" charset="0"/>
                <a:cs typeface="Times New Roman" panose="02020603050405020304" pitchFamily="18" charset="0"/>
              </a:rPr>
              <a:t>neither creates nor destroys TKE, it just moves or redistributes TKE from one location in the BL to another</a:t>
            </a:r>
            <a:r>
              <a:rPr lang="en-US" sz="2000" dirty="0" smtClean="0">
                <a:latin typeface="Times New Roman" panose="02020603050405020304" pitchFamily="18" charset="0"/>
                <a:cs typeface="Times New Roman" panose="02020603050405020304" pitchFamily="18" charset="0"/>
              </a:rPr>
              <a:t>. </a:t>
            </a:r>
          </a:p>
        </p:txBody>
      </p:sp>
      <p:sp>
        <p:nvSpPr>
          <p:cNvPr id="7" name="Rectangle 6"/>
          <p:cNvSpPr/>
          <p:nvPr/>
        </p:nvSpPr>
        <p:spPr>
          <a:xfrm>
            <a:off x="76200" y="2653703"/>
            <a:ext cx="12100560" cy="1077218"/>
          </a:xfrm>
          <a:prstGeom prst="rect">
            <a:avLst/>
          </a:prstGeom>
        </p:spPr>
        <p:txBody>
          <a:bodyPr wrap="square">
            <a:spAutoFit/>
          </a:bodyPr>
          <a:lstStyle/>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Stability </a:t>
            </a:r>
            <a:r>
              <a:rPr lang="en-US" sz="2400" b="1" u="sng" dirty="0" smtClean="0">
                <a:latin typeface="Times New Roman" panose="02020603050405020304" pitchFamily="18" charset="0"/>
                <a:cs typeface="Times New Roman" panose="02020603050405020304" pitchFamily="18" charset="0"/>
              </a:rPr>
              <a:t>Concepts</a:t>
            </a:r>
          </a:p>
          <a:p>
            <a:r>
              <a:rPr lang="en-US" sz="2000" dirty="0" smtClean="0">
                <a:latin typeface="Times New Roman" panose="02020603050405020304" pitchFamily="18" charset="0"/>
                <a:cs typeface="Times New Roman" panose="02020603050405020304" pitchFamily="18" charset="0"/>
              </a:rPr>
              <a:t>Unstable </a:t>
            </a:r>
            <a:r>
              <a:rPr lang="en-US" sz="2000" dirty="0">
                <a:latin typeface="Times New Roman" panose="02020603050405020304" pitchFamily="18" charset="0"/>
                <a:cs typeface="Times New Roman" panose="02020603050405020304" pitchFamily="18" charset="0"/>
              </a:rPr>
              <a:t>flows become or remain turbulent. Stable flows become or remain laminar</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many factors that can cause laminar flow to become turbulent, and other </a:t>
            </a:r>
            <a:r>
              <a:rPr lang="en-US" sz="2000" dirty="0" smtClean="0">
                <a:latin typeface="Times New Roman" panose="02020603050405020304" pitchFamily="18" charset="0"/>
                <a:cs typeface="Times New Roman" panose="02020603050405020304" pitchFamily="18" charset="0"/>
              </a:rPr>
              <a:t>factors that </a:t>
            </a:r>
            <a:r>
              <a:rPr lang="en-US" sz="2000" dirty="0">
                <a:latin typeface="Times New Roman" panose="02020603050405020304" pitchFamily="18" charset="0"/>
                <a:cs typeface="Times New Roman" panose="02020603050405020304" pitchFamily="18" charset="0"/>
              </a:rPr>
              <a:t>tend to stabilize flows.</a:t>
            </a:r>
          </a:p>
        </p:txBody>
      </p:sp>
      <p:sp>
        <p:nvSpPr>
          <p:cNvPr id="8" name="Rectangle 7"/>
          <p:cNvSpPr/>
          <p:nvPr/>
        </p:nvSpPr>
        <p:spPr>
          <a:xfrm>
            <a:off x="228725" y="4029062"/>
            <a:ext cx="52693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static stability is </a:t>
            </a:r>
            <a:r>
              <a:rPr lang="en-US" dirty="0" smtClean="0">
                <a:latin typeface="Times New Roman" panose="02020603050405020304" pitchFamily="18" charset="0"/>
                <a:cs typeface="Times New Roman" panose="02020603050405020304" pitchFamily="18" charset="0"/>
              </a:rPr>
              <a:t>determined </a:t>
            </a:r>
            <a:r>
              <a:rPr lang="en-US" dirty="0">
                <a:latin typeface="Times New Roman" panose="02020603050405020304" pitchFamily="18" charset="0"/>
                <a:cs typeface="Times New Roman" panose="02020603050405020304" pitchFamily="18" charset="0"/>
              </a:rPr>
              <a:t>by the local lapse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3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0" y="1519311"/>
            <a:ext cx="11865429"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It is better to examine the stability of the whole layer, and make a layer determination of stability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t>
            </a:r>
            <a:r>
              <a:rPr lang="en-US" dirty="0">
                <a:latin typeface="Times New Roman" panose="02020603050405020304" pitchFamily="18" charset="0"/>
                <a:cs typeface="Times New Roman" panose="02020603050405020304" pitchFamily="18" charset="0"/>
              </a:rPr>
              <a:t>the earth's surface is positive, or if displaced air parcels will rise from the ground y or sink from cloud top as thermals traveling across a BL, then the whole BL is said to be </a:t>
            </a:r>
            <a:r>
              <a:rPr lang="en-US" b="1" i="1" u="sng" dirty="0" err="1" smtClean="0">
                <a:latin typeface="Times New Roman" panose="02020603050405020304" pitchFamily="18" charset="0"/>
                <a:cs typeface="Times New Roman" panose="02020603050405020304" pitchFamily="18" charset="0"/>
              </a:rPr>
              <a:t>unStable</a:t>
            </a:r>
            <a:r>
              <a:rPr lang="en-US" b="1" i="1" u="sng" dirty="0" smtClean="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or </a:t>
            </a:r>
            <a:r>
              <a:rPr lang="en-US" b="1" i="1" u="sng" dirty="0" smtClean="0">
                <a:latin typeface="Times New Roman" panose="02020603050405020304" pitchFamily="18" charset="0"/>
                <a:cs typeface="Times New Roman" panose="02020603050405020304" pitchFamily="18" charset="0"/>
              </a:rPr>
              <a:t>Convective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is </a:t>
            </a:r>
            <a:r>
              <a:rPr lang="en-US" dirty="0">
                <a:latin typeface="Times New Roman" panose="02020603050405020304" pitchFamily="18" charset="0"/>
                <a:cs typeface="Times New Roman" panose="02020603050405020304" pitchFamily="18" charset="0"/>
              </a:rPr>
              <a:t>negative at the surface, or if displaced air parcels y return to their starting point, then the BL is said to be </a:t>
            </a:r>
            <a:r>
              <a:rPr lang="en-US" b="1" u="sng" dirty="0" smtClean="0">
                <a:latin typeface="Times New Roman" panose="02020603050405020304" pitchFamily="18" charset="0"/>
                <a:cs typeface="Times New Roman" panose="02020603050405020304" pitchFamily="18" charset="0"/>
              </a:rPr>
              <a:t>Stable </a:t>
            </a:r>
            <a:r>
              <a:rPr lang="en-US" dirty="0">
                <a:latin typeface="Times New Roman" panose="02020603050405020304" pitchFamily="18" charset="0"/>
                <a:cs typeface="Times New Roman" panose="02020603050405020304" pitchFamily="18" charset="0"/>
              </a:rPr>
              <a:t>if the buoyancy term is near zero, then the boundary layer is said to be </a:t>
            </a:r>
            <a:r>
              <a:rPr lang="en-US" b="1" u="sng" dirty="0" smtClean="0">
                <a:latin typeface="Times New Roman" panose="02020603050405020304" pitchFamily="18" charset="0"/>
                <a:cs typeface="Times New Roman" panose="02020603050405020304" pitchFamily="18" charset="0"/>
              </a:rPr>
              <a:t>Neutral</a:t>
            </a:r>
            <a:r>
              <a:rPr lang="en-US" dirty="0">
                <a:latin typeface="Times New Roman" panose="02020603050405020304" pitchFamily="18" charset="0"/>
                <a:cs typeface="Times New Roman" panose="02020603050405020304" pitchFamily="18" charset="0"/>
              </a:rPr>
              <a:t>. In overcast conditions with strong winds but little temperature difference between the air and the surface, the BL is often close to neutral stability.</a:t>
            </a:r>
          </a:p>
          <a:p>
            <a:endParaRPr lang="en-US" dirty="0"/>
          </a:p>
          <a:p>
            <a:endParaRPr lang="en-US" dirty="0"/>
          </a:p>
        </p:txBody>
      </p:sp>
      <p:sp>
        <p:nvSpPr>
          <p:cNvPr id="2" name="Rectangle 1"/>
          <p:cNvSpPr/>
          <p:nvPr/>
        </p:nvSpPr>
        <p:spPr>
          <a:xfrm>
            <a:off x="326571" y="226649"/>
            <a:ext cx="11469189" cy="1292662"/>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Static Stability and Convection </a:t>
            </a:r>
            <a:endParaRPr lang="en-US" sz="2400" b="1"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Static </a:t>
            </a:r>
            <a:r>
              <a:rPr lang="en-US" b="1" u="sng" dirty="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measure of the capability for buoyant convection. The word "static" means "having no motion"; hence this type of stability does not depend on wind. Air is statically unstable when less-dense air (warmer and/or moister) underlies </a:t>
            </a:r>
            <a:r>
              <a:rPr lang="en-US" dirty="0" smtClean="0">
                <a:latin typeface="Times New Roman" panose="02020603050405020304" pitchFamily="18" charset="0"/>
                <a:cs typeface="Times New Roman" panose="02020603050405020304" pitchFamily="18" charset="0"/>
              </a:rPr>
              <a:t>more</a:t>
            </a:r>
            <a:r>
              <a:rPr lang="ar-IQ"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dense </a:t>
            </a:r>
            <a:r>
              <a:rPr lang="en-US" dirty="0">
                <a:latin typeface="Times New Roman" panose="02020603050405020304" pitchFamily="18" charset="0"/>
                <a:cs typeface="Times New Roman" panose="02020603050405020304" pitchFamily="18" charset="0"/>
              </a:rPr>
              <a:t>air. </a:t>
            </a:r>
          </a:p>
        </p:txBody>
      </p:sp>
      <p:pic>
        <p:nvPicPr>
          <p:cNvPr id="3" name="Picture 2"/>
          <p:cNvPicPr>
            <a:picLocks noChangeAspect="1"/>
          </p:cNvPicPr>
          <p:nvPr/>
        </p:nvPicPr>
        <p:blipFill>
          <a:blip r:embed="rId2"/>
          <a:stretch>
            <a:fillRect/>
          </a:stretch>
        </p:blipFill>
        <p:spPr>
          <a:xfrm>
            <a:off x="708389" y="1813836"/>
            <a:ext cx="728526" cy="341535"/>
          </a:xfrm>
          <a:prstGeom prst="rect">
            <a:avLst/>
          </a:prstGeom>
        </p:spPr>
      </p:pic>
      <p:pic>
        <p:nvPicPr>
          <p:cNvPr id="7" name="Picture 6"/>
          <p:cNvPicPr>
            <a:picLocks noChangeAspect="1"/>
          </p:cNvPicPr>
          <p:nvPr/>
        </p:nvPicPr>
        <p:blipFill>
          <a:blip r:embed="rId2"/>
          <a:stretch>
            <a:fillRect/>
          </a:stretch>
        </p:blipFill>
        <p:spPr>
          <a:xfrm>
            <a:off x="708389" y="2331938"/>
            <a:ext cx="728526" cy="341535"/>
          </a:xfrm>
          <a:prstGeom prst="rect">
            <a:avLst/>
          </a:prstGeom>
        </p:spPr>
      </p:pic>
      <p:sp>
        <p:nvSpPr>
          <p:cNvPr id="8" name="Rectangle 7"/>
          <p:cNvSpPr/>
          <p:nvPr/>
        </p:nvSpPr>
        <p:spPr>
          <a:xfrm>
            <a:off x="261255" y="3315754"/>
            <a:ext cx="11599820" cy="1200329"/>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In some of the older literature, the boundary layer of this latter case is also sometimes referred to as an Ekman boundary layer. </a:t>
            </a:r>
            <a:r>
              <a:rPr lang="en-US" dirty="0">
                <a:latin typeface="Times New Roman" panose="02020603050405020304" pitchFamily="18" charset="0"/>
                <a:cs typeface="Times New Roman" panose="02020603050405020304" pitchFamily="18" charset="0"/>
              </a:rPr>
              <a:t>During fair weather conditions over land, the BL touching the ground is rarely neutral. Neutral conditions are frequently found in the RL aloft. In overcast conditions with strong winds but little temperature difference between the air and the surface, the BL is often close to neutral stability. </a:t>
            </a:r>
          </a:p>
        </p:txBody>
      </p:sp>
      <p:sp>
        <p:nvSpPr>
          <p:cNvPr id="9" name="Rectangle 8"/>
          <p:cNvSpPr/>
          <p:nvPr/>
        </p:nvSpPr>
        <p:spPr>
          <a:xfrm>
            <a:off x="195942" y="4564669"/>
            <a:ext cx="11665133" cy="646331"/>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dynamic </a:t>
            </a:r>
            <a:r>
              <a:rPr lang="en-US" b="1" u="sng" dirty="0" smtClean="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"dynamic" refers to motion; hence, dynamic stability depends in part on the winds. Even if the air is statically stable, </a:t>
            </a:r>
            <a:r>
              <a:rPr lang="en-US" dirty="0" smtClean="0">
                <a:latin typeface="Times New Roman" panose="02020603050405020304" pitchFamily="18" charset="0"/>
                <a:cs typeface="Times New Roman" panose="02020603050405020304" pitchFamily="18" charset="0"/>
              </a:rPr>
              <a:t>Wind </a:t>
            </a:r>
            <a:r>
              <a:rPr lang="en-US" dirty="0">
                <a:latin typeface="Times New Roman" panose="02020603050405020304" pitchFamily="18" charset="0"/>
                <a:cs typeface="Times New Roman" panose="02020603050405020304" pitchFamily="18" charset="0"/>
              </a:rPr>
              <a:t>shears may be able to generate turbulence dynamically. </a:t>
            </a:r>
          </a:p>
        </p:txBody>
      </p:sp>
    </p:spTree>
    <p:extLst>
      <p:ext uri="{BB962C8B-B14F-4D97-AF65-F5344CB8AC3E}">
        <p14:creationId xmlns:p14="http://schemas.microsoft.com/office/powerpoint/2010/main" val="393264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399" t="23125" r="43039" b="39553"/>
          <a:stretch/>
        </p:blipFill>
        <p:spPr>
          <a:xfrm>
            <a:off x="7550331" y="901336"/>
            <a:ext cx="3500846" cy="3252653"/>
          </a:xfrm>
          <a:prstGeom prst="rect">
            <a:avLst/>
          </a:prstGeom>
        </p:spPr>
      </p:pic>
      <p:pic>
        <p:nvPicPr>
          <p:cNvPr id="6" name="Picture 5"/>
          <p:cNvPicPr>
            <a:picLocks noChangeAspect="1"/>
          </p:cNvPicPr>
          <p:nvPr/>
        </p:nvPicPr>
        <p:blipFill rotWithShape="1">
          <a:blip r:embed="rId3"/>
          <a:srcRect l="24933" t="45788" r="42738" b="15982"/>
          <a:stretch/>
        </p:blipFill>
        <p:spPr>
          <a:xfrm>
            <a:off x="1188719" y="1030812"/>
            <a:ext cx="6361612" cy="3319119"/>
          </a:xfrm>
          <a:prstGeom prst="rect">
            <a:avLst/>
          </a:prstGeom>
        </p:spPr>
      </p:pic>
      <p:sp>
        <p:nvSpPr>
          <p:cNvPr id="2" name="Rectangle 1"/>
          <p:cNvSpPr/>
          <p:nvPr/>
        </p:nvSpPr>
        <p:spPr>
          <a:xfrm>
            <a:off x="809898" y="4913701"/>
            <a:ext cx="10620102"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As an example, in the middle 50% of the convective ML the lapse rate is nearly adiabatic, causing an incorrect classification of neutral stability </a:t>
            </a:r>
          </a:p>
        </p:txBody>
      </p:sp>
    </p:spTree>
    <p:extLst>
      <p:ext uri="{BB962C8B-B14F-4D97-AF65-F5344CB8AC3E}">
        <p14:creationId xmlns:p14="http://schemas.microsoft.com/office/powerpoint/2010/main" val="337693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54" y="427783"/>
            <a:ext cx="11885504" cy="646331"/>
          </a:xfrm>
          <a:prstGeom prst="rect">
            <a:avLst/>
          </a:prstGeom>
        </p:spPr>
        <p:txBody>
          <a:bodyPr wrap="square">
            <a:spAutoFit/>
          </a:bodyPr>
          <a:lstStyle/>
          <a:p>
            <a:pPr marL="285750" indent="-285750">
              <a:buFont typeface="Wingdings" panose="05000000000000000000" pitchFamily="2" charset="2"/>
              <a:buChar char="v"/>
            </a:pPr>
            <a:r>
              <a:rPr lang="en-US" b="1" i="1" u="sng" dirty="0">
                <a:latin typeface="Times New Roman" panose="02020603050405020304" pitchFamily="18" charset="0"/>
                <a:cs typeface="Times New Roman" panose="02020603050405020304" pitchFamily="18" charset="0"/>
              </a:rPr>
              <a:t>Kelvin-Helmholtz (KH) </a:t>
            </a:r>
            <a:r>
              <a:rPr lang="en-US" b="1" i="1" u="sng" dirty="0" smtClean="0">
                <a:latin typeface="Times New Roman" panose="02020603050405020304" pitchFamily="18" charset="0"/>
                <a:cs typeface="Times New Roman" panose="02020603050405020304" pitchFamily="18" charset="0"/>
              </a:rPr>
              <a:t>wave  </a:t>
            </a:r>
            <a:r>
              <a:rPr lang="en-US" dirty="0" smtClean="0">
                <a:latin typeface="Times New Roman" panose="02020603050405020304" pitchFamily="18" charset="0"/>
                <a:cs typeface="Times New Roman" panose="02020603050405020304" pitchFamily="18" charset="0"/>
              </a:rPr>
              <a:t>is wave </a:t>
            </a:r>
            <a:r>
              <a:rPr lang="en-US" dirty="0">
                <a:latin typeface="Times New Roman" panose="02020603050405020304" pitchFamily="18" charset="0"/>
                <a:cs typeface="Times New Roman" panose="02020603050405020304" pitchFamily="18" charset="0"/>
              </a:rPr>
              <a:t>begins to "roll up" or "break". This "breaking" wave is called a </a:t>
            </a:r>
            <a:r>
              <a:rPr lang="en-US" dirty="0" smtClean="0">
                <a:latin typeface="Times New Roman" panose="02020603050405020304" pitchFamily="18" charset="0"/>
                <a:cs typeface="Times New Roman" panose="02020603050405020304" pitchFamily="18" charset="0"/>
              </a:rPr>
              <a:t>Kelvin- Helmholtz </a:t>
            </a:r>
            <a:r>
              <a:rPr lang="en-US" dirty="0">
                <a:latin typeface="Times New Roman" panose="02020603050405020304" pitchFamily="18" charset="0"/>
                <a:cs typeface="Times New Roman" panose="02020603050405020304" pitchFamily="18" charset="0"/>
              </a:rPr>
              <a:t>(KH) wave , These waves are frequent occurrence within statically stable shear layers</a:t>
            </a:r>
          </a:p>
        </p:txBody>
      </p:sp>
      <p:sp>
        <p:nvSpPr>
          <p:cNvPr id="8" name="Rectangle 7"/>
          <p:cNvSpPr/>
          <p:nvPr/>
        </p:nvSpPr>
        <p:spPr>
          <a:xfrm>
            <a:off x="110554" y="1400520"/>
            <a:ext cx="11885504" cy="1200329"/>
          </a:xfrm>
          <a:prstGeom prst="rect">
            <a:avLst/>
          </a:prstGeom>
        </p:spPr>
        <p:txBody>
          <a:bodyPr wrap="square">
            <a:spAutoFit/>
          </a:bodyPr>
          <a:lstStyle/>
          <a:p>
            <a:pPr marL="28575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C</a:t>
            </a:r>
            <a:r>
              <a:rPr lang="en-US" b="1" u="sng" dirty="0" smtClean="0">
                <a:latin typeface="Times New Roman" panose="02020603050405020304" pitchFamily="18" charset="0"/>
                <a:cs typeface="Times New Roman" panose="02020603050405020304" pitchFamily="18" charset="0"/>
              </a:rPr>
              <a:t>lear - Air Turbulence </a:t>
            </a:r>
            <a:r>
              <a:rPr lang="en-US" b="1" u="sng" dirty="0">
                <a:latin typeface="Times New Roman" panose="02020603050405020304" pitchFamily="18" charset="0"/>
                <a:cs typeface="Times New Roman" panose="02020603050405020304" pitchFamily="18" charset="0"/>
              </a:rPr>
              <a:t>(CAT</a:t>
            </a:r>
            <a:r>
              <a:rPr lang="en-US" b="1"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often occur above and below strong wind jets, such as the nocturnal jet and the planetary-scale jet stream. In these </a:t>
            </a:r>
            <a:r>
              <a:rPr lang="en-US" dirty="0" smtClean="0">
                <a:latin typeface="Times New Roman" panose="02020603050405020304" pitchFamily="18" charset="0"/>
                <a:cs typeface="Times New Roman" panose="02020603050405020304" pitchFamily="18" charset="0"/>
              </a:rPr>
              <a:t>situations, </a:t>
            </a:r>
            <a:r>
              <a:rPr lang="en-US" dirty="0">
                <a:latin typeface="Times New Roman" panose="02020603050405020304" pitchFamily="18" charset="0"/>
                <a:cs typeface="Times New Roman" panose="02020603050405020304" pitchFamily="18" charset="0"/>
              </a:rPr>
              <a:t>continued dynamic </a:t>
            </a:r>
            <a:r>
              <a:rPr lang="en-US" dirty="0" smtClean="0">
                <a:latin typeface="Times New Roman" panose="02020603050405020304" pitchFamily="18" charset="0"/>
                <a:cs typeface="Times New Roman" panose="02020603050405020304" pitchFamily="18" charset="0"/>
              </a:rPr>
              <a:t>forcing's </a:t>
            </a:r>
            <a:r>
              <a:rPr lang="en-US" dirty="0">
                <a:latin typeface="Times New Roman" panose="02020603050405020304" pitchFamily="18" charset="0"/>
                <a:cs typeface="Times New Roman" panose="02020603050405020304" pitchFamily="18" charset="0"/>
              </a:rPr>
              <a:t>can allow turbulence to continue for hours to days. These regions of CAT have large horizontal extent (hundreds of kilometers in some cases), but usually limited vertical extent (tens to hundred of meters). </a:t>
            </a:r>
          </a:p>
        </p:txBody>
      </p:sp>
      <p:sp>
        <p:nvSpPr>
          <p:cNvPr id="9" name="Rectangle 8"/>
          <p:cNvSpPr/>
          <p:nvPr/>
        </p:nvSpPr>
        <p:spPr>
          <a:xfrm>
            <a:off x="339635" y="3449769"/>
            <a:ext cx="10071463"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Q1) From data radio sound, </a:t>
            </a:r>
            <a:r>
              <a:rPr lang="en-US" b="1" dirty="0">
                <a:latin typeface="Times New Roman" panose="02020603050405020304" pitchFamily="18" charset="0"/>
                <a:cs typeface="Times New Roman" panose="02020603050405020304" pitchFamily="18" charset="0"/>
              </a:rPr>
              <a:t>identify the static stability of the air at z = </a:t>
            </a:r>
            <a:r>
              <a:rPr lang="en-US" b="1" dirty="0" smtClean="0">
                <a:latin typeface="Times New Roman" panose="02020603050405020304" pitchFamily="18" charset="0"/>
                <a:cs typeface="Times New Roman" panose="02020603050405020304" pitchFamily="18" charset="0"/>
              </a:rPr>
              <a:t>200 m , 400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and  1000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64691" t="29554" r="18542" b="30803"/>
          <a:stretch/>
        </p:blipFill>
        <p:spPr>
          <a:xfrm>
            <a:off x="1828800" y="3819101"/>
            <a:ext cx="2181498" cy="2899955"/>
          </a:xfrm>
          <a:prstGeom prst="rect">
            <a:avLst/>
          </a:prstGeom>
        </p:spPr>
      </p:pic>
      <p:sp>
        <p:nvSpPr>
          <p:cNvPr id="12" name="Rectangle 11"/>
          <p:cNvSpPr/>
          <p:nvPr/>
        </p:nvSpPr>
        <p:spPr>
          <a:xfrm>
            <a:off x="4579826" y="3037771"/>
            <a:ext cx="1473480" cy="400110"/>
          </a:xfrm>
          <a:prstGeom prst="rect">
            <a:avLst/>
          </a:prstGeom>
        </p:spPr>
        <p:txBody>
          <a:bodyPr wrap="none">
            <a:spAutoFit/>
          </a:bodyPr>
          <a:lstStyle/>
          <a:p>
            <a:r>
              <a:rPr lang="en-US" sz="2000" b="1" i="1" u="sng" dirty="0" smtClean="0">
                <a:latin typeface="Times New Roman" panose="02020603050405020304" pitchFamily="18" charset="0"/>
                <a:cs typeface="Times New Roman" panose="02020603050405020304" pitchFamily="18" charset="0"/>
              </a:rPr>
              <a:t>Home work</a:t>
            </a:r>
            <a:endParaRPr lang="en-US"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7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36" y="218944"/>
            <a:ext cx="8355876" cy="400110"/>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Q2</a:t>
            </a:r>
            <a:r>
              <a:rPr lang="en-US" dirty="0" smtClean="0"/>
              <a:t>) </a:t>
            </a:r>
            <a:r>
              <a:rPr lang="en-US" sz="2000" b="1" dirty="0">
                <a:latin typeface="Times New Roman" panose="02020603050405020304" pitchFamily="18" charset="0"/>
                <a:cs typeface="Times New Roman" panose="02020603050405020304" pitchFamily="18" charset="0"/>
              </a:rPr>
              <a:t>What is the static stability of each of the layers in the diagram at right?</a:t>
            </a:r>
          </a:p>
        </p:txBody>
      </p:sp>
      <p:pic>
        <p:nvPicPr>
          <p:cNvPr id="5" name="Picture 4"/>
          <p:cNvPicPr>
            <a:picLocks noChangeAspect="1"/>
          </p:cNvPicPr>
          <p:nvPr/>
        </p:nvPicPr>
        <p:blipFill rotWithShape="1">
          <a:blip r:embed="rId2"/>
          <a:srcRect l="25034" t="38839" r="22056" b="12589"/>
          <a:stretch/>
        </p:blipFill>
        <p:spPr>
          <a:xfrm>
            <a:off x="1175657" y="945625"/>
            <a:ext cx="8098971" cy="2233750"/>
          </a:xfrm>
          <a:prstGeom prst="rect">
            <a:avLst/>
          </a:prstGeom>
        </p:spPr>
      </p:pic>
    </p:spTree>
    <p:extLst>
      <p:ext uri="{BB962C8B-B14F-4D97-AF65-F5344CB8AC3E}">
        <p14:creationId xmlns:p14="http://schemas.microsoft.com/office/powerpoint/2010/main" val="295892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6707" y="176376"/>
            <a:ext cx="5713937" cy="400110"/>
          </a:xfrm>
          <a:prstGeom prst="rect">
            <a:avLst/>
          </a:prstGeom>
        </p:spPr>
        <p:txBody>
          <a:bodyPr wrap="non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
        <p:nvSpPr>
          <p:cNvPr id="5" name="Rectangle 4"/>
          <p:cNvSpPr/>
          <p:nvPr/>
        </p:nvSpPr>
        <p:spPr>
          <a:xfrm>
            <a:off x="355428" y="576486"/>
            <a:ext cx="1111649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individual terms in the TKE budget equation describe physical processes that generate turbulence. The relative balance of these processes determines the ability of the flow to maintain turbulence or become </a:t>
            </a:r>
            <a:r>
              <a:rPr lang="en-US" dirty="0" smtClean="0">
                <a:latin typeface="Times New Roman" panose="02020603050405020304" pitchFamily="18" charset="0"/>
                <a:cs typeface="Times New Roman" panose="02020603050405020304" pitchFamily="18" charset="0"/>
              </a:rPr>
              <a:t>turbulent </a:t>
            </a:r>
            <a:r>
              <a:rPr lang="en-US" dirty="0">
                <a:latin typeface="Times New Roman" panose="02020603050405020304" pitchFamily="18" charset="0"/>
                <a:cs typeface="Times New Roman" panose="02020603050405020304" pitchFamily="18" charset="0"/>
              </a:rPr>
              <a:t>and thus indicates flow stability. </a:t>
            </a:r>
          </a:p>
        </p:txBody>
      </p:sp>
      <p:pic>
        <p:nvPicPr>
          <p:cNvPr id="6" name="Picture 5"/>
          <p:cNvPicPr>
            <a:picLocks noChangeAspect="1"/>
          </p:cNvPicPr>
          <p:nvPr/>
        </p:nvPicPr>
        <p:blipFill rotWithShape="1">
          <a:blip r:embed="rId2"/>
          <a:srcRect l="7866" t="20090" r="12618" b="56874"/>
          <a:stretch/>
        </p:blipFill>
        <p:spPr>
          <a:xfrm>
            <a:off x="355428" y="1708822"/>
            <a:ext cx="11234059" cy="1099693"/>
          </a:xfrm>
          <a:prstGeom prst="rect">
            <a:avLst/>
          </a:prstGeom>
        </p:spPr>
      </p:pic>
      <p:sp>
        <p:nvSpPr>
          <p:cNvPr id="7" name="Rectangle 6"/>
          <p:cNvSpPr/>
          <p:nvPr/>
        </p:nvSpPr>
        <p:spPr>
          <a:xfrm>
            <a:off x="218267" y="2808515"/>
            <a:ext cx="11508380" cy="70788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If we choose a coordinate system aligned with the mean wind, assume horizontal homogeneity, and neglect subsidence, then a special </a:t>
            </a:r>
            <a:r>
              <a:rPr lang="en-US" sz="2000" dirty="0" smtClean="0">
                <a:solidFill>
                  <a:srgbClr val="FF0000"/>
                </a:solidFill>
                <a:latin typeface="Times New Roman" panose="02020603050405020304" pitchFamily="18" charset="0"/>
                <a:cs typeface="Times New Roman" panose="02020603050405020304" pitchFamily="18" charset="0"/>
              </a:rPr>
              <a:t>form </a:t>
            </a:r>
            <a:r>
              <a:rPr lang="en-US" sz="2000" dirty="0">
                <a:solidFill>
                  <a:srgbClr val="FF0000"/>
                </a:solidFill>
                <a:latin typeface="Times New Roman" panose="02020603050405020304" pitchFamily="18" charset="0"/>
                <a:cs typeface="Times New Roman" panose="02020603050405020304" pitchFamily="18" charset="0"/>
              </a:rPr>
              <a:t>of the TKE budget equation can be written </a:t>
            </a:r>
          </a:p>
        </p:txBody>
      </p:sp>
      <p:pic>
        <p:nvPicPr>
          <p:cNvPr id="8" name="Picture 7"/>
          <p:cNvPicPr>
            <a:picLocks noChangeAspect="1"/>
          </p:cNvPicPr>
          <p:nvPr/>
        </p:nvPicPr>
        <p:blipFill rotWithShape="1">
          <a:blip r:embed="rId3"/>
          <a:srcRect l="15999" t="34018" r="13019" b="42946"/>
          <a:stretch/>
        </p:blipFill>
        <p:spPr>
          <a:xfrm>
            <a:off x="483323" y="3764516"/>
            <a:ext cx="11383218" cy="1349608"/>
          </a:xfrm>
          <a:prstGeom prst="rect">
            <a:avLst/>
          </a:prstGeom>
        </p:spPr>
      </p:pic>
    </p:spTree>
    <p:extLst>
      <p:ext uri="{BB962C8B-B14F-4D97-AF65-F5344CB8AC3E}">
        <p14:creationId xmlns:p14="http://schemas.microsoft.com/office/powerpoint/2010/main" val="215380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5394" y="234353"/>
            <a:ext cx="11144288" cy="4247317"/>
          </a:xfrm>
          <a:prstGeom prst="rect">
            <a:avLst/>
          </a:prstGeom>
        </p:spPr>
        <p:txBody>
          <a:bodyPr wrap="square">
            <a:spAutoFit/>
          </a:bodyPr>
          <a:lstStyle/>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rate-of-change of TKE or represents local storage </a:t>
            </a: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buoyant production or consumption term, It is </a:t>
            </a:r>
            <a:r>
              <a:rPr lang="en-US" dirty="0" smtClean="0">
                <a:latin typeface="Times New Roman" panose="02020603050405020304" pitchFamily="18" charset="0"/>
                <a:cs typeface="Times New Roman" panose="02020603050405020304" pitchFamily="18" charset="0"/>
              </a:rPr>
              <a:t>a production </a:t>
            </a:r>
            <a:r>
              <a:rPr lang="en-US" dirty="0">
                <a:latin typeface="Times New Roman" panose="02020603050405020304" pitchFamily="18" charset="0"/>
                <a:cs typeface="Times New Roman" panose="02020603050405020304" pitchFamily="18" charset="0"/>
              </a:rPr>
              <a:t>or loss </a:t>
            </a:r>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depending on whether the heat flux </a:t>
            </a:r>
            <a:r>
              <a:rPr lang="en-US" dirty="0" smtClean="0">
                <a:latin typeface="Times New Roman" panose="02020603050405020304" pitchFamily="18" charset="0"/>
                <a:cs typeface="Times New Roman" panose="02020603050405020304" pitchFamily="18" charset="0"/>
              </a:rPr>
              <a:t>                    is positive </a:t>
            </a:r>
            <a:r>
              <a:rPr lang="en-US" dirty="0">
                <a:latin typeface="Times New Roman" panose="02020603050405020304" pitchFamily="18" charset="0"/>
                <a:cs typeface="Times New Roman" panose="02020603050405020304" pitchFamily="18" charset="0"/>
              </a:rPr>
              <a:t>(during daytime over land) or negative (at night over land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mechanical or shear production/loss term. The </a:t>
            </a:r>
            <a:r>
              <a:rPr lang="en-US" dirty="0" smtClean="0">
                <a:latin typeface="Times New Roman" panose="02020603050405020304" pitchFamily="18" charset="0"/>
                <a:cs typeface="Times New Roman" panose="02020603050405020304" pitchFamily="18" charset="0"/>
              </a:rPr>
              <a:t>momentum flux                     is </a:t>
            </a:r>
            <a:r>
              <a:rPr lang="en-US" dirty="0">
                <a:latin typeface="Times New Roman" panose="02020603050405020304" pitchFamily="18" charset="0"/>
                <a:cs typeface="Times New Roman" panose="02020603050405020304" pitchFamily="18" charset="0"/>
              </a:rPr>
              <a:t>usually of opposite sign from the mean wind shear, </a:t>
            </a: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the momentum of the wind is usually lost downward to </a:t>
            </a:r>
            <a:r>
              <a:rPr lang="en-US" dirty="0" smtClean="0">
                <a:latin typeface="Times New Roman" panose="02020603050405020304" pitchFamily="18" charset="0"/>
                <a:cs typeface="Times New Roman" panose="02020603050405020304" pitchFamily="18" charset="0"/>
              </a:rPr>
              <a:t>the ground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turbulent transport of TKE. It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moved around by the turbulent eddies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pressure correlation term that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redistributed by pressure perturbations.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viscous dissipation of TKE. </a:t>
            </a:r>
            <a:r>
              <a:rPr lang="en-US" dirty="0" smtClean="0">
                <a:latin typeface="Times New Roman" panose="02020603050405020304" pitchFamily="18" charset="0"/>
                <a:cs typeface="Times New Roman" panose="02020603050405020304" pitchFamily="18" charset="0"/>
              </a:rPr>
              <a:t> Term </a:t>
            </a:r>
            <a:r>
              <a:rPr lang="en-US" dirty="0">
                <a:latin typeface="Times New Roman" panose="02020603050405020304" pitchFamily="18" charset="0"/>
                <a:cs typeface="Times New Roman" panose="02020603050405020304" pitchFamily="18" charset="0"/>
              </a:rPr>
              <a:t>VII is a loss term that always exists whenever TKE is nonzero. </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4777" t="24385" r="57020" b="64033"/>
          <a:stretch/>
        </p:blipFill>
        <p:spPr>
          <a:xfrm>
            <a:off x="1841541" y="1130488"/>
            <a:ext cx="818707" cy="552893"/>
          </a:xfrm>
          <a:prstGeom prst="rect">
            <a:avLst/>
          </a:prstGeom>
        </p:spPr>
      </p:pic>
      <p:pic>
        <p:nvPicPr>
          <p:cNvPr id="6" name="Picture 5"/>
          <p:cNvPicPr>
            <a:picLocks noChangeAspect="1"/>
          </p:cNvPicPr>
          <p:nvPr/>
        </p:nvPicPr>
        <p:blipFill>
          <a:blip r:embed="rId3"/>
          <a:stretch>
            <a:fillRect/>
          </a:stretch>
        </p:blipFill>
        <p:spPr>
          <a:xfrm>
            <a:off x="8294929" y="1456232"/>
            <a:ext cx="823031" cy="486281"/>
          </a:xfrm>
          <a:prstGeom prst="rect">
            <a:avLst/>
          </a:prstGeom>
        </p:spPr>
      </p:pic>
      <p:pic>
        <p:nvPicPr>
          <p:cNvPr id="7" name="Picture 6"/>
          <p:cNvPicPr>
            <a:picLocks noChangeAspect="1"/>
          </p:cNvPicPr>
          <p:nvPr/>
        </p:nvPicPr>
        <p:blipFill rotWithShape="1">
          <a:blip r:embed="rId4"/>
          <a:srcRect l="15999" t="34018" r="13019" b="42946"/>
          <a:stretch/>
        </p:blipFill>
        <p:spPr>
          <a:xfrm>
            <a:off x="466464" y="4114561"/>
            <a:ext cx="11383218" cy="1349608"/>
          </a:xfrm>
          <a:prstGeom prst="rect">
            <a:avLst/>
          </a:prstGeom>
        </p:spPr>
      </p:pic>
    </p:spTree>
    <p:extLst>
      <p:ext uri="{BB962C8B-B14F-4D97-AF65-F5344CB8AC3E}">
        <p14:creationId xmlns:p14="http://schemas.microsoft.com/office/powerpoint/2010/main" val="4016630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828" y="144921"/>
            <a:ext cx="11640457" cy="830997"/>
          </a:xfrm>
          <a:prstGeom prst="rect">
            <a:avLst/>
          </a:prstGeom>
        </p:spPr>
        <p:txBody>
          <a:bodyPr wrap="square">
            <a:spAutoFit/>
          </a:bodyPr>
          <a:lstStyle/>
          <a:p>
            <a:pPr algn="ctr"/>
            <a:r>
              <a:rPr lang="en-US" sz="2400" b="1" i="1" dirty="0">
                <a:latin typeface="Times New Roman" panose="02020603050405020304" pitchFamily="18" charset="0"/>
                <a:cs typeface="+mj-cs"/>
              </a:rPr>
              <a:t>Contributions to the TKE </a:t>
            </a:r>
          </a:p>
          <a:p>
            <a:pPr algn="ctr"/>
            <a:r>
              <a:rPr lang="en-US" sz="2400" b="1" i="1" u="sng" dirty="0" smtClean="0">
                <a:cs typeface="+mj-cs"/>
              </a:rPr>
              <a:t>1- Term Storage </a:t>
            </a:r>
            <a:endParaRPr lang="en-US" sz="2400" b="1" i="1" u="sng" dirty="0">
              <a:cs typeface="+mj-cs"/>
            </a:endParaRPr>
          </a:p>
        </p:txBody>
      </p:sp>
      <p:sp>
        <p:nvSpPr>
          <p:cNvPr id="5" name="Rectangle 4"/>
          <p:cNvSpPr/>
          <p:nvPr/>
        </p:nvSpPr>
        <p:spPr>
          <a:xfrm>
            <a:off x="159657" y="1106546"/>
            <a:ext cx="11408228" cy="1631216"/>
          </a:xfrm>
          <a:prstGeom prst="rect">
            <a:avLst/>
          </a:prstGeom>
        </p:spPr>
        <p:txBody>
          <a:bodyPr wrap="square">
            <a:spAutoFit/>
          </a:bodyPr>
          <a:lstStyle/>
          <a:p>
            <a:r>
              <a:rPr lang="en-US" sz="2000" dirty="0">
                <a:cs typeface="+mj-cs"/>
              </a:rPr>
              <a:t>Fig 5.1 </a:t>
            </a:r>
            <a:r>
              <a:rPr lang="en-US" sz="2000" dirty="0" smtClean="0">
                <a:cs typeface="+mj-cs"/>
              </a:rPr>
              <a:t>shows</a:t>
            </a:r>
            <a:r>
              <a:rPr lang="ar-IQ" sz="2000" dirty="0" smtClean="0">
                <a:cs typeface="+mj-cs"/>
              </a:rPr>
              <a:t> </a:t>
            </a:r>
            <a:r>
              <a:rPr lang="en-US" sz="2000" dirty="0" smtClean="0">
                <a:latin typeface="Times New Roman" panose="02020603050405020304" pitchFamily="18" charset="0"/>
                <a:cs typeface="+mj-cs"/>
              </a:rPr>
              <a:t>a </a:t>
            </a:r>
            <a:r>
              <a:rPr lang="en-US" sz="2000" dirty="0">
                <a:latin typeface="Times New Roman" panose="02020603050405020304" pitchFamily="18" charset="0"/>
                <a:cs typeface="+mj-cs"/>
              </a:rPr>
              <a:t>simulation of </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TKE</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 </a:t>
            </a:r>
            <a:r>
              <a:rPr lang="en-US" sz="2000" dirty="0">
                <a:latin typeface="Times New Roman" panose="02020603050405020304" pitchFamily="18" charset="0"/>
                <a:cs typeface="+mj-cs"/>
              </a:rPr>
              <a:t>over a two day period, </a:t>
            </a:r>
            <a:r>
              <a:rPr lang="en-US" sz="2000" dirty="0" smtClean="0">
                <a:latin typeface="Times New Roman" panose="02020603050405020304" pitchFamily="18" charset="0"/>
                <a:cs typeface="+mj-cs"/>
              </a:rPr>
              <a:t>where</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a </a:t>
            </a:r>
            <a:r>
              <a:rPr lang="en-US" sz="2000" dirty="0">
                <a:latin typeface="Times New Roman" panose="02020603050405020304" pitchFamily="18" charset="0"/>
                <a:cs typeface="+mj-cs"/>
              </a:rPr>
              <a:t>dramatic increase and decrease of TKE occur within each diurnal cycle.  </a:t>
            </a:r>
            <a:r>
              <a:rPr lang="en-US" sz="2000" b="1" u="sng" dirty="0">
                <a:latin typeface="Times New Roman" panose="02020603050405020304" pitchFamily="18" charset="0"/>
                <a:cs typeface="+mj-cs"/>
              </a:rPr>
              <a:t>An increase in TKE from a small early morning value to a larger early afternoon value represents net storage of TKE in the air. </a:t>
            </a:r>
            <a:r>
              <a:rPr lang="en-US" sz="2000" dirty="0">
                <a:latin typeface="Times New Roman" panose="02020603050405020304" pitchFamily="18" charset="0"/>
                <a:cs typeface="+mj-cs"/>
              </a:rPr>
              <a:t>In particular, </a:t>
            </a:r>
            <a:r>
              <a:rPr lang="en-US" sz="2000" dirty="0" err="1">
                <a:latin typeface="Times New Roman" panose="02020603050405020304" pitchFamily="18" charset="0"/>
                <a:cs typeface="+mj-cs"/>
              </a:rPr>
              <a:t>nonturbulent</a:t>
            </a:r>
            <a:r>
              <a:rPr lang="en-US" sz="2000" dirty="0">
                <a:latin typeface="Times New Roman" panose="02020603050405020304" pitchFamily="18" charset="0"/>
                <a:cs typeface="+mj-cs"/>
              </a:rPr>
              <a:t> FA air just above the ML top </a:t>
            </a:r>
            <a:r>
              <a:rPr lang="en-US" sz="2000" dirty="0" smtClean="0">
                <a:latin typeface="Times New Roman" panose="02020603050405020304" pitchFamily="18" charset="0"/>
                <a:cs typeface="+mj-cs"/>
              </a:rPr>
              <a:t>must</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be </a:t>
            </a:r>
            <a:r>
              <a:rPr lang="en-US" sz="2000" dirty="0">
                <a:latin typeface="Times New Roman" panose="02020603050405020304" pitchFamily="18" charset="0"/>
                <a:cs typeface="+mj-cs"/>
              </a:rPr>
              <a:t>spun </a:t>
            </a:r>
            <a:r>
              <a:rPr lang="en-US" sz="2000" dirty="0" smtClean="0">
                <a:latin typeface="Times New Roman" panose="02020603050405020304" pitchFamily="18" charset="0"/>
                <a:cs typeface="+mj-cs"/>
              </a:rPr>
              <a:t>up.</a:t>
            </a:r>
          </a:p>
          <a:p>
            <a:r>
              <a:rPr lang="en-US" sz="2000" b="1" u="sng" dirty="0" smtClean="0">
                <a:latin typeface="Times New Roman" panose="02020603050405020304" pitchFamily="18" charset="0"/>
                <a:cs typeface="+mj-cs"/>
              </a:rPr>
              <a:t>The </a:t>
            </a:r>
            <a:r>
              <a:rPr lang="en-US" sz="2000" b="1" u="sng" dirty="0">
                <a:latin typeface="Times New Roman" panose="02020603050405020304" pitchFamily="18" charset="0"/>
                <a:cs typeface="+mj-cs"/>
              </a:rPr>
              <a:t>storage term is thus negative during this transition phase. </a:t>
            </a:r>
          </a:p>
        </p:txBody>
      </p:sp>
      <p:pic>
        <p:nvPicPr>
          <p:cNvPr id="6" name="Picture 5"/>
          <p:cNvPicPr>
            <a:picLocks noChangeAspect="1"/>
          </p:cNvPicPr>
          <p:nvPr/>
        </p:nvPicPr>
        <p:blipFill rotWithShape="1">
          <a:blip r:embed="rId2"/>
          <a:srcRect l="16311" t="16617" r="17426" b="8582"/>
          <a:stretch/>
        </p:blipFill>
        <p:spPr>
          <a:xfrm>
            <a:off x="1553028" y="3045538"/>
            <a:ext cx="8621485" cy="3500405"/>
          </a:xfrm>
          <a:prstGeom prst="rect">
            <a:avLst/>
          </a:prstGeom>
        </p:spPr>
      </p:pic>
    </p:spTree>
    <p:extLst>
      <p:ext uri="{BB962C8B-B14F-4D97-AF65-F5344CB8AC3E}">
        <p14:creationId xmlns:p14="http://schemas.microsoft.com/office/powerpoint/2010/main" val="57665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886" y="390436"/>
            <a:ext cx="11582400" cy="1631216"/>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TKE </a:t>
            </a:r>
            <a:r>
              <a:rPr lang="en-US" sz="2000" b="1" u="sng" dirty="0">
                <a:latin typeface="Times New Roman" panose="02020603050405020304" pitchFamily="18" charset="0"/>
                <a:cs typeface="Times New Roman" panose="02020603050405020304" pitchFamily="18" charset="0"/>
              </a:rPr>
              <a:t>can sometimes increase to a maximum </a:t>
            </a:r>
            <a:r>
              <a:rPr lang="en-US" sz="2000" b="1" u="sng" dirty="0" smtClean="0">
                <a:latin typeface="Times New Roman" panose="02020603050405020304" pitchFamily="18" charset="0"/>
                <a:cs typeface="Times New Roman" panose="02020603050405020304" pitchFamily="18" charset="0"/>
              </a:rPr>
              <a:t>with </a:t>
            </a:r>
            <a:r>
              <a:rPr lang="en-US" sz="2000" b="1" u="sng" dirty="0">
                <a:latin typeface="Times New Roman" panose="02020603050405020304" pitchFamily="18" charset="0"/>
                <a:cs typeface="Times New Roman" panose="02020603050405020304" pitchFamily="18" charset="0"/>
              </a:rPr>
              <a:t>a height </a:t>
            </a:r>
            <a:r>
              <a:rPr lang="en-US" sz="2000" b="1" u="sng" dirty="0" smtClean="0">
                <a:latin typeface="Times New Roman" panose="02020603050405020304" pitchFamily="18" charset="0"/>
                <a:cs typeface="Times New Roman" panose="02020603050405020304" pitchFamily="18" charset="0"/>
              </a:rPr>
              <a:t> when </a:t>
            </a:r>
            <a:r>
              <a:rPr lang="en-US" sz="2000" b="1" u="sng" dirty="0">
                <a:latin typeface="Times New Roman" panose="02020603050405020304" pitchFamily="18" charset="0"/>
                <a:cs typeface="Times New Roman" panose="02020603050405020304" pitchFamily="18" charset="0"/>
              </a:rPr>
              <a:t>free convection </a:t>
            </a:r>
            <a:r>
              <a:rPr lang="en-US" sz="2000" b="1" u="sng" dirty="0" smtClean="0">
                <a:latin typeface="Times New Roman" panose="02020603050405020304" pitchFamily="18" charset="0"/>
                <a:cs typeface="Times New Roman" panose="02020603050405020304" pitchFamily="18" charset="0"/>
              </a:rPr>
              <a:t>dominates.</a:t>
            </a:r>
            <a:endParaRPr lang="ar-IQ" sz="2000" b="1" u="sng"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 At </a:t>
            </a:r>
            <a:r>
              <a:rPr lang="en-US" sz="2000" b="1" u="sng" dirty="0">
                <a:latin typeface="Times New Roman" panose="02020603050405020304" pitchFamily="18" charset="0"/>
                <a:cs typeface="Times New Roman" panose="02020603050405020304" pitchFamily="18" charset="0"/>
              </a:rPr>
              <a:t>night, the TKE often decreases very rapidly with height</a:t>
            </a:r>
            <a:r>
              <a:rPr lang="en-US" sz="2000" b="1" u="sng" dirty="0" smtClean="0">
                <a:solidFill>
                  <a:srgbClr val="FF0000"/>
                </a:solidFill>
                <a:latin typeface="Times New Roman" panose="02020603050405020304" pitchFamily="18" charset="0"/>
                <a:cs typeface="Times New Roman" panose="02020603050405020304" pitchFamily="18" charset="0"/>
              </a:rPr>
              <a:t>.</a:t>
            </a:r>
          </a:p>
          <a:p>
            <a:r>
              <a:rPr lang="en-US" sz="2000" b="1" u="sng" dirty="0" smtClean="0">
                <a:solidFill>
                  <a:srgbClr val="FF0000"/>
                </a:solidFill>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Over surfaces such as </a:t>
            </a:r>
            <a:r>
              <a:rPr lang="en-US" sz="2000" b="1" u="sng" dirty="0" smtClean="0">
                <a:solidFill>
                  <a:srgbClr val="FF0000"/>
                </a:solidFill>
                <a:latin typeface="Times New Roman" panose="02020603050405020304" pitchFamily="18" charset="0"/>
                <a:cs typeface="Times New Roman" panose="02020603050405020304" pitchFamily="18" charset="0"/>
              </a:rPr>
              <a:t>oceans</a:t>
            </a:r>
            <a:r>
              <a:rPr lang="en-US" sz="2000" b="1" u="sng" dirty="0" smtClean="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a:t>
            </a:r>
            <a:r>
              <a:rPr lang="en-US" sz="2000" b="1" u="sng" dirty="0" smtClean="0">
                <a:latin typeface="Times New Roman" panose="02020603050405020304" pitchFamily="18" charset="0"/>
                <a:cs typeface="Times New Roman" panose="02020603050405020304" pitchFamily="18" charset="0"/>
              </a:rPr>
              <a:t>storage term </a:t>
            </a:r>
            <a:r>
              <a:rPr lang="en-US" sz="2000" b="1" u="sng" dirty="0">
                <a:latin typeface="Times New Roman" panose="02020603050405020304" pitchFamily="18" charset="0"/>
                <a:cs typeface="Times New Roman" panose="02020603050405020304" pitchFamily="18" charset="0"/>
              </a:rPr>
              <a:t>is often so small that it can be neglected (i.e., steady state can be assumed). This </a:t>
            </a:r>
            <a:r>
              <a:rPr lang="en-US" sz="2000" b="1" u="sng" dirty="0" smtClean="0">
                <a:latin typeface="Times New Roman" panose="02020603050405020304" pitchFamily="18" charset="0"/>
                <a:cs typeface="Times New Roman" panose="02020603050405020304" pitchFamily="18" charset="0"/>
              </a:rPr>
              <a:t>is not </a:t>
            </a:r>
            <a:r>
              <a:rPr lang="en-US" sz="2000" b="1" u="sng" dirty="0">
                <a:latin typeface="Times New Roman" panose="02020603050405020304" pitchFamily="18" charset="0"/>
                <a:cs typeface="Times New Roman" panose="02020603050405020304" pitchFamily="18" charset="0"/>
              </a:rPr>
              <a:t>to say that there is no turbulence, just that the intensity of turbulence is not </a:t>
            </a:r>
            <a:r>
              <a:rPr lang="en-US" sz="2000" b="1" u="sng" dirty="0" smtClean="0">
                <a:latin typeface="Times New Roman" panose="02020603050405020304" pitchFamily="18" charset="0"/>
                <a:cs typeface="Times New Roman" panose="02020603050405020304" pitchFamily="18" charset="0"/>
              </a:rPr>
              <a:t>changing significantly </a:t>
            </a:r>
            <a:r>
              <a:rPr lang="en-US" sz="2000" b="1" u="sng" dirty="0">
                <a:latin typeface="Times New Roman" panose="02020603050405020304" pitchFamily="18" charset="0"/>
                <a:cs typeface="Times New Roman" panose="02020603050405020304" pitchFamily="18" charset="0"/>
              </a:rPr>
              <a:t>with time. </a:t>
            </a:r>
          </a:p>
        </p:txBody>
      </p:sp>
      <p:pic>
        <p:nvPicPr>
          <p:cNvPr id="7" name="Picture 6"/>
          <p:cNvPicPr>
            <a:picLocks noChangeAspect="1"/>
          </p:cNvPicPr>
          <p:nvPr/>
        </p:nvPicPr>
        <p:blipFill rotWithShape="1">
          <a:blip r:embed="rId2"/>
          <a:srcRect l="39068" t="21974" r="12184" b="18303"/>
          <a:stretch/>
        </p:blipFill>
        <p:spPr>
          <a:xfrm>
            <a:off x="2608216" y="2385919"/>
            <a:ext cx="6342743" cy="3526972"/>
          </a:xfrm>
          <a:prstGeom prst="rect">
            <a:avLst/>
          </a:prstGeom>
        </p:spPr>
      </p:pic>
      <p:sp>
        <p:nvSpPr>
          <p:cNvPr id="8" name="Rectangle 7"/>
          <p:cNvSpPr/>
          <p:nvPr/>
        </p:nvSpPr>
        <p:spPr>
          <a:xfrm>
            <a:off x="391886" y="5912891"/>
            <a:ext cx="11582399"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lines show modeled vertical profiles of turbulence kinetic energy, e, during Day 33,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shaded profile applies when both shears and buoyancy are active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21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44" y="123763"/>
            <a:ext cx="348108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2- Term </a:t>
            </a:r>
            <a:r>
              <a:rPr lang="en-US" sz="2400" b="1" u="sng" dirty="0">
                <a:latin typeface="Times New Roman" panose="02020603050405020304" pitchFamily="18" charset="0"/>
                <a:cs typeface="Times New Roman" panose="02020603050405020304" pitchFamily="18" charset="0"/>
              </a:rPr>
              <a:t>VII: Dissipation </a:t>
            </a:r>
          </a:p>
        </p:txBody>
      </p:sp>
      <p:sp>
        <p:nvSpPr>
          <p:cNvPr id="5" name="Rectangle 4"/>
          <p:cNvSpPr/>
          <p:nvPr/>
        </p:nvSpPr>
        <p:spPr>
          <a:xfrm>
            <a:off x="159655" y="667804"/>
            <a:ext cx="11662231"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M</a:t>
            </a:r>
            <a:r>
              <a:rPr lang="en-US" sz="2000" b="1" dirty="0" smtClean="0">
                <a:latin typeface="Times New Roman" panose="02020603050405020304" pitchFamily="18" charset="0"/>
                <a:cs typeface="Times New Roman" panose="02020603050405020304" pitchFamily="18" charset="0"/>
              </a:rPr>
              <a:t>olecular </a:t>
            </a:r>
            <a:r>
              <a:rPr lang="en-US" sz="2000" b="1" dirty="0">
                <a:latin typeface="Times New Roman" panose="02020603050405020304" pitchFamily="18" charset="0"/>
                <a:cs typeface="Times New Roman" panose="02020603050405020304" pitchFamily="18" charset="0"/>
              </a:rPr>
              <a:t>destruction of turbulent motions is greatest for the smallest size </a:t>
            </a:r>
            <a:r>
              <a:rPr lang="en-US" sz="2000" b="1" dirty="0" smtClean="0">
                <a:latin typeface="Times New Roman" panose="02020603050405020304" pitchFamily="18" charset="0"/>
                <a:cs typeface="Times New Roman" panose="02020603050405020304" pitchFamily="18" charset="0"/>
              </a:rPr>
              <a:t>eddies </a:t>
            </a:r>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small-scale turbulence, the rate of dissipation is </a:t>
            </a:r>
            <a:r>
              <a:rPr lang="en-US" sz="2000" dirty="0" smtClean="0">
                <a:latin typeface="Times New Roman" panose="02020603050405020304" pitchFamily="18" charset="0"/>
                <a:cs typeface="Times New Roman" panose="02020603050405020304" pitchFamily="18" charset="0"/>
              </a:rPr>
              <a:t>greater). </a:t>
            </a:r>
            <a:r>
              <a:rPr lang="en-US" sz="2000" b="1" dirty="0" smtClean="0">
                <a:latin typeface="Times New Roman" panose="02020603050405020304" pitchFamily="18" charset="0"/>
                <a:cs typeface="Times New Roman" panose="02020603050405020304" pitchFamily="18" charset="0"/>
              </a:rPr>
              <a:t>Daytime </a:t>
            </a:r>
            <a:r>
              <a:rPr lang="en-US" sz="2000" b="1" dirty="0">
                <a:latin typeface="Times New Roman" panose="02020603050405020304" pitchFamily="18" charset="0"/>
                <a:cs typeface="Times New Roman" panose="02020603050405020304" pitchFamily="18" charset="0"/>
              </a:rPr>
              <a:t>dissipation rates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5.13) are often largest near the surface, and then become relatively constant with height in the ML. Above the ML top, the dissipation rate rapidly decreases to near zero. </a:t>
            </a:r>
            <a:r>
              <a:rPr lang="en-US" sz="2000" b="1" dirty="0" smtClean="0">
                <a:latin typeface="Times New Roman" panose="02020603050405020304" pitchFamily="18" charset="0"/>
                <a:cs typeface="Times New Roman" panose="02020603050405020304" pitchFamily="18" charset="0"/>
              </a:rPr>
              <a:t> At </a:t>
            </a:r>
            <a:r>
              <a:rPr lang="en-US" sz="2000" b="1" dirty="0">
                <a:latin typeface="Times New Roman" panose="02020603050405020304" pitchFamily="18" charset="0"/>
                <a:cs typeface="Times New Roman" panose="02020603050405020304" pitchFamily="18" charset="0"/>
              </a:rPr>
              <a:t>night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5.14), both TKE and dissipation </a:t>
            </a:r>
            <a:r>
              <a:rPr lang="en-US" sz="2000" b="1" dirty="0" smtClean="0">
                <a:latin typeface="Times New Roman" panose="02020603050405020304" pitchFamily="18" charset="0"/>
                <a:cs typeface="Times New Roman" panose="02020603050405020304" pitchFamily="18" charset="0"/>
              </a:rPr>
              <a:t>rate decrease </a:t>
            </a:r>
            <a:r>
              <a:rPr lang="en-US" sz="2000" b="1" dirty="0">
                <a:latin typeface="Times New Roman" panose="02020603050405020304" pitchFamily="18" charset="0"/>
                <a:cs typeface="Times New Roman" panose="02020603050405020304" pitchFamily="18" charset="0"/>
              </a:rPr>
              <a:t>very rapidly with height</a:t>
            </a:r>
            <a:r>
              <a:rPr lang="en-US" sz="2000" b="1" dirty="0" smtClean="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the TKEs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dissipation rate </a:t>
            </a:r>
            <a:r>
              <a:rPr lang="en-US" sz="2000" b="1" dirty="0">
                <a:latin typeface="Times New Roman" panose="02020603050405020304" pitchFamily="18" charset="0"/>
                <a:cs typeface="Times New Roman" panose="02020603050405020304" pitchFamily="18" charset="0"/>
              </a:rPr>
              <a:t>are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largest - near the surface.</a:t>
            </a:r>
          </a:p>
        </p:txBody>
      </p:sp>
      <p:pic>
        <p:nvPicPr>
          <p:cNvPr id="6" name="Picture 5"/>
          <p:cNvPicPr>
            <a:picLocks noChangeAspect="1"/>
          </p:cNvPicPr>
          <p:nvPr/>
        </p:nvPicPr>
        <p:blipFill rotWithShape="1">
          <a:blip r:embed="rId2"/>
          <a:srcRect l="41120" t="18006" r="12406" b="21677"/>
          <a:stretch/>
        </p:blipFill>
        <p:spPr>
          <a:xfrm>
            <a:off x="6400800" y="2689172"/>
            <a:ext cx="5515428" cy="3350683"/>
          </a:xfrm>
          <a:prstGeom prst="rect">
            <a:avLst/>
          </a:prstGeom>
        </p:spPr>
      </p:pic>
      <p:pic>
        <p:nvPicPr>
          <p:cNvPr id="7" name="Picture 6"/>
          <p:cNvPicPr>
            <a:picLocks noChangeAspect="1"/>
          </p:cNvPicPr>
          <p:nvPr/>
        </p:nvPicPr>
        <p:blipFill rotWithShape="1">
          <a:blip r:embed="rId3"/>
          <a:srcRect l="42080" t="26935" r="11514" b="13343"/>
          <a:stretch/>
        </p:blipFill>
        <p:spPr>
          <a:xfrm>
            <a:off x="215900" y="2606796"/>
            <a:ext cx="6037943" cy="3433059"/>
          </a:xfrm>
          <a:prstGeom prst="rect">
            <a:avLst/>
          </a:prstGeom>
        </p:spPr>
      </p:pic>
      <p:sp>
        <p:nvSpPr>
          <p:cNvPr id="8" name="Rectangle 7"/>
          <p:cNvSpPr/>
          <p:nvPr/>
        </p:nvSpPr>
        <p:spPr>
          <a:xfrm>
            <a:off x="0" y="6039855"/>
            <a:ext cx="5936341" cy="646331"/>
          </a:xfrm>
          <a:prstGeom prst="rect">
            <a:avLst/>
          </a:prstGeom>
        </p:spPr>
        <p:txBody>
          <a:bodyPr wrap="square">
            <a:spAutoFit/>
          </a:bodyPr>
          <a:lstStyle/>
          <a:p>
            <a:r>
              <a:rPr lang="en-US" b="1" dirty="0"/>
              <a:t>Fig. </a:t>
            </a:r>
            <a:r>
              <a:rPr lang="en-US" b="1" dirty="0" smtClean="0"/>
              <a:t>5.14 Range </a:t>
            </a:r>
            <a:r>
              <a:rPr lang="en-US" b="1" dirty="0"/>
              <a:t>of </a:t>
            </a:r>
            <a:r>
              <a:rPr lang="en-US" b="1" dirty="0" smtClean="0"/>
              <a:t>normalized dissipation rate profiles </a:t>
            </a:r>
            <a:r>
              <a:rPr lang="en-US" b="1" dirty="0"/>
              <a:t>during </a:t>
            </a:r>
            <a:r>
              <a:rPr lang="en-US" b="1" dirty="0" smtClean="0"/>
              <a:t>the daytime</a:t>
            </a:r>
            <a:r>
              <a:rPr lang="en-US" b="1" dirty="0"/>
              <a:t>. where </a:t>
            </a:r>
            <a:r>
              <a:rPr lang="en-US" b="1" dirty="0" err="1" smtClean="0"/>
              <a:t>zi</a:t>
            </a:r>
            <a:r>
              <a:rPr lang="en-US" b="1" dirty="0" smtClean="0"/>
              <a:t> </a:t>
            </a:r>
            <a:r>
              <a:rPr lang="en-US" b="1" dirty="0"/>
              <a:t>is </a:t>
            </a:r>
            <a:r>
              <a:rPr lang="en-US" b="1" dirty="0" smtClean="0"/>
              <a:t>ML depth </a:t>
            </a:r>
            <a:r>
              <a:rPr lang="en-US" b="1" dirty="0"/>
              <a:t>and </a:t>
            </a:r>
            <a:r>
              <a:rPr lang="en-US" b="1" dirty="0" smtClean="0"/>
              <a:t>w*is the </a:t>
            </a:r>
            <a:r>
              <a:rPr lang="en-US" b="1" dirty="0"/>
              <a:t>convective </a:t>
            </a:r>
          </a:p>
        </p:txBody>
      </p:sp>
      <p:sp>
        <p:nvSpPr>
          <p:cNvPr id="9" name="Rectangle 8"/>
          <p:cNvSpPr/>
          <p:nvPr/>
        </p:nvSpPr>
        <p:spPr>
          <a:xfrm>
            <a:off x="6571345" y="5901355"/>
            <a:ext cx="5809342" cy="923330"/>
          </a:xfrm>
          <a:prstGeom prst="rect">
            <a:avLst/>
          </a:prstGeom>
        </p:spPr>
        <p:txBody>
          <a:bodyPr wrap="square">
            <a:spAutoFit/>
          </a:bodyPr>
          <a:lstStyle/>
          <a:p>
            <a:r>
              <a:rPr lang="en-US" b="1" dirty="0"/>
              <a:t>Fig. </a:t>
            </a:r>
            <a:r>
              <a:rPr lang="en-US" b="1" dirty="0" smtClean="0"/>
              <a:t>5.13 Range </a:t>
            </a:r>
            <a:r>
              <a:rPr lang="en-US" b="1" dirty="0"/>
              <a:t>of normalized </a:t>
            </a:r>
            <a:r>
              <a:rPr lang="en-US" b="1" dirty="0" smtClean="0"/>
              <a:t>dissipation rate profiles at </a:t>
            </a:r>
            <a:r>
              <a:rPr lang="en-US" b="1" dirty="0"/>
              <a:t>night. where </a:t>
            </a:r>
            <a:r>
              <a:rPr lang="en-US" b="1" dirty="0" smtClean="0"/>
              <a:t>h </a:t>
            </a:r>
            <a:r>
              <a:rPr lang="en-US" b="1" dirty="0"/>
              <a:t>is boundary layer depth and </a:t>
            </a:r>
            <a:r>
              <a:rPr lang="en-US" b="1" dirty="0" smtClean="0"/>
              <a:t>u* </a:t>
            </a:r>
            <a:r>
              <a:rPr lang="en-US" b="1" dirty="0"/>
              <a:t>is the friction velocity</a:t>
            </a:r>
          </a:p>
        </p:txBody>
      </p:sp>
    </p:spTree>
    <p:extLst>
      <p:ext uri="{BB962C8B-B14F-4D97-AF65-F5344CB8AC3E}">
        <p14:creationId xmlns:p14="http://schemas.microsoft.com/office/powerpoint/2010/main" val="267769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884" t="25942" r="12072" b="14534"/>
          <a:stretch/>
        </p:blipFill>
        <p:spPr>
          <a:xfrm>
            <a:off x="928914" y="358502"/>
            <a:ext cx="10159999" cy="4528458"/>
          </a:xfrm>
          <a:prstGeom prst="rect">
            <a:avLst/>
          </a:prstGeom>
        </p:spPr>
      </p:pic>
      <p:sp>
        <p:nvSpPr>
          <p:cNvPr id="5" name="Rectangle 4"/>
          <p:cNvSpPr/>
          <p:nvPr/>
        </p:nvSpPr>
        <p:spPr>
          <a:xfrm>
            <a:off x="150221" y="5372575"/>
            <a:ext cx="11717383"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Fig </a:t>
            </a:r>
            <a:r>
              <a:rPr lang="en-US" sz="2000" dirty="0">
                <a:latin typeface="Times New Roman" panose="02020603050405020304" pitchFamily="18" charset="0"/>
                <a:cs typeface="Times New Roman" panose="02020603050405020304" pitchFamily="18" charset="0"/>
              </a:rPr>
              <a:t>5.15. </a:t>
            </a:r>
            <a:r>
              <a:rPr lang="en-US" sz="2000" b="1" dirty="0">
                <a:latin typeface="Times New Roman" panose="02020603050405020304" pitchFamily="18" charset="0"/>
                <a:cs typeface="Times New Roman" panose="02020603050405020304" pitchFamily="18" charset="0"/>
              </a:rPr>
              <a:t>At night where only shear can produce turbulence, the dissipation rate is small because the associated TKE is small </a:t>
            </a:r>
            <a:r>
              <a:rPr lang="en-US" sz="2000" b="1" dirty="0" smtClean="0">
                <a:latin typeface="Times New Roman" panose="02020603050405020304" pitchFamily="18" charset="0"/>
                <a:cs typeface="Times New Roman" panose="02020603050405020304" pitchFamily="18" charset="0"/>
              </a:rPr>
              <a:t>After </a:t>
            </a:r>
            <a:r>
              <a:rPr lang="en-US" sz="2000" b="1" dirty="0">
                <a:latin typeface="Times New Roman" panose="02020603050405020304" pitchFamily="18" charset="0"/>
                <a:cs typeface="Times New Roman" panose="02020603050405020304" pitchFamily="18" charset="0"/>
              </a:rPr>
              <a:t>sunrise, buoyant production greatly increases the turbulence intensity, resulting in the associated increase in dissipation</a:t>
            </a:r>
          </a:p>
        </p:txBody>
      </p:sp>
    </p:spTree>
    <p:extLst>
      <p:ext uri="{BB962C8B-B14F-4D97-AF65-F5344CB8AC3E}">
        <p14:creationId xmlns:p14="http://schemas.microsoft.com/office/powerpoint/2010/main" val="172504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1322" y="40911"/>
            <a:ext cx="5114734"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3- Buoyant </a:t>
            </a:r>
            <a:r>
              <a:rPr lang="en-US" sz="2400" b="1" u="sng" dirty="0">
                <a:latin typeface="Times New Roman" panose="02020603050405020304" pitchFamily="18" charset="0"/>
                <a:cs typeface="Times New Roman" panose="02020603050405020304" pitchFamily="18" charset="0"/>
              </a:rPr>
              <a:t>Production/Consumption </a:t>
            </a:r>
          </a:p>
        </p:txBody>
      </p:sp>
      <p:sp>
        <p:nvSpPr>
          <p:cNvPr id="5" name="Rectangle 4"/>
          <p:cNvSpPr/>
          <p:nvPr/>
        </p:nvSpPr>
        <p:spPr>
          <a:xfrm>
            <a:off x="209004" y="502576"/>
            <a:ext cx="11982996" cy="203132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Near the ground, term III is large and positive, corresponding to a large generation rate of turbulence whenever the underlying surface is warmer than the air. this term represents the effects of thermals in the ML. It's with sunny days overland, or cold air advection over a warmer underlying surface, it can be </a:t>
            </a:r>
            <a:r>
              <a:rPr lang="en-US" u="sng" dirty="0">
                <a:latin typeface="Times New Roman" panose="02020603050405020304" pitchFamily="18" charset="0"/>
                <a:cs typeface="Times New Roman" panose="02020603050405020304" pitchFamily="18" charset="0"/>
              </a:rPr>
              <a:t>larger</a:t>
            </a:r>
            <a:r>
              <a:rPr lang="en-US" dirty="0">
                <a:latin typeface="Times New Roman" panose="02020603050405020304" pitchFamily="18" charset="0"/>
                <a:cs typeface="Times New Roman" panose="02020603050405020304" pitchFamily="18" charset="0"/>
              </a:rPr>
              <a:t>. For cloudy days over land, it can be </a:t>
            </a:r>
            <a:r>
              <a:rPr lang="en-US" u="sng" dirty="0">
                <a:latin typeface="Times New Roman" panose="02020603050405020304" pitchFamily="18" charset="0"/>
                <a:cs typeface="Times New Roman" panose="02020603050405020304" pitchFamily="18" charset="0"/>
              </a:rPr>
              <a:t>much smaller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buoyancy term acts only on the vertical component of TKE. Hence. this production term </a:t>
            </a:r>
            <a:r>
              <a:rPr lang="en-US" u="sng" dirty="0">
                <a:latin typeface="Times New Roman" panose="02020603050405020304" pitchFamily="18" charset="0"/>
                <a:cs typeface="Times New Roman" panose="02020603050405020304" pitchFamily="18" charset="0"/>
              </a:rPr>
              <a:t>is anisotropic </a:t>
            </a:r>
            <a:r>
              <a:rPr lang="en-US" dirty="0">
                <a:latin typeface="Times New Roman" panose="02020603050405020304" pitchFamily="18" charset="0"/>
                <a:cs typeface="Times New Roman" panose="02020603050405020304" pitchFamily="18" charset="0"/>
              </a:rPr>
              <a:t>(not isotropic). </a:t>
            </a:r>
          </a:p>
          <a:p>
            <a:r>
              <a:rPr lang="en-US" dirty="0">
                <a:latin typeface="Times New Roman" panose="02020603050405020304" pitchFamily="18" charset="0"/>
                <a:cs typeface="Times New Roman" panose="02020603050405020304" pitchFamily="18" charset="0"/>
              </a:rPr>
              <a:t>Static stability thereby tends to suppress or consume TKE,  (negative values of term III), Such conditions are present in the SBL at night over land. or anytime the surface is colder than the overlying air. An example of the decay of turbulence in negatively buoyant conditions just </a:t>
            </a:r>
            <a:r>
              <a:rPr lang="en-US" u="sng" dirty="0">
                <a:latin typeface="Times New Roman" panose="02020603050405020304" pitchFamily="18" charset="0"/>
                <a:cs typeface="Times New Roman" panose="02020603050405020304" pitchFamily="18" charset="0"/>
              </a:rPr>
              <a:t>after sunset </a:t>
            </a:r>
            <a:r>
              <a:rPr lang="en-US" dirty="0">
                <a:latin typeface="Times New Roman" panose="02020603050405020304" pitchFamily="18" charset="0"/>
                <a:cs typeface="Times New Roman" panose="02020603050405020304" pitchFamily="18" charset="0"/>
              </a:rPr>
              <a:t>is shown in the figure. </a:t>
            </a:r>
          </a:p>
        </p:txBody>
      </p:sp>
      <p:pic>
        <p:nvPicPr>
          <p:cNvPr id="9" name="Picture 8"/>
          <p:cNvPicPr>
            <a:picLocks noChangeAspect="1"/>
          </p:cNvPicPr>
          <p:nvPr/>
        </p:nvPicPr>
        <p:blipFill>
          <a:blip r:embed="rId2"/>
          <a:stretch>
            <a:fillRect/>
          </a:stretch>
        </p:blipFill>
        <p:spPr>
          <a:xfrm>
            <a:off x="2377440" y="2995566"/>
            <a:ext cx="6335486" cy="3566160"/>
          </a:xfrm>
          <a:prstGeom prst="rect">
            <a:avLst/>
          </a:prstGeom>
        </p:spPr>
      </p:pic>
    </p:spTree>
    <p:extLst>
      <p:ext uri="{BB962C8B-B14F-4D97-AF65-F5344CB8AC3E}">
        <p14:creationId xmlns:p14="http://schemas.microsoft.com/office/powerpoint/2010/main" val="157875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755" y="306913"/>
            <a:ext cx="10217782" cy="1463167"/>
          </a:xfrm>
          <a:prstGeom prst="rect">
            <a:avLst/>
          </a:prstGeom>
        </p:spPr>
      </p:pic>
      <p:sp>
        <p:nvSpPr>
          <p:cNvPr id="5" name="Rectangle 4"/>
          <p:cNvSpPr/>
          <p:nvPr/>
        </p:nvSpPr>
        <p:spPr>
          <a:xfrm>
            <a:off x="838755" y="1949510"/>
            <a:ext cx="11168742"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Equations that are made dimensionless by dividing by scaling parameters are said to be </a:t>
            </a:r>
            <a:r>
              <a:rPr lang="en-US" sz="2000" dirty="0" err="1">
                <a:latin typeface="Times New Roman" panose="02020603050405020304" pitchFamily="18" charset="0"/>
                <a:cs typeface="Times New Roman" panose="02020603050405020304" pitchFamily="18" charset="0"/>
              </a:rPr>
              <a:t>normdized</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941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1657</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160</cp:revision>
  <dcterms:created xsi:type="dcterms:W3CDTF">2020-03-29T11:45:13Z</dcterms:created>
  <dcterms:modified xsi:type="dcterms:W3CDTF">2022-03-27T13:11:36Z</dcterms:modified>
</cp:coreProperties>
</file>