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56D1A0-43F6-4C15-8968-982D120A202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1367976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6D1A0-43F6-4C15-8968-982D120A202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319429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6D1A0-43F6-4C15-8968-982D120A202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52244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6D1A0-43F6-4C15-8968-982D120A202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148793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56D1A0-43F6-4C15-8968-982D120A202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120621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56D1A0-43F6-4C15-8968-982D120A202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234294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56D1A0-43F6-4C15-8968-982D120A2027}"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102779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56D1A0-43F6-4C15-8968-982D120A2027}"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12529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6D1A0-43F6-4C15-8968-982D120A2027}"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110239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6D1A0-43F6-4C15-8968-982D120A202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427291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6D1A0-43F6-4C15-8968-982D120A202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281834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6D1A0-43F6-4C15-8968-982D120A2027}" type="datetimeFigureOut">
              <a:rPr lang="en-US" smtClean="0"/>
              <a:t>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D75BA-5BCB-4AC8-8F29-507020C0FBA4}" type="slidenum">
              <a:rPr lang="en-US" smtClean="0"/>
              <a:t>‹#›</a:t>
            </a:fld>
            <a:endParaRPr lang="en-US"/>
          </a:p>
        </p:txBody>
      </p:sp>
    </p:spTree>
    <p:extLst>
      <p:ext uri="{BB962C8B-B14F-4D97-AF65-F5344CB8AC3E}">
        <p14:creationId xmlns:p14="http://schemas.microsoft.com/office/powerpoint/2010/main" val="3689170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3100013"/>
          </a:xfrm>
        </p:spPr>
        <p:txBody>
          <a:bodyPr>
            <a:normAutofit fontScale="90000"/>
          </a:bodyPr>
          <a:lstStyle/>
          <a:p>
            <a:pPr>
              <a:spcAft>
                <a:spcPts val="0"/>
              </a:spcAft>
            </a:pPr>
            <a:r>
              <a:rPr lang="en-US" sz="4000" b="1" kern="1400" spc="-50" dirty="0" smtClean="0">
                <a:effectLst/>
                <a:latin typeface="Calibri Light" panose="020F0302020204030204" pitchFamily="34" charset="0"/>
                <a:ea typeface="Times New Roman" panose="02020603050405020304" pitchFamily="18" charset="0"/>
                <a:cs typeface="Times New Roman" panose="02020603050405020304" pitchFamily="18" charset="0"/>
              </a:rPr>
              <a:t>Advanced Agro-Hydro- Meteorology</a:t>
            </a:r>
            <a:r>
              <a:rPr lang="en-US" sz="7200" kern="1400" spc="-50" dirty="0" smtClean="0">
                <a:effectLst/>
                <a:latin typeface="Calibri Light" panose="020F0302020204030204" pitchFamily="34" charset="0"/>
                <a:ea typeface="Times New Roman" panose="02020603050405020304" pitchFamily="18" charset="0"/>
                <a:cs typeface="Times New Roman" panose="02020603050405020304" pitchFamily="18" charset="0"/>
              </a:rPr>
              <a:t/>
            </a:r>
            <a:br>
              <a:rPr lang="en-US" sz="7200" kern="1400" spc="-50" dirty="0" smtClean="0">
                <a:effectLst/>
                <a:latin typeface="Calibri Light" panose="020F0302020204030204" pitchFamily="34" charset="0"/>
                <a:ea typeface="Times New Roman" panose="02020603050405020304" pitchFamily="18" charset="0"/>
                <a:cs typeface="Times New Roman" panose="02020603050405020304" pitchFamily="18" charset="0"/>
              </a:rPr>
            </a:br>
            <a:r>
              <a:rPr lang="en-US" sz="3600" kern="1400" spc="-50" dirty="0" smtClean="0">
                <a:effectLst/>
                <a:latin typeface="Calibri Light" panose="020F0302020204030204" pitchFamily="34" charset="0"/>
                <a:ea typeface="Times New Roman" panose="02020603050405020304" pitchFamily="18" charset="0"/>
                <a:cs typeface="Times New Roman" panose="02020603050405020304" pitchFamily="18" charset="0"/>
              </a:rPr>
              <a:t>A MSc course for students of Atmospheric Sciences</a:t>
            </a:r>
            <a:r>
              <a:rPr lang="en-US" sz="7200" kern="1400" spc="-50" dirty="0" smtClean="0">
                <a:effectLst/>
                <a:latin typeface="Calibri Light" panose="020F0302020204030204" pitchFamily="34" charset="0"/>
                <a:ea typeface="Times New Roman" panose="02020603050405020304" pitchFamily="18" charset="0"/>
                <a:cs typeface="Times New Roman" panose="02020603050405020304" pitchFamily="18" charset="0"/>
              </a:rPr>
              <a:t/>
            </a:r>
            <a:br>
              <a:rPr lang="en-US" sz="7200" kern="1400" spc="-50" dirty="0" smtClean="0">
                <a:effectLst/>
                <a:latin typeface="Calibri Light" panose="020F0302020204030204" pitchFamily="34" charset="0"/>
                <a:ea typeface="Times New Roman" panose="02020603050405020304" pitchFamily="18" charset="0"/>
                <a:cs typeface="Times New Roman" panose="02020603050405020304" pitchFamily="18" charset="0"/>
              </a:rPr>
            </a:br>
            <a:r>
              <a:rPr lang="en-US" sz="2000" b="1" i="1" kern="0" dirty="0" smtClean="0">
                <a:solidFill>
                  <a:srgbClr val="404040"/>
                </a:solidFill>
                <a:effectLst/>
                <a:latin typeface="Calibri Light" panose="020F0302020204030204" pitchFamily="34" charset="0"/>
                <a:ea typeface="Times New Roman" panose="02020603050405020304" pitchFamily="18" charset="0"/>
                <a:cs typeface="Times New Roman" panose="02020603050405020304" pitchFamily="18" charset="0"/>
              </a:rPr>
              <a:t>Dr. Thaer Obaid Roomi</a:t>
            </a:r>
            <a:r>
              <a:rPr lang="en-US"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en-US"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2021-2022</a:t>
            </a:r>
            <a:br>
              <a:rPr lang="en-US"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r>
            <a:br>
              <a:rPr lang="en-US"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r>
              <a:rPr lang="en-US"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en-US"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4400" b="1" dirty="0" smtClean="0">
                <a:effectLst/>
                <a:latin typeface="Times New Roman" panose="02020603050405020304" pitchFamily="18" charset="0"/>
                <a:ea typeface="Calibri" panose="020F0502020204030204" pitchFamily="34" charset="0"/>
              </a:rPr>
              <a:t>Lecture 3: Precipitation (Part 2)</a:t>
            </a:r>
            <a:endParaRPr lang="en-US" dirty="0"/>
          </a:p>
        </p:txBody>
      </p:sp>
    </p:spTree>
    <p:extLst>
      <p:ext uri="{BB962C8B-B14F-4D97-AF65-F5344CB8AC3E}">
        <p14:creationId xmlns:p14="http://schemas.microsoft.com/office/powerpoint/2010/main" val="66157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706" y="507813"/>
            <a:ext cx="10515600" cy="4351338"/>
          </a:xfrm>
        </p:spPr>
        <p:txBody>
          <a:bodyPr/>
          <a:lstStyle/>
          <a:p>
            <a:r>
              <a:rPr lang="en-US" dirty="0"/>
              <a:t>The basis of a dynamical description of the depression is the release of energy in sloping (baroclinic) </a:t>
            </a:r>
            <a:r>
              <a:rPr lang="en-US" dirty="0" smtClean="0"/>
              <a:t>convection.</a:t>
            </a:r>
            <a:endParaRPr lang="en-US" dirty="0"/>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840506" y="1500299"/>
            <a:ext cx="5323075" cy="3959207"/>
          </a:xfrm>
          <a:prstGeom prst="rect">
            <a:avLst/>
          </a:prstGeom>
          <a:noFill/>
          <a:ln>
            <a:noFill/>
          </a:ln>
        </p:spPr>
      </p:pic>
    </p:spTree>
    <p:extLst>
      <p:ext uri="{BB962C8B-B14F-4D97-AF65-F5344CB8AC3E}">
        <p14:creationId xmlns:p14="http://schemas.microsoft.com/office/powerpoint/2010/main" val="275331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22" y="454025"/>
            <a:ext cx="11183471" cy="4351338"/>
          </a:xfrm>
        </p:spPr>
        <p:txBody>
          <a:bodyPr/>
          <a:lstStyle/>
          <a:p>
            <a:r>
              <a:rPr lang="en-US" dirty="0"/>
              <a:t>Figure  3.2  shows the lifetime of a depression based upon microwave radiometer data from an open wave through a mature stage to an occluded stage.</a:t>
            </a:r>
          </a:p>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b="4798"/>
          <a:stretch/>
        </p:blipFill>
        <p:spPr bwMode="auto">
          <a:xfrm>
            <a:off x="1775012" y="2043954"/>
            <a:ext cx="7920317" cy="36172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877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18" y="561601"/>
            <a:ext cx="5257800" cy="4351338"/>
          </a:xfrm>
        </p:spPr>
        <p:txBody>
          <a:bodyPr/>
          <a:lstStyle/>
          <a:p>
            <a:r>
              <a:rPr lang="en-US" sz="2400" dirty="0">
                <a:latin typeface="Times New Roman" panose="02020603050405020304" pitchFamily="18" charset="0"/>
                <a:cs typeface="Times New Roman" panose="02020603050405020304" pitchFamily="18" charset="0"/>
              </a:rPr>
              <a:t>The dry air behind the cold front often overrides the </a:t>
            </a:r>
            <a:r>
              <a:rPr lang="en-US" sz="2400" i="1" dirty="0">
                <a:latin typeface="Times New Roman" panose="02020603050405020304" pitchFamily="18" charset="0"/>
                <a:cs typeface="Times New Roman" panose="02020603050405020304" pitchFamily="18" charset="0"/>
              </a:rPr>
              <a:t>warm conveyor belt</a:t>
            </a:r>
            <a:r>
              <a:rPr lang="en-US" sz="2400" dirty="0">
                <a:latin typeface="Times New Roman" panose="02020603050405020304" pitchFamily="18" charset="0"/>
                <a:cs typeface="Times New Roman" panose="02020603050405020304" pitchFamily="18" charset="0"/>
              </a:rPr>
              <a:t> (WCB) in the </a:t>
            </a:r>
            <a:r>
              <a:rPr lang="en-US" sz="2400" dirty="0" smtClean="0">
                <a:latin typeface="Times New Roman" panose="02020603050405020304" pitchFamily="18" charset="0"/>
                <a:cs typeface="Times New Roman" panose="02020603050405020304" pitchFamily="18" charset="0"/>
              </a:rPr>
              <a:t>region. </a:t>
            </a:r>
            <a:r>
              <a:rPr lang="en-US" sz="2400" dirty="0">
                <a:latin typeface="Times New Roman" panose="02020603050405020304" pitchFamily="18" charset="0"/>
                <a:cs typeface="Times New Roman" panose="02020603050405020304" pitchFamily="18" charset="0"/>
              </a:rPr>
              <a:t>This causes the air to become unstable if it is ascending, with the result that convection is released in small cells at mid‐levels known as generating cells.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149788" y="303352"/>
            <a:ext cx="5836771" cy="2846854"/>
          </a:xfrm>
          <a:prstGeom prst="rect">
            <a:avLst/>
          </a:prstGeom>
          <a:noFill/>
          <a:ln>
            <a:noFill/>
          </a:ln>
        </p:spPr>
      </p:pic>
      <p:sp>
        <p:nvSpPr>
          <p:cNvPr id="5" name="Rectangle 4"/>
          <p:cNvSpPr/>
          <p:nvPr/>
        </p:nvSpPr>
        <p:spPr>
          <a:xfrm>
            <a:off x="528918" y="3498700"/>
            <a:ext cx="6624917" cy="2677656"/>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These cells tend to occur in clusters and give rise to mesoscale precipitation areas (MPAs) </a:t>
            </a:r>
            <a:r>
              <a:rPr lang="en-US" sz="2400" dirty="0" smtClean="0">
                <a:latin typeface="Times New Roman" panose="02020603050405020304" pitchFamily="18" charset="0"/>
                <a:ea typeface="Calibri" panose="020F0502020204030204" pitchFamily="34" charset="0"/>
              </a:rPr>
              <a:t>The </a:t>
            </a:r>
            <a:r>
              <a:rPr lang="en-US" sz="2400" dirty="0">
                <a:latin typeface="Times New Roman" panose="02020603050405020304" pitchFamily="18" charset="0"/>
                <a:ea typeface="Calibri" panose="020F0502020204030204" pitchFamily="34" charset="0"/>
              </a:rPr>
              <a:t>rainfall is produced by what is known as a seeder–feeder mechanism. Ice particles from the generating cells fall into lower level frontal cloud and act as natural seeding particles, causing a rapid growth of precipitation </a:t>
            </a:r>
            <a:r>
              <a:rPr lang="en-US" sz="2400" dirty="0" smtClean="0">
                <a:latin typeface="Times New Roman" panose="02020603050405020304" pitchFamily="18" charset="0"/>
                <a:ea typeface="Calibri" panose="020F0502020204030204" pitchFamily="34" charset="0"/>
              </a:rPr>
              <a:t>particles. </a:t>
            </a:r>
            <a:endParaRPr lang="en-US" sz="2400" dirty="0"/>
          </a:p>
        </p:txBody>
      </p:sp>
      <p:pic>
        <p:nvPicPr>
          <p:cNvPr id="6" name="Picture 5" descr="E:\Academic Year 2021-2022\Courses\Agrometeorology\Mid- latitude depression and precipitation\Fig.2.10.finalafterdan.jpg"/>
          <p:cNvPicPr/>
          <p:nvPr/>
        </p:nvPicPr>
        <p:blipFill>
          <a:blip r:embed="rId3">
            <a:extLst>
              <a:ext uri="{28A0092B-C50C-407E-A947-70E740481C1C}">
                <a14:useLocalDpi xmlns:a14="http://schemas.microsoft.com/office/drawing/2010/main" val="0"/>
              </a:ext>
            </a:extLst>
          </a:blip>
          <a:srcRect/>
          <a:stretch>
            <a:fillRect/>
          </a:stretch>
        </p:blipFill>
        <p:spPr bwMode="auto">
          <a:xfrm>
            <a:off x="7440350" y="3498700"/>
            <a:ext cx="4191356" cy="2727288"/>
          </a:xfrm>
          <a:prstGeom prst="rect">
            <a:avLst/>
          </a:prstGeom>
          <a:noFill/>
          <a:ln>
            <a:noFill/>
          </a:ln>
        </p:spPr>
      </p:pic>
    </p:spTree>
    <p:extLst>
      <p:ext uri="{BB962C8B-B14F-4D97-AF65-F5344CB8AC3E}">
        <p14:creationId xmlns:p14="http://schemas.microsoft.com/office/powerpoint/2010/main" val="7570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169"/>
          </a:xfrm>
        </p:spPr>
        <p:txBody>
          <a:bodyPr>
            <a:normAutofit/>
          </a:bodyPr>
          <a:lstStyle/>
          <a:p>
            <a:r>
              <a:rPr lang="en-US" sz="3200" b="1" dirty="0" smtClean="0"/>
              <a:t>Tropical storms</a:t>
            </a:r>
            <a:endParaRPr lang="en-US" sz="3200" dirty="0"/>
          </a:p>
        </p:txBody>
      </p:sp>
      <p:sp>
        <p:nvSpPr>
          <p:cNvPr id="3" name="Content Placeholder 2"/>
          <p:cNvSpPr>
            <a:spLocks noGrp="1"/>
          </p:cNvSpPr>
          <p:nvPr>
            <p:ph idx="1"/>
          </p:nvPr>
        </p:nvSpPr>
        <p:spPr>
          <a:xfrm>
            <a:off x="663387" y="4306122"/>
            <a:ext cx="4634753" cy="2114550"/>
          </a:xfrm>
        </p:spPr>
        <p:txBody>
          <a:bodyPr>
            <a:normAutofit fontScale="92500"/>
          </a:bodyPr>
          <a:lstStyle/>
          <a:p>
            <a:pPr marL="0" indent="0">
              <a:buNone/>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small fraction of clusters develop into hurricanes (cyclones or typhoons). Heavy precipitation occurs in the main cloud band known as the eye wall band and other bands, although lighter precipitation does occur between them.</a:t>
            </a:r>
          </a:p>
        </p:txBody>
      </p:sp>
      <p:sp>
        <p:nvSpPr>
          <p:cNvPr id="4" name="Rectangle 3"/>
          <p:cNvSpPr/>
          <p:nvPr/>
        </p:nvSpPr>
        <p:spPr>
          <a:xfrm>
            <a:off x="838200" y="1284454"/>
            <a:ext cx="7345420" cy="1785104"/>
          </a:xfrm>
          <a:prstGeom prst="rect">
            <a:avLst/>
          </a:prstGeom>
        </p:spPr>
        <p:txBody>
          <a:bodyPr wrap="square">
            <a:spAutoFit/>
          </a:bodyPr>
          <a:lstStyle/>
          <a:p>
            <a:pPr lvl="0" algn="just"/>
            <a:r>
              <a:rPr lang="en-US" sz="2200" dirty="0">
                <a:latin typeface="Times New Roman" panose="02020603050405020304" pitchFamily="18" charset="0"/>
                <a:cs typeface="Times New Roman" panose="02020603050405020304" pitchFamily="18" charset="0"/>
              </a:rPr>
              <a:t>One </a:t>
            </a:r>
            <a:r>
              <a:rPr lang="en-US" sz="2200" dirty="0" err="1">
                <a:latin typeface="Times New Roman" panose="02020603050405020304" pitchFamily="18" charset="0"/>
                <a:cs typeface="Times New Roman" panose="02020603050405020304" pitchFamily="18" charset="0"/>
              </a:rPr>
              <a:t>favoured</a:t>
            </a:r>
            <a:r>
              <a:rPr lang="en-US" sz="2200" dirty="0">
                <a:latin typeface="Times New Roman" panose="02020603050405020304" pitchFamily="18" charset="0"/>
                <a:cs typeface="Times New Roman" panose="02020603050405020304" pitchFamily="18" charset="0"/>
              </a:rPr>
              <a:t> area for the formation of tropical cloud clusters is the Inter‐Tropical Convergence Zone (ITCZ) located close to the equator. Here the north‐east trade winds of the northern hemisphere converge with the south‐east trade winds of the southern hemisphere.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0246" t="26863" r="3725" b="12353"/>
          <a:stretch/>
        </p:blipFill>
        <p:spPr>
          <a:xfrm>
            <a:off x="8183620" y="537882"/>
            <a:ext cx="3394298" cy="3361766"/>
          </a:xfrm>
          <a:prstGeom prst="rect">
            <a:avLst/>
          </a:prstGeom>
        </p:spPr>
      </p:pic>
      <p:grpSp>
        <p:nvGrpSpPr>
          <p:cNvPr id="7" name="Group 6"/>
          <p:cNvGrpSpPr/>
          <p:nvPr/>
        </p:nvGrpSpPr>
        <p:grpSpPr>
          <a:xfrm>
            <a:off x="5399834" y="4296597"/>
            <a:ext cx="6448425" cy="2127885"/>
            <a:chOff x="0" y="0"/>
            <a:chExt cx="6448425" cy="212788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9525"/>
              <a:ext cx="3857625" cy="211836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888" r="5744"/>
            <a:stretch/>
          </p:blipFill>
          <p:spPr bwMode="auto">
            <a:xfrm>
              <a:off x="0" y="0"/>
              <a:ext cx="2660650" cy="212407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8593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957"/>
          </a:xfrm>
        </p:spPr>
        <p:txBody>
          <a:bodyPr>
            <a:normAutofit/>
          </a:bodyPr>
          <a:lstStyle/>
          <a:p>
            <a:r>
              <a:rPr lang="en-US" sz="3200" b="1" dirty="0"/>
              <a:t>3.2 Orographic effects on precipitation </a:t>
            </a:r>
            <a:r>
              <a:rPr lang="en-US" sz="3200" b="1" dirty="0" smtClean="0"/>
              <a:t>distribution</a:t>
            </a:r>
            <a:endParaRPr lang="en-US" dirty="0"/>
          </a:p>
        </p:txBody>
      </p:sp>
      <p:sp>
        <p:nvSpPr>
          <p:cNvPr id="3" name="Content Placeholder 2"/>
          <p:cNvSpPr>
            <a:spLocks noGrp="1"/>
          </p:cNvSpPr>
          <p:nvPr>
            <p:ph idx="1"/>
          </p:nvPr>
        </p:nvSpPr>
        <p:spPr>
          <a:xfrm>
            <a:off x="569258" y="1368424"/>
            <a:ext cx="6234953" cy="4427257"/>
          </a:xfrm>
        </p:spPr>
        <p:txBody>
          <a:bodyPr>
            <a:normAutofit/>
          </a:bodyPr>
          <a:lstStyle/>
          <a:p>
            <a:r>
              <a:rPr lang="en-US" sz="2400" dirty="0">
                <a:latin typeface="Times New Roman" panose="02020603050405020304" pitchFamily="18" charset="0"/>
                <a:cs typeface="Times New Roman" panose="02020603050405020304" pitchFamily="18" charset="0"/>
              </a:rPr>
              <a:t>Orography can affect the distribution of rainfall by forcing air to ascend. The ascent may lead to condensation and rainfall (Figure 3.6a),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or </a:t>
            </a:r>
            <a:r>
              <a:rPr lang="en-US" sz="2400" dirty="0">
                <a:latin typeface="Times New Roman" panose="02020603050405020304" pitchFamily="18" charset="0"/>
                <a:cs typeface="Times New Roman" panose="02020603050405020304" pitchFamily="18" charset="0"/>
              </a:rPr>
              <a:t>may result in convection leading to rainfall (Figure 3.6b). A third process is the enhancement of rain over hills from pre‐existing clouds as a result of a natural seeding process (Figure 3.6c). Mechanisms (a) and (c) in Figure 3.6 occur in frontal rainfall situations.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04211" y="1368423"/>
            <a:ext cx="5190565" cy="2880847"/>
          </a:xfrm>
          <a:prstGeom prst="rect">
            <a:avLst/>
          </a:prstGeom>
          <a:noFill/>
          <a:ln>
            <a:noFill/>
          </a:ln>
        </p:spPr>
      </p:pic>
    </p:spTree>
    <p:extLst>
      <p:ext uri="{BB962C8B-B14F-4D97-AF65-F5344CB8AC3E}">
        <p14:creationId xmlns:p14="http://schemas.microsoft.com/office/powerpoint/2010/main" val="377681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941" y="480919"/>
            <a:ext cx="10515600" cy="2813610"/>
          </a:xfrm>
        </p:spPr>
        <p:txBody>
          <a:bodyPr>
            <a:normAutofit/>
          </a:bodyPr>
          <a:lstStyle/>
          <a:p>
            <a:pPr lvl="0" algn="just"/>
            <a:r>
              <a:rPr lang="en-US" sz="2400" dirty="0">
                <a:latin typeface="Times New Roman" panose="02020603050405020304" pitchFamily="18" charset="0"/>
                <a:cs typeface="Times New Roman" panose="02020603050405020304" pitchFamily="18" charset="0"/>
              </a:rPr>
              <a:t>The increase in rainfall over hilly areas is very evident on average annual rainfall maps in mid‐latitudes for areas exposed to moist air moving from the sea. Indeed there is almost a relationship between elevation and average annual rainfall amount, although this relationship does vary spatially. In the lee of ranges of hills, descending air (or subsidence) may lead to reduced rainfall in areas known as </a:t>
            </a:r>
            <a:r>
              <a:rPr lang="en-US" sz="2400" i="1" dirty="0">
                <a:latin typeface="Times New Roman" panose="02020603050405020304" pitchFamily="18" charset="0"/>
                <a:cs typeface="Times New Roman" panose="02020603050405020304" pitchFamily="18" charset="0"/>
              </a:rPr>
              <a:t>rain shadows</a:t>
            </a:r>
            <a:r>
              <a:rPr lang="en-US" sz="24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810" y="2353235"/>
            <a:ext cx="6862830" cy="4182037"/>
          </a:xfrm>
          <a:prstGeom prst="rect">
            <a:avLst/>
          </a:prstGeom>
        </p:spPr>
      </p:pic>
    </p:spTree>
    <p:extLst>
      <p:ext uri="{BB962C8B-B14F-4D97-AF65-F5344CB8AC3E}">
        <p14:creationId xmlns:p14="http://schemas.microsoft.com/office/powerpoint/2010/main" val="4004308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957"/>
          </a:xfrm>
        </p:spPr>
        <p:txBody>
          <a:bodyPr>
            <a:normAutofit/>
          </a:bodyPr>
          <a:lstStyle/>
          <a:p>
            <a:r>
              <a:rPr lang="en-US" sz="3200" b="1" dirty="0" smtClean="0"/>
              <a:t>Topographical </a:t>
            </a:r>
            <a:r>
              <a:rPr lang="en-US" sz="3200" b="1" dirty="0"/>
              <a:t>effects on precipitation </a:t>
            </a:r>
            <a:r>
              <a:rPr lang="en-US" sz="3200" b="1" dirty="0" smtClean="0"/>
              <a:t>distribution</a:t>
            </a:r>
            <a:endParaRPr lang="en-US" sz="3200" dirty="0"/>
          </a:p>
        </p:txBody>
      </p:sp>
      <p:sp>
        <p:nvSpPr>
          <p:cNvPr id="3" name="Content Placeholder 2"/>
          <p:cNvSpPr>
            <a:spLocks noGrp="1"/>
          </p:cNvSpPr>
          <p:nvPr>
            <p:ph idx="1"/>
          </p:nvPr>
        </p:nvSpPr>
        <p:spPr>
          <a:xfrm>
            <a:off x="941293" y="1193613"/>
            <a:ext cx="5392272" cy="1697505"/>
          </a:xfrm>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Precipitation amount may be increased in coastal areas by the difference in the convergence of air caused by increased friction over the land compared to that experienced over the sea</a:t>
            </a:r>
            <a:r>
              <a:rPr lang="en-US" sz="2400"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221" y="1027112"/>
            <a:ext cx="4881659" cy="2813611"/>
          </a:xfrm>
          <a:prstGeom prst="rect">
            <a:avLst/>
          </a:prstGeom>
        </p:spPr>
      </p:pic>
      <p:pic>
        <p:nvPicPr>
          <p:cNvPr id="5" name="Picture 4"/>
          <p:cNvPicPr>
            <a:picLocks noChangeAspect="1"/>
          </p:cNvPicPr>
          <p:nvPr/>
        </p:nvPicPr>
        <p:blipFill>
          <a:blip r:embed="rId3"/>
          <a:stretch>
            <a:fillRect/>
          </a:stretch>
        </p:blipFill>
        <p:spPr>
          <a:xfrm>
            <a:off x="6836093" y="3872753"/>
            <a:ext cx="4619916" cy="2690811"/>
          </a:xfrm>
          <a:prstGeom prst="rect">
            <a:avLst/>
          </a:prstGeom>
        </p:spPr>
      </p:pic>
      <p:sp>
        <p:nvSpPr>
          <p:cNvPr id="6" name="Rectangle 5"/>
          <p:cNvSpPr/>
          <p:nvPr/>
        </p:nvSpPr>
        <p:spPr>
          <a:xfrm>
            <a:off x="941293" y="3872753"/>
            <a:ext cx="5521881"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Differences between land and sea can cause fronts associated with mid‐latitude depressions to become </a:t>
            </a:r>
            <a:r>
              <a:rPr lang="en-US" sz="2400" i="1" dirty="0">
                <a:latin typeface="Times New Roman" panose="02020603050405020304" pitchFamily="18" charset="0"/>
                <a:cs typeface="Times New Roman" panose="02020603050405020304" pitchFamily="18" charset="0"/>
              </a:rPr>
              <a:t>stationary</a:t>
            </a:r>
            <a:r>
              <a:rPr lang="en-US" sz="2400" dirty="0">
                <a:latin typeface="Times New Roman" panose="02020603050405020304" pitchFamily="18" charset="0"/>
                <a:cs typeface="Times New Roman" panose="02020603050405020304" pitchFamily="18" charset="0"/>
              </a:rPr>
              <a:t> just off‐shore, which can lead to very large falls of precipitation in coastal regions, particularly if the land is hilly. </a:t>
            </a:r>
          </a:p>
        </p:txBody>
      </p:sp>
    </p:spTree>
    <p:extLst>
      <p:ext uri="{BB962C8B-B14F-4D97-AF65-F5344CB8AC3E}">
        <p14:creationId xmlns:p14="http://schemas.microsoft.com/office/powerpoint/2010/main" val="2341466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latin typeface="Times New Roman" panose="02020603050405020304" pitchFamily="18" charset="0"/>
                <a:cs typeface="Times New Roman" panose="02020603050405020304" pitchFamily="18" charset="0"/>
              </a:rPr>
              <a:t>The sea or land breezes </a:t>
            </a:r>
            <a:r>
              <a:rPr lang="en-US" sz="2700" dirty="0" smtClean="0">
                <a:latin typeface="Times New Roman" panose="02020603050405020304" pitchFamily="18" charset="0"/>
                <a:cs typeface="Times New Roman" panose="02020603050405020304" pitchFamily="18" charset="0"/>
              </a:rPr>
              <a:t>(associated </a:t>
            </a:r>
            <a:r>
              <a:rPr lang="en-US" sz="2700" dirty="0">
                <a:latin typeface="Times New Roman" panose="02020603050405020304" pitchFamily="18" charset="0"/>
                <a:cs typeface="Times New Roman" panose="02020603050405020304" pitchFamily="18" charset="0"/>
              </a:rPr>
              <a:t>with air circulation caused by temperature differences between the land and the </a:t>
            </a:r>
            <a:r>
              <a:rPr lang="en-US" sz="2700" dirty="0" smtClean="0">
                <a:latin typeface="Times New Roman" panose="02020603050405020304" pitchFamily="18" charset="0"/>
                <a:cs typeface="Times New Roman" panose="02020603050405020304" pitchFamily="18" charset="0"/>
              </a:rPr>
              <a:t>sea) </a:t>
            </a:r>
            <a:r>
              <a:rPr lang="en-US" sz="2700" dirty="0">
                <a:latin typeface="Times New Roman" panose="02020603050405020304" pitchFamily="18" charset="0"/>
                <a:cs typeface="Times New Roman" panose="02020603050405020304" pitchFamily="18" charset="0"/>
              </a:rPr>
              <a:t>may organize convection such that precipitation amounts can be very much </a:t>
            </a:r>
            <a:r>
              <a:rPr lang="en-US" sz="2700" dirty="0" smtClean="0">
                <a:latin typeface="Times New Roman" panose="02020603050405020304" pitchFamily="18" charset="0"/>
                <a:cs typeface="Times New Roman" panose="02020603050405020304" pitchFamily="18" charset="0"/>
              </a:rPr>
              <a:t>enhanced.</a:t>
            </a:r>
            <a:endParaRPr lang="en-US" dirty="0"/>
          </a:p>
        </p:txBody>
      </p:sp>
      <p:pic>
        <p:nvPicPr>
          <p:cNvPr id="4" name="Content Placeholder 3" descr="coastal_convergenc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48187" y="1869140"/>
            <a:ext cx="4743731" cy="3617259"/>
          </a:xfrm>
          <a:prstGeom prst="rect">
            <a:avLst/>
          </a:prstGeom>
          <a:noFill/>
          <a:ln>
            <a:noFill/>
          </a:ln>
        </p:spPr>
      </p:pic>
    </p:spTree>
    <p:extLst>
      <p:ext uri="{BB962C8B-B14F-4D97-AF65-F5344CB8AC3E}">
        <p14:creationId xmlns:p14="http://schemas.microsoft.com/office/powerpoint/2010/main" val="244719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Global </a:t>
            </a:r>
            <a:r>
              <a:rPr lang="en-US" sz="3200" b="1" dirty="0"/>
              <a:t>atmospheric circulation</a:t>
            </a:r>
            <a:r>
              <a:rPr lang="en-US" sz="3200" dirty="0"/>
              <a:t/>
            </a:r>
            <a:br>
              <a:rPr lang="en-US" sz="3200" dirty="0"/>
            </a:br>
            <a:endParaRPr lang="en-US" sz="3200" dirty="0"/>
          </a:p>
        </p:txBody>
      </p:sp>
      <p:sp>
        <p:nvSpPr>
          <p:cNvPr id="3" name="Content Placeholder 2"/>
          <p:cNvSpPr>
            <a:spLocks noGrp="1"/>
          </p:cNvSpPr>
          <p:nvPr>
            <p:ph idx="1"/>
          </p:nvPr>
        </p:nvSpPr>
        <p:spPr>
          <a:xfrm>
            <a:off x="717178" y="1153272"/>
            <a:ext cx="10515600" cy="1428563"/>
          </a:xfrm>
        </p:spPr>
        <p:txBody>
          <a:bodyPr>
            <a:normAutofit/>
          </a:bodyPr>
          <a:lstStyle/>
          <a:p>
            <a:pPr algn="just"/>
            <a:r>
              <a:rPr lang="en-US" sz="2400" dirty="0">
                <a:latin typeface="Times New Roman" panose="02020603050405020304" pitchFamily="18" charset="0"/>
                <a:cs typeface="Times New Roman" panose="02020603050405020304" pitchFamily="18" charset="0"/>
              </a:rPr>
              <a:t>The average time that a molecule of water is resident in the atmosphere as vapor or within a cloud is 10-12 days. During this period, the molecule may travel a considerable distance within the atmospheric circulation before being returned to the surface of the Earth as precipitation. </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681383" y="2581835"/>
            <a:ext cx="6165476" cy="3845393"/>
          </a:xfrm>
          <a:prstGeom prst="rect">
            <a:avLst/>
          </a:prstGeom>
          <a:noFill/>
          <a:ln>
            <a:noFill/>
          </a:ln>
        </p:spPr>
      </p:pic>
      <p:sp>
        <p:nvSpPr>
          <p:cNvPr id="5" name="Rectangle 4"/>
          <p:cNvSpPr/>
          <p:nvPr/>
        </p:nvSpPr>
        <p:spPr>
          <a:xfrm>
            <a:off x="717178" y="3214392"/>
            <a:ext cx="4688541" cy="1200329"/>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climatological distribution of annual rainfall can be visualized as in the figure. </a:t>
            </a:r>
          </a:p>
        </p:txBody>
      </p:sp>
    </p:spTree>
    <p:extLst>
      <p:ext uri="{BB962C8B-B14F-4D97-AF65-F5344CB8AC3E}">
        <p14:creationId xmlns:p14="http://schemas.microsoft.com/office/powerpoint/2010/main" val="3556641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623" y="655731"/>
            <a:ext cx="10515600" cy="4351338"/>
          </a:xfrm>
        </p:spPr>
        <p:txBody>
          <a:bodyPr/>
          <a:lstStyle/>
          <a:p>
            <a:pPr algn="just"/>
            <a:r>
              <a:rPr lang="en-US" sz="2400" dirty="0">
                <a:latin typeface="Times New Roman" panose="02020603050405020304" pitchFamily="18" charset="0"/>
                <a:cs typeface="Times New Roman" panose="02020603050405020304" pitchFamily="18" charset="0"/>
              </a:rPr>
              <a:t>The precipitation maxima in </a:t>
            </a:r>
            <a:r>
              <a:rPr lang="en-US" sz="2400" b="1" dirty="0">
                <a:latin typeface="Times New Roman" panose="02020603050405020304" pitchFamily="18" charset="0"/>
                <a:cs typeface="Times New Roman" panose="02020603050405020304" pitchFamily="18" charset="0"/>
              </a:rPr>
              <a:t>mid‐latitudes</a:t>
            </a:r>
            <a:r>
              <a:rPr lang="en-US" sz="2400" dirty="0">
                <a:latin typeface="Times New Roman" panose="02020603050405020304" pitchFamily="18" charset="0"/>
                <a:cs typeface="Times New Roman" panose="02020603050405020304" pitchFamily="18" charset="0"/>
              </a:rPr>
              <a:t> are associated with depressions, showers and thunderstorms. </a:t>
            </a:r>
          </a:p>
          <a:p>
            <a:pPr algn="just"/>
            <a:r>
              <a:rPr lang="en-US" sz="2400" dirty="0">
                <a:latin typeface="Times New Roman" panose="02020603050405020304" pitchFamily="18" charset="0"/>
                <a:cs typeface="Times New Roman" panose="02020603050405020304" pitchFamily="18" charset="0"/>
              </a:rPr>
              <a:t>In the </a:t>
            </a:r>
            <a:r>
              <a:rPr lang="en-US" sz="2400" b="1" dirty="0">
                <a:latin typeface="Times New Roman" panose="02020603050405020304" pitchFamily="18" charset="0"/>
                <a:cs typeface="Times New Roman" panose="02020603050405020304" pitchFamily="18" charset="0"/>
              </a:rPr>
              <a:t>tropics</a:t>
            </a:r>
            <a:r>
              <a:rPr lang="en-US" sz="2400" dirty="0">
                <a:latin typeface="Times New Roman" panose="02020603050405020304" pitchFamily="18" charset="0"/>
                <a:cs typeface="Times New Roman" panose="02020603050405020304" pitchFamily="18" charset="0"/>
              </a:rPr>
              <a:t>, the rainfall maximum is associated with cloud clusters and tropical storms. </a:t>
            </a:r>
          </a:p>
          <a:p>
            <a:endParaRPr lang="en-US" dirty="0"/>
          </a:p>
        </p:txBody>
      </p:sp>
    </p:spTree>
    <p:extLst>
      <p:ext uri="{BB962C8B-B14F-4D97-AF65-F5344CB8AC3E}">
        <p14:creationId xmlns:p14="http://schemas.microsoft.com/office/powerpoint/2010/main" val="325734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3404"/>
          </a:xfrm>
        </p:spPr>
        <p:txBody>
          <a:bodyPr>
            <a:normAutofit/>
          </a:bodyPr>
          <a:lstStyle/>
          <a:p>
            <a:r>
              <a:rPr lang="en-US" sz="2800" dirty="0"/>
              <a:t>3.1	Precipitation systems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1520791"/>
              </p:ext>
            </p:extLst>
          </p:nvPr>
        </p:nvGraphicFramePr>
        <p:xfrm>
          <a:off x="632012" y="1008530"/>
          <a:ext cx="10721788" cy="5190358"/>
        </p:xfrm>
        <a:graphic>
          <a:graphicData uri="http://schemas.openxmlformats.org/drawingml/2006/table">
            <a:tbl>
              <a:tblPr firstRow="1" firstCol="1" bandRow="1">
                <a:tableStyleId>{5C22544A-7EE6-4342-B048-85BDC9FD1C3A}</a:tableStyleId>
              </a:tblPr>
              <a:tblGrid>
                <a:gridCol w="524435"/>
                <a:gridCol w="2245659"/>
                <a:gridCol w="4679576"/>
                <a:gridCol w="1600200"/>
                <a:gridCol w="1671918"/>
              </a:tblGrid>
              <a:tr h="1051331">
                <a:tc>
                  <a:txBody>
                    <a:bodyPr/>
                    <a:lstStyle/>
                    <a:p>
                      <a:pPr marL="457200" algn="just">
                        <a:lnSpc>
                          <a:spcPct val="107000"/>
                        </a:lnSpc>
                        <a:spcBef>
                          <a:spcPts val="600"/>
                        </a:spcBef>
                        <a:spcAft>
                          <a:spcPts val="600"/>
                        </a:spcAft>
                      </a:pPr>
                      <a:r>
                        <a:rPr lang="en-US" sz="800" dirty="0">
                          <a:effectLst/>
                        </a:rPr>
                        <a:t> </a:t>
                      </a:r>
                      <a:endParaRPr lang="en-US" sz="1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457200" algn="just">
                        <a:lnSpc>
                          <a:spcPct val="107000"/>
                        </a:lnSpc>
                        <a:spcBef>
                          <a:spcPts val="600"/>
                        </a:spcBef>
                        <a:spcAft>
                          <a:spcPts val="600"/>
                        </a:spcAft>
                      </a:pPr>
                      <a:r>
                        <a:rPr lang="en-US" sz="1600" dirty="0">
                          <a:effectLst/>
                        </a:rPr>
                        <a:t>Precipitation system</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c>
                  <a:txBody>
                    <a:bodyPr/>
                    <a:lstStyle/>
                    <a:p>
                      <a:pPr marL="93663" indent="0" algn="ctr">
                        <a:lnSpc>
                          <a:spcPct val="107000"/>
                        </a:lnSpc>
                        <a:spcBef>
                          <a:spcPts val="600"/>
                        </a:spcBef>
                        <a:spcAft>
                          <a:spcPts val="600"/>
                        </a:spcAft>
                      </a:pPr>
                      <a:r>
                        <a:rPr lang="en-US" sz="1600" dirty="0">
                          <a:effectLst/>
                        </a:rPr>
                        <a:t>Description</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c>
                  <a:txBody>
                    <a:bodyPr/>
                    <a:lstStyle/>
                    <a:p>
                      <a:pPr marL="93663" indent="0" algn="ctr">
                        <a:lnSpc>
                          <a:spcPct val="107000"/>
                        </a:lnSpc>
                        <a:spcBef>
                          <a:spcPts val="600"/>
                        </a:spcBef>
                        <a:spcAft>
                          <a:spcPts val="600"/>
                        </a:spcAft>
                      </a:pPr>
                      <a:r>
                        <a:rPr lang="en-US" sz="1600" dirty="0">
                          <a:effectLst/>
                        </a:rPr>
                        <a:t>Horizontal scale (km)</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c>
                  <a:txBody>
                    <a:bodyPr/>
                    <a:lstStyle/>
                    <a:p>
                      <a:pPr marL="93663" indent="0" algn="ctr">
                        <a:lnSpc>
                          <a:spcPct val="107000"/>
                        </a:lnSpc>
                        <a:spcBef>
                          <a:spcPts val="600"/>
                        </a:spcBef>
                        <a:spcAft>
                          <a:spcPts val="600"/>
                        </a:spcAft>
                      </a:pPr>
                      <a:r>
                        <a:rPr lang="en-US" sz="1600" dirty="0">
                          <a:effectLst/>
                        </a:rPr>
                        <a:t>Vertical velocity (cm s</a:t>
                      </a:r>
                      <a:r>
                        <a:rPr lang="en-US" sz="1600" baseline="30000" dirty="0">
                          <a:effectLst/>
                        </a:rPr>
                        <a:t>-1</a:t>
                      </a:r>
                      <a:r>
                        <a:rPr lang="en-US" sz="1600" dirty="0">
                          <a:effectLst/>
                        </a:rPr>
                        <a:t>)</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r>
              <a:tr h="750951">
                <a:tc>
                  <a:txBody>
                    <a:bodyPr/>
                    <a:lstStyle/>
                    <a:p>
                      <a:pPr marL="457200" indent="-381000" algn="just">
                        <a:lnSpc>
                          <a:spcPct val="107000"/>
                        </a:lnSpc>
                        <a:spcBef>
                          <a:spcPts val="600"/>
                        </a:spcBef>
                        <a:spcAft>
                          <a:spcPts val="600"/>
                        </a:spcAft>
                      </a:pPr>
                      <a:r>
                        <a:rPr lang="en-US" sz="1600" dirty="0">
                          <a:effectLst/>
                        </a:rPr>
                        <a:t>1</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93663" indent="0" algn="l">
                        <a:lnSpc>
                          <a:spcPct val="107000"/>
                        </a:lnSpc>
                        <a:spcBef>
                          <a:spcPts val="600"/>
                        </a:spcBef>
                        <a:spcAft>
                          <a:spcPts val="600"/>
                        </a:spcAft>
                      </a:pPr>
                      <a:r>
                        <a:rPr lang="en-US" sz="1600" dirty="0">
                          <a:effectLst/>
                        </a:rPr>
                        <a:t>Localized convection</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20955" algn="just">
                        <a:lnSpc>
                          <a:spcPct val="107000"/>
                        </a:lnSpc>
                        <a:spcBef>
                          <a:spcPts val="600"/>
                        </a:spcBef>
                        <a:spcAft>
                          <a:spcPts val="600"/>
                        </a:spcAft>
                      </a:pPr>
                      <a:r>
                        <a:rPr lang="en-US" sz="1600" dirty="0">
                          <a:effectLst/>
                        </a:rPr>
                        <a:t>Precipitation from single clouds or from convective cells within larger scale systems. They may occupy a large depth of the atmosphere, in which case they are referred to as thunderstorms</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20955" algn="ctr">
                        <a:lnSpc>
                          <a:spcPct val="107000"/>
                        </a:lnSpc>
                        <a:spcBef>
                          <a:spcPts val="600"/>
                        </a:spcBef>
                        <a:spcAft>
                          <a:spcPts val="600"/>
                        </a:spcAft>
                      </a:pPr>
                      <a:r>
                        <a:rPr lang="en-US" sz="1600" dirty="0">
                          <a:effectLst/>
                        </a:rPr>
                        <a:t>10</a:t>
                      </a:r>
                      <a:r>
                        <a:rPr lang="en-US" sz="1600" baseline="30000" dirty="0">
                          <a:effectLst/>
                        </a:rPr>
                        <a:t>0.5</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c>
                  <a:txBody>
                    <a:bodyPr/>
                    <a:lstStyle/>
                    <a:p>
                      <a:pPr marL="20955" algn="ctr">
                        <a:lnSpc>
                          <a:spcPct val="107000"/>
                        </a:lnSpc>
                        <a:spcBef>
                          <a:spcPts val="600"/>
                        </a:spcBef>
                        <a:spcAft>
                          <a:spcPts val="600"/>
                        </a:spcAft>
                      </a:pPr>
                      <a:r>
                        <a:rPr lang="en-US" sz="1600" dirty="0">
                          <a:effectLst/>
                        </a:rPr>
                        <a:t>10</a:t>
                      </a:r>
                      <a:r>
                        <a:rPr lang="en-US" sz="1600" baseline="30000" dirty="0">
                          <a:effectLst/>
                        </a:rPr>
                        <a:t>2</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r>
              <a:tr h="644268">
                <a:tc>
                  <a:txBody>
                    <a:bodyPr/>
                    <a:lstStyle/>
                    <a:p>
                      <a:pPr marL="457200" indent="-381000" algn="just">
                        <a:lnSpc>
                          <a:spcPct val="107000"/>
                        </a:lnSpc>
                        <a:spcBef>
                          <a:spcPts val="600"/>
                        </a:spcBef>
                        <a:spcAft>
                          <a:spcPts val="600"/>
                        </a:spcAft>
                      </a:pPr>
                      <a:r>
                        <a:rPr lang="en-US" sz="1600" dirty="0">
                          <a:effectLst/>
                        </a:rPr>
                        <a:t>2</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21590" indent="-21590" algn="l">
                        <a:lnSpc>
                          <a:spcPct val="100000"/>
                        </a:lnSpc>
                        <a:spcBef>
                          <a:spcPts val="600"/>
                        </a:spcBef>
                        <a:spcAft>
                          <a:spcPts val="0"/>
                        </a:spcAft>
                      </a:pPr>
                      <a:r>
                        <a:rPr lang="en-US" sz="1600" dirty="0" smtClean="0">
                          <a:effectLst/>
                        </a:rPr>
                        <a:t>Mesoscale precipitation </a:t>
                      </a:r>
                      <a:r>
                        <a:rPr lang="en-US" sz="1600" dirty="0" smtClean="0">
                          <a:effectLst/>
                        </a:rPr>
                        <a:t>area (</a:t>
                      </a:r>
                      <a:r>
                        <a:rPr lang="en-US" sz="1600" dirty="0">
                          <a:effectLst/>
                        </a:rPr>
                        <a:t>MPA)</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26035">
                        <a:lnSpc>
                          <a:spcPct val="107000"/>
                        </a:lnSpc>
                        <a:spcBef>
                          <a:spcPts val="600"/>
                        </a:spcBef>
                        <a:spcAft>
                          <a:spcPts val="600"/>
                        </a:spcAft>
                      </a:pPr>
                      <a:r>
                        <a:rPr lang="en-US" sz="1600" dirty="0">
                          <a:effectLst/>
                        </a:rPr>
                        <a:t>Cluster of convective cells</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20955" algn="ctr">
                        <a:lnSpc>
                          <a:spcPct val="107000"/>
                        </a:lnSpc>
                        <a:spcBef>
                          <a:spcPts val="600"/>
                        </a:spcBef>
                        <a:spcAft>
                          <a:spcPts val="600"/>
                        </a:spcAft>
                      </a:pPr>
                      <a:r>
                        <a:rPr lang="en-US" sz="1600" dirty="0">
                          <a:effectLst/>
                        </a:rPr>
                        <a:t>10</a:t>
                      </a:r>
                      <a:r>
                        <a:rPr lang="en-US" sz="1600" baseline="30000" dirty="0">
                          <a:effectLst/>
                        </a:rPr>
                        <a:t>1.5</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c>
                  <a:txBody>
                    <a:bodyPr/>
                    <a:lstStyle/>
                    <a:p>
                      <a:pPr marL="20955" algn="ctr">
                        <a:lnSpc>
                          <a:spcPct val="107000"/>
                        </a:lnSpc>
                        <a:spcBef>
                          <a:spcPts val="600"/>
                        </a:spcBef>
                        <a:spcAft>
                          <a:spcPts val="600"/>
                        </a:spcAft>
                      </a:pPr>
                      <a:r>
                        <a:rPr lang="en-US" sz="1600" dirty="0">
                          <a:effectLst/>
                        </a:rPr>
                        <a:t>10</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r>
              <a:tr h="569020">
                <a:tc>
                  <a:txBody>
                    <a:bodyPr/>
                    <a:lstStyle/>
                    <a:p>
                      <a:pPr marL="457200" indent="-381000" algn="just">
                        <a:lnSpc>
                          <a:spcPct val="107000"/>
                        </a:lnSpc>
                        <a:spcBef>
                          <a:spcPts val="600"/>
                        </a:spcBef>
                        <a:spcAft>
                          <a:spcPts val="600"/>
                        </a:spcAft>
                      </a:pPr>
                      <a:r>
                        <a:rPr lang="en-US" sz="1600" dirty="0">
                          <a:effectLst/>
                        </a:rPr>
                        <a:t>3</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457200" indent="-363538" algn="l">
                        <a:lnSpc>
                          <a:spcPct val="107000"/>
                        </a:lnSpc>
                        <a:spcBef>
                          <a:spcPts val="600"/>
                        </a:spcBef>
                        <a:spcAft>
                          <a:spcPts val="600"/>
                        </a:spcAft>
                      </a:pPr>
                      <a:r>
                        <a:rPr lang="en-US" sz="1600" dirty="0">
                          <a:effectLst/>
                        </a:rPr>
                        <a:t>Mesoscale rain band</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26035" indent="-26035">
                        <a:lnSpc>
                          <a:spcPct val="107000"/>
                        </a:lnSpc>
                        <a:spcBef>
                          <a:spcPts val="600"/>
                        </a:spcBef>
                        <a:spcAft>
                          <a:spcPts val="600"/>
                        </a:spcAft>
                      </a:pPr>
                      <a:r>
                        <a:rPr lang="en-US" sz="1600" dirty="0">
                          <a:effectLst/>
                        </a:rPr>
                        <a:t>Convective cells occurring in lines, sometimes almost two‐dimensional</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20955" algn="ctr">
                        <a:lnSpc>
                          <a:spcPct val="100000"/>
                        </a:lnSpc>
                        <a:spcBef>
                          <a:spcPts val="600"/>
                        </a:spcBef>
                        <a:spcAft>
                          <a:spcPts val="0"/>
                        </a:spcAft>
                      </a:pPr>
                      <a:r>
                        <a:rPr lang="en-US" sz="1600" dirty="0">
                          <a:effectLst/>
                        </a:rPr>
                        <a:t>Width 10</a:t>
                      </a:r>
                      <a:r>
                        <a:rPr lang="en-US" sz="1600" baseline="30000" dirty="0">
                          <a:effectLst/>
                        </a:rPr>
                        <a:t>1.5</a:t>
                      </a:r>
                      <a:endParaRPr lang="en-US" sz="2000" dirty="0">
                        <a:effectLst/>
                      </a:endParaRPr>
                    </a:p>
                    <a:p>
                      <a:pPr marL="457200" indent="-363538" algn="ctr">
                        <a:lnSpc>
                          <a:spcPct val="100000"/>
                        </a:lnSpc>
                        <a:spcBef>
                          <a:spcPts val="600"/>
                        </a:spcBef>
                        <a:spcAft>
                          <a:spcPts val="0"/>
                        </a:spcAft>
                      </a:pPr>
                      <a:r>
                        <a:rPr lang="en-US" sz="1600" dirty="0">
                          <a:effectLst/>
                        </a:rPr>
                        <a:t>Length 10</a:t>
                      </a:r>
                      <a:r>
                        <a:rPr lang="en-US" sz="1600" baseline="30000" dirty="0">
                          <a:effectLst/>
                        </a:rPr>
                        <a:t>2</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c>
                  <a:txBody>
                    <a:bodyPr/>
                    <a:lstStyle/>
                    <a:p>
                      <a:pPr marL="457200" indent="-363538" algn="ctr">
                        <a:lnSpc>
                          <a:spcPct val="107000"/>
                        </a:lnSpc>
                        <a:spcBef>
                          <a:spcPts val="600"/>
                        </a:spcBef>
                        <a:spcAft>
                          <a:spcPts val="600"/>
                        </a:spcAft>
                      </a:pPr>
                      <a:r>
                        <a:rPr lang="en-US" sz="1600" dirty="0">
                          <a:effectLst/>
                        </a:rPr>
                        <a:t>10</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r>
              <a:tr h="577445">
                <a:tc>
                  <a:txBody>
                    <a:bodyPr/>
                    <a:lstStyle/>
                    <a:p>
                      <a:pPr marL="457200" indent="-381000" algn="just">
                        <a:lnSpc>
                          <a:spcPct val="107000"/>
                        </a:lnSpc>
                        <a:spcBef>
                          <a:spcPts val="600"/>
                        </a:spcBef>
                        <a:spcAft>
                          <a:spcPts val="600"/>
                        </a:spcAft>
                      </a:pPr>
                      <a:r>
                        <a:rPr lang="en-US" sz="1600" dirty="0">
                          <a:effectLst/>
                        </a:rPr>
                        <a:t>4</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93663" indent="0" algn="l">
                        <a:lnSpc>
                          <a:spcPct val="107000"/>
                        </a:lnSpc>
                        <a:spcBef>
                          <a:spcPts val="600"/>
                        </a:spcBef>
                        <a:spcAft>
                          <a:spcPts val="600"/>
                        </a:spcAft>
                      </a:pPr>
                      <a:r>
                        <a:rPr lang="en-US" sz="1600" dirty="0">
                          <a:effectLst/>
                        </a:rPr>
                        <a:t>Synoptic scale </a:t>
                      </a:r>
                      <a:r>
                        <a:rPr lang="en-US" sz="1600" dirty="0" smtClean="0">
                          <a:effectLst/>
                        </a:rPr>
                        <a:t>precipitation systems</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26035" indent="-26035">
                        <a:lnSpc>
                          <a:spcPct val="107000"/>
                        </a:lnSpc>
                        <a:spcBef>
                          <a:spcPts val="600"/>
                        </a:spcBef>
                        <a:spcAft>
                          <a:spcPts val="600"/>
                        </a:spcAft>
                      </a:pPr>
                      <a:r>
                        <a:rPr lang="en-US" sz="1600" dirty="0">
                          <a:effectLst/>
                        </a:rPr>
                        <a:t>Mid‐latitude depressions</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20955" algn="ctr">
                        <a:lnSpc>
                          <a:spcPct val="100000"/>
                        </a:lnSpc>
                        <a:spcBef>
                          <a:spcPts val="600"/>
                        </a:spcBef>
                        <a:spcAft>
                          <a:spcPts val="0"/>
                        </a:spcAft>
                      </a:pPr>
                      <a:r>
                        <a:rPr lang="en-US" sz="1600" dirty="0">
                          <a:effectLst/>
                        </a:rPr>
                        <a:t>Width </a:t>
                      </a:r>
                      <a:r>
                        <a:rPr lang="en-US" sz="1600" dirty="0" smtClean="0">
                          <a:effectLst/>
                        </a:rPr>
                        <a:t>10</a:t>
                      </a:r>
                      <a:r>
                        <a:rPr lang="en-US" sz="1600" baseline="30000" dirty="0" smtClean="0">
                          <a:effectLst/>
                        </a:rPr>
                        <a:t>2</a:t>
                      </a:r>
                    </a:p>
                    <a:p>
                      <a:pPr marL="20955" algn="ctr">
                        <a:lnSpc>
                          <a:spcPct val="100000"/>
                        </a:lnSpc>
                        <a:spcBef>
                          <a:spcPts val="600"/>
                        </a:spcBef>
                        <a:spcAft>
                          <a:spcPts val="0"/>
                        </a:spcAft>
                      </a:pPr>
                      <a:r>
                        <a:rPr lang="en-US" sz="1600" dirty="0" smtClean="0">
                          <a:effectLst/>
                        </a:rPr>
                        <a:t>Length </a:t>
                      </a:r>
                      <a:r>
                        <a:rPr lang="en-US" sz="1600" dirty="0">
                          <a:effectLst/>
                        </a:rPr>
                        <a:t>10</a:t>
                      </a:r>
                      <a:r>
                        <a:rPr lang="en-US" sz="1600" baseline="30000" dirty="0">
                          <a:effectLst/>
                        </a:rPr>
                        <a:t>3</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c>
                  <a:txBody>
                    <a:bodyPr/>
                    <a:lstStyle/>
                    <a:p>
                      <a:pPr marL="457200" indent="-363538" algn="ctr">
                        <a:lnSpc>
                          <a:spcPct val="107000"/>
                        </a:lnSpc>
                        <a:spcBef>
                          <a:spcPts val="600"/>
                        </a:spcBef>
                        <a:spcAft>
                          <a:spcPts val="600"/>
                        </a:spcAft>
                      </a:pPr>
                      <a:r>
                        <a:rPr lang="en-US" sz="1600" dirty="0">
                          <a:effectLst/>
                        </a:rPr>
                        <a:t>1</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r>
              <a:tr h="901141">
                <a:tc>
                  <a:txBody>
                    <a:bodyPr/>
                    <a:lstStyle/>
                    <a:p>
                      <a:pPr marL="457200" indent="-381000" algn="just">
                        <a:lnSpc>
                          <a:spcPct val="107000"/>
                        </a:lnSpc>
                        <a:spcBef>
                          <a:spcPts val="600"/>
                        </a:spcBef>
                        <a:spcAft>
                          <a:spcPts val="600"/>
                        </a:spcAft>
                      </a:pPr>
                      <a:r>
                        <a:rPr lang="en-US" sz="1600" dirty="0">
                          <a:effectLst/>
                        </a:rPr>
                        <a:t>5</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93663" indent="0" algn="l">
                        <a:lnSpc>
                          <a:spcPct val="107000"/>
                        </a:lnSpc>
                        <a:spcBef>
                          <a:spcPts val="600"/>
                        </a:spcBef>
                        <a:spcAft>
                          <a:spcPts val="600"/>
                        </a:spcAft>
                      </a:pPr>
                      <a:r>
                        <a:rPr lang="en-US" sz="1600" dirty="0">
                          <a:effectLst/>
                        </a:rPr>
                        <a:t>Tropical storms</a:t>
                      </a:r>
                      <a:endParaRPr lang="en-US" sz="2000" dirty="0">
                        <a:effectLst/>
                        <a:latin typeface="Times New Roman" panose="02020603050405020304" pitchFamily="18" charset="0"/>
                        <a:ea typeface="Calibri" panose="020F0502020204030204" pitchFamily="34" charset="0"/>
                      </a:endParaRPr>
                    </a:p>
                  </a:txBody>
                  <a:tcPr marL="47978" marR="47978" marT="0" marB="0"/>
                </a:tc>
                <a:tc>
                  <a:txBody>
                    <a:bodyPr/>
                    <a:lstStyle/>
                    <a:p>
                      <a:pPr marL="26035" indent="-26035" algn="just">
                        <a:lnSpc>
                          <a:spcPct val="107000"/>
                        </a:lnSpc>
                        <a:spcBef>
                          <a:spcPts val="600"/>
                        </a:spcBef>
                        <a:spcAft>
                          <a:spcPts val="600"/>
                        </a:spcAft>
                      </a:pPr>
                      <a:r>
                        <a:rPr lang="en-US" sz="1600">
                          <a:effectLst/>
                        </a:rPr>
                        <a:t>Known as hurricanes in the southern part of the North Atlantic, cyclones in the northern part of the Indian Ocean, typhoons in the southwestern part of the North Pacific, and willy-willies in the north‐east of Australia</a:t>
                      </a:r>
                      <a:endParaRPr lang="en-US" sz="2000">
                        <a:effectLst/>
                        <a:latin typeface="Times New Roman" panose="02020603050405020304" pitchFamily="18" charset="0"/>
                        <a:ea typeface="Calibri" panose="020F0502020204030204" pitchFamily="34" charset="0"/>
                      </a:endParaRPr>
                    </a:p>
                  </a:txBody>
                  <a:tcPr marL="47978" marR="47978" marT="0" marB="0"/>
                </a:tc>
                <a:tc>
                  <a:txBody>
                    <a:bodyPr/>
                    <a:lstStyle/>
                    <a:p>
                      <a:pPr marL="20955" algn="ctr">
                        <a:lnSpc>
                          <a:spcPct val="107000"/>
                        </a:lnSpc>
                        <a:spcBef>
                          <a:spcPts val="600"/>
                        </a:spcBef>
                        <a:spcAft>
                          <a:spcPts val="600"/>
                        </a:spcAft>
                      </a:pPr>
                      <a:r>
                        <a:rPr lang="en-US" sz="1600" dirty="0">
                          <a:effectLst/>
                        </a:rPr>
                        <a:t>Radius 10</a:t>
                      </a:r>
                      <a:r>
                        <a:rPr lang="en-US" sz="1600" baseline="30000" dirty="0">
                          <a:effectLst/>
                        </a:rPr>
                        <a:t>1.5</a:t>
                      </a:r>
                      <a:endParaRPr lang="en-US" sz="2000" dirty="0">
                        <a:effectLst/>
                      </a:endParaRPr>
                    </a:p>
                    <a:p>
                      <a:pPr>
                        <a:lnSpc>
                          <a:spcPct val="107000"/>
                        </a:lnSpc>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c>
                  <a:txBody>
                    <a:bodyPr/>
                    <a:lstStyle/>
                    <a:p>
                      <a:pPr marL="457200" indent="-363538" algn="ctr">
                        <a:lnSpc>
                          <a:spcPct val="107000"/>
                        </a:lnSpc>
                        <a:spcBef>
                          <a:spcPts val="600"/>
                        </a:spcBef>
                        <a:spcAft>
                          <a:spcPts val="600"/>
                        </a:spcAft>
                      </a:pPr>
                      <a:r>
                        <a:rPr lang="en-US" sz="1600" dirty="0">
                          <a:effectLst/>
                        </a:rPr>
                        <a:t>10</a:t>
                      </a:r>
                      <a:r>
                        <a:rPr lang="en-US" sz="1600" baseline="30000" dirty="0">
                          <a:effectLst/>
                        </a:rPr>
                        <a:t>2</a:t>
                      </a:r>
                      <a:endParaRPr lang="en-US" sz="2000" dirty="0">
                        <a:effectLst/>
                        <a:latin typeface="Times New Roman" panose="02020603050405020304" pitchFamily="18" charset="0"/>
                        <a:ea typeface="Calibri" panose="020F0502020204030204" pitchFamily="34" charset="0"/>
                      </a:endParaRPr>
                    </a:p>
                  </a:txBody>
                  <a:tcPr marL="47978" marR="47978" marT="0" marB="0" anchor="ctr"/>
                </a:tc>
              </a:tr>
            </a:tbl>
          </a:graphicData>
        </a:graphic>
      </p:graphicFrame>
    </p:spTree>
    <p:extLst>
      <p:ext uri="{BB962C8B-B14F-4D97-AF65-F5344CB8AC3E}">
        <p14:creationId xmlns:p14="http://schemas.microsoft.com/office/powerpoint/2010/main" val="244667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6510"/>
          </a:xfrm>
        </p:spPr>
        <p:txBody>
          <a:bodyPr>
            <a:normAutofit/>
          </a:bodyPr>
          <a:lstStyle/>
          <a:p>
            <a:r>
              <a:rPr lang="en-US" sz="2800" b="1" dirty="0" smtClean="0"/>
              <a:t>3.1.1 Localized Convection</a:t>
            </a:r>
            <a:endParaRPr lang="en-US" sz="2800" dirty="0"/>
          </a:p>
        </p:txBody>
      </p:sp>
      <p:sp>
        <p:nvSpPr>
          <p:cNvPr id="3" name="Content Placeholder 2"/>
          <p:cNvSpPr>
            <a:spLocks noGrp="1"/>
          </p:cNvSpPr>
          <p:nvPr>
            <p:ph idx="1"/>
          </p:nvPr>
        </p:nvSpPr>
        <p:spPr>
          <a:xfrm>
            <a:off x="336175" y="981636"/>
            <a:ext cx="11308977" cy="836892"/>
          </a:xfrm>
        </p:spPr>
        <p:txBody>
          <a:bodyPr>
            <a:normAutofit lnSpcReduction="10000"/>
          </a:bodyPr>
          <a:lstStyle/>
          <a:p>
            <a:pPr lvl="0"/>
            <a:r>
              <a:rPr lang="en-US" dirty="0"/>
              <a:t>If the atmosphere is unstable </a:t>
            </a:r>
            <a:r>
              <a:rPr lang="en-US" dirty="0" smtClean="0">
                <a:sym typeface="Wingdings" panose="05000000000000000000" pitchFamily="2" charset="2"/>
              </a:rPr>
              <a:t></a:t>
            </a:r>
            <a:r>
              <a:rPr lang="en-US" dirty="0" smtClean="0"/>
              <a:t> </a:t>
            </a:r>
            <a:r>
              <a:rPr lang="en-US" dirty="0"/>
              <a:t>vertical motion will </a:t>
            </a:r>
            <a:r>
              <a:rPr lang="en-US" dirty="0" smtClean="0"/>
              <a:t>occur</a:t>
            </a:r>
            <a:r>
              <a:rPr lang="en-US" dirty="0" smtClean="0">
                <a:sym typeface="Wingdings" panose="05000000000000000000" pitchFamily="2" charset="2"/>
              </a:rPr>
              <a:t></a:t>
            </a:r>
            <a:r>
              <a:rPr lang="en-US" dirty="0" smtClean="0"/>
              <a:t> </a:t>
            </a:r>
            <a:r>
              <a:rPr lang="en-US" dirty="0"/>
              <a:t>condensation of water vapor </a:t>
            </a:r>
            <a:r>
              <a:rPr lang="en-US" dirty="0" smtClean="0">
                <a:sym typeface="Wingdings" panose="05000000000000000000" pitchFamily="2" charset="2"/>
              </a:rPr>
              <a:t></a:t>
            </a:r>
            <a:r>
              <a:rPr lang="en-US" dirty="0" smtClean="0"/>
              <a:t>formation </a:t>
            </a:r>
            <a:r>
              <a:rPr lang="en-US" dirty="0"/>
              <a:t>of cloud. </a:t>
            </a:r>
            <a:endParaRPr lang="en-US" dirty="0" smtClean="0"/>
          </a:p>
          <a:p>
            <a:pPr lvl="0"/>
            <a:endParaRPr lang="en-US" dirty="0"/>
          </a:p>
          <a:p>
            <a:pPr lvl="0"/>
            <a:endParaRPr lang="en-US" dirty="0" smtClean="0"/>
          </a:p>
          <a:p>
            <a:pPr lvl="0"/>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349" b="11138"/>
          <a:stretch/>
        </p:blipFill>
        <p:spPr>
          <a:xfrm>
            <a:off x="555812" y="1855694"/>
            <a:ext cx="8225117" cy="4719982"/>
          </a:xfrm>
          <a:prstGeom prst="rect">
            <a:avLst/>
          </a:prstGeom>
        </p:spPr>
      </p:pic>
    </p:spTree>
    <p:extLst>
      <p:ext uri="{BB962C8B-B14F-4D97-AF65-F5344CB8AC3E}">
        <p14:creationId xmlns:p14="http://schemas.microsoft.com/office/powerpoint/2010/main" val="1615486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3" y="67932"/>
            <a:ext cx="6790765" cy="962880"/>
          </a:xfrm>
        </p:spPr>
        <p:txBody>
          <a:bodyPr>
            <a:noAutofit/>
          </a:bodyPr>
          <a:lstStyle/>
          <a:p>
            <a:pPr>
              <a:lnSpc>
                <a:spcPct val="100000"/>
              </a:lnSpc>
            </a:pPr>
            <a:r>
              <a:rPr lang="en-US" sz="2000" dirty="0">
                <a:latin typeface="Times New Roman" panose="02020603050405020304" pitchFamily="18" charset="0"/>
                <a:cs typeface="Times New Roman" panose="02020603050405020304" pitchFamily="18" charset="0"/>
              </a:rPr>
              <a:t>The development of convection may be controlled either by boundary layer characteristics </a:t>
            </a:r>
            <a:r>
              <a:rPr lang="en-US" sz="2000" dirty="0" smtClean="0">
                <a:latin typeface="Times New Roman" panose="02020603050405020304" pitchFamily="18" charset="0"/>
                <a:cs typeface="Times New Roman" panose="02020603050405020304" pitchFamily="18" charset="0"/>
              </a:rPr>
              <a:t>(microscale</a:t>
            </a:r>
            <a:r>
              <a:rPr lang="en-US" sz="2000" dirty="0">
                <a:latin typeface="Times New Roman" panose="02020603050405020304" pitchFamily="18" charset="0"/>
                <a:cs typeface="Times New Roman" panose="02020603050405020304" pitchFamily="18" charset="0"/>
              </a:rPr>
              <a:t>) or by atmospheric synoptic </a:t>
            </a:r>
            <a:r>
              <a:rPr lang="en-US" sz="2000" dirty="0" smtClean="0">
                <a:latin typeface="Times New Roman" panose="02020603050405020304" pitchFamily="18" charset="0"/>
                <a:cs typeface="Times New Roman" panose="02020603050405020304" pitchFamily="18" charset="0"/>
              </a:rPr>
              <a:t>situations.</a:t>
            </a:r>
            <a:endParaRPr lang="en-US" sz="2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955" y="1030813"/>
            <a:ext cx="3670680" cy="3557984"/>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257" r="19653" b="2792"/>
          <a:stretch/>
        </p:blipFill>
        <p:spPr>
          <a:xfrm>
            <a:off x="3809635" y="1030812"/>
            <a:ext cx="3424884" cy="31008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889" y="1291221"/>
            <a:ext cx="4557174" cy="3037167"/>
          </a:xfrm>
          <a:prstGeom prst="rect">
            <a:avLst/>
          </a:prstGeom>
        </p:spPr>
      </p:pic>
      <p:sp>
        <p:nvSpPr>
          <p:cNvPr id="7" name="Rectangle 6"/>
          <p:cNvSpPr/>
          <p:nvPr/>
        </p:nvSpPr>
        <p:spPr>
          <a:xfrm>
            <a:off x="443753" y="5231839"/>
            <a:ext cx="11174506" cy="707886"/>
          </a:xfrm>
          <a:prstGeom prst="rect">
            <a:avLst/>
          </a:prstGeom>
        </p:spPr>
        <p:txBody>
          <a:bodyPr wrap="square">
            <a:spAutoFit/>
          </a:bodyPr>
          <a:lstStyle/>
          <a:p>
            <a:pPr algn="just"/>
            <a:r>
              <a:rPr lang="en-US" sz="2000" dirty="0" smtClean="0"/>
              <a:t>Such </a:t>
            </a:r>
            <a:r>
              <a:rPr lang="en-US" sz="2000" dirty="0"/>
              <a:t>clouds grow to a height of several </a:t>
            </a:r>
            <a:r>
              <a:rPr lang="en-US" sz="2000" dirty="0" smtClean="0"/>
              <a:t>kilometers </a:t>
            </a:r>
            <a:r>
              <a:rPr lang="en-US" sz="2000" dirty="0"/>
              <a:t>in 20–40 minutes, producing rain of intensity dependent upon the depth of the cloud.</a:t>
            </a:r>
          </a:p>
        </p:txBody>
      </p:sp>
      <p:sp>
        <p:nvSpPr>
          <p:cNvPr id="8" name="Rectangle 7"/>
          <p:cNvSpPr/>
          <p:nvPr/>
        </p:nvSpPr>
        <p:spPr>
          <a:xfrm>
            <a:off x="7552216" y="549372"/>
            <a:ext cx="4356847"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 same effect may be produced by air forced to rise over hills. </a:t>
            </a:r>
          </a:p>
        </p:txBody>
      </p:sp>
    </p:spTree>
    <p:extLst>
      <p:ext uri="{BB962C8B-B14F-4D97-AF65-F5344CB8AC3E}">
        <p14:creationId xmlns:p14="http://schemas.microsoft.com/office/powerpoint/2010/main" val="290709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235" y="749066"/>
            <a:ext cx="4442435" cy="4351338"/>
          </a:xfrm>
        </p:spPr>
        <p:txBody>
          <a:bodyPr>
            <a:normAutofit fontScale="92500"/>
          </a:bodyPr>
          <a:lstStyle/>
          <a:p>
            <a:pPr lvl="0"/>
            <a:r>
              <a:rPr lang="en-US" dirty="0">
                <a:latin typeface="Times New Roman" panose="02020603050405020304" pitchFamily="18" charset="0"/>
                <a:cs typeface="Times New Roman" panose="02020603050405020304" pitchFamily="18" charset="0"/>
              </a:rPr>
              <a:t>The vertical velocity will be dependent upon the difference between the environmental lapse rate and the SALR. If this difference is large, then the vertical motion will be large, and a small shower cloud may develop rapidly to a height of around 10 km, becoming a thunderstorm (mostly with lightning). </a:t>
            </a:r>
          </a:p>
          <a:p>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799" t="2096" r="1451" b="4006"/>
          <a:stretch/>
        </p:blipFill>
        <p:spPr>
          <a:xfrm>
            <a:off x="5011694" y="322730"/>
            <a:ext cx="7036871" cy="5204011"/>
          </a:xfrm>
          <a:prstGeom prst="rect">
            <a:avLst/>
          </a:prstGeom>
        </p:spPr>
      </p:pic>
    </p:spTree>
    <p:extLst>
      <p:ext uri="{BB962C8B-B14F-4D97-AF65-F5344CB8AC3E}">
        <p14:creationId xmlns:p14="http://schemas.microsoft.com/office/powerpoint/2010/main" val="252392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4377" y="373342"/>
            <a:ext cx="9300882" cy="1334434"/>
          </a:xfrm>
        </p:spPr>
        <p:txBody>
          <a:bodyPr/>
          <a:lstStyle/>
          <a:p>
            <a:r>
              <a:rPr lang="en-US" dirty="0">
                <a:latin typeface="Times New Roman" panose="02020603050405020304" pitchFamily="18" charset="0"/>
                <a:cs typeface="Times New Roman" panose="02020603050405020304" pitchFamily="18" charset="0"/>
              </a:rPr>
              <a:t>Within thunderstorms, hail may be produced by precipitation particles sweeping up supercooled droplets in an updraught until they are of such a size that they fall out of the updraught.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149" y="1707776"/>
            <a:ext cx="8515338" cy="4827646"/>
          </a:xfrm>
          <a:prstGeom prst="rect">
            <a:avLst/>
          </a:prstGeom>
        </p:spPr>
      </p:pic>
    </p:spTree>
    <p:extLst>
      <p:ext uri="{BB962C8B-B14F-4D97-AF65-F5344CB8AC3E}">
        <p14:creationId xmlns:p14="http://schemas.microsoft.com/office/powerpoint/2010/main" val="219403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23" y="79780"/>
            <a:ext cx="4970930" cy="777875"/>
          </a:xfrm>
        </p:spPr>
        <p:txBody>
          <a:bodyPr>
            <a:normAutofit/>
          </a:bodyPr>
          <a:lstStyle/>
          <a:p>
            <a:r>
              <a:rPr lang="en-US" sz="3200" dirty="0" smtClean="0">
                <a:latin typeface="Times New Roman" panose="02020603050405020304" pitchFamily="18" charset="0"/>
                <a:cs typeface="Times New Roman" panose="02020603050405020304" pitchFamily="18" charset="0"/>
              </a:rPr>
              <a:t>Main types of thunderstorms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5604" y="3607452"/>
            <a:ext cx="4231342" cy="1336270"/>
          </a:xfrm>
        </p:spPr>
        <p:txBody>
          <a:bodyPr>
            <a:normAutofit/>
          </a:bodyPr>
          <a:lstStyle/>
          <a:p>
            <a:pPr marL="268288" indent="-268288">
              <a:buNone/>
            </a:pPr>
            <a:r>
              <a:rPr lang="en-US" sz="2200" dirty="0" smtClean="0">
                <a:latin typeface="Times New Roman" panose="02020603050405020304" pitchFamily="18" charset="0"/>
                <a:cs typeface="Times New Roman" panose="02020603050405020304" pitchFamily="18" charset="0"/>
              </a:rPr>
              <a:t>2. Supercell </a:t>
            </a:r>
            <a:r>
              <a:rPr lang="en-US" sz="2200" dirty="0">
                <a:latin typeface="Times New Roman" panose="02020603050405020304" pitchFamily="18" charset="0"/>
                <a:cs typeface="Times New Roman" panose="02020603050405020304" pitchFamily="18" charset="0"/>
              </a:rPr>
              <a:t>storms. </a:t>
            </a:r>
            <a:r>
              <a:rPr lang="en-US" sz="2200" dirty="0">
                <a:latin typeface="Times New Roman" panose="02020603050405020304" pitchFamily="18" charset="0"/>
                <a:ea typeface="Calibri" panose="020F0502020204030204" pitchFamily="34" charset="0"/>
                <a:cs typeface="Times New Roman" panose="02020603050405020304" pitchFamily="18" charset="0"/>
              </a:rPr>
              <a:t>single storm</a:t>
            </a:r>
            <a:r>
              <a:rPr lang="en-US" sz="2200" dirty="0">
                <a:latin typeface="Cambria Math" panose="02040503050406030204" pitchFamily="18" charset="0"/>
                <a:ea typeface="Calibri" panose="020F0502020204030204" pitchFamily="34" charset="0"/>
                <a:cs typeface="Cambria Math" panose="020405030504060302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scale circulation comprising one giant updraught–downdraught pair.</a:t>
            </a:r>
            <a:endParaRPr lang="en-US" sz="22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019" b="30218"/>
          <a:stretch/>
        </p:blipFill>
        <p:spPr>
          <a:xfrm>
            <a:off x="5540188" y="756563"/>
            <a:ext cx="6295463" cy="2302404"/>
          </a:xfrm>
          <a:prstGeom prst="rect">
            <a:avLst/>
          </a:prstGeom>
        </p:spPr>
      </p:pic>
      <p:grpSp>
        <p:nvGrpSpPr>
          <p:cNvPr id="7" name="Group 6"/>
          <p:cNvGrpSpPr/>
          <p:nvPr/>
        </p:nvGrpSpPr>
        <p:grpSpPr>
          <a:xfrm>
            <a:off x="4845347" y="3470383"/>
            <a:ext cx="6990304" cy="2302405"/>
            <a:chOff x="4845347" y="3318467"/>
            <a:chExt cx="6990304" cy="230240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347" y="3318468"/>
              <a:ext cx="3459896" cy="23024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45" y="3318467"/>
              <a:ext cx="3453606" cy="2302404"/>
            </a:xfrm>
            <a:prstGeom prst="rect">
              <a:avLst/>
            </a:prstGeom>
          </p:spPr>
        </p:pic>
      </p:grpSp>
      <p:sp>
        <p:nvSpPr>
          <p:cNvPr id="8" name="Rectangle 7"/>
          <p:cNvSpPr/>
          <p:nvPr/>
        </p:nvSpPr>
        <p:spPr>
          <a:xfrm>
            <a:off x="434787" y="857655"/>
            <a:ext cx="4903695" cy="2462213"/>
          </a:xfrm>
          <a:prstGeom prst="rect">
            <a:avLst/>
          </a:prstGeom>
        </p:spPr>
        <p:txBody>
          <a:bodyPr wrap="square">
            <a:spAutoFit/>
          </a:bodyPr>
          <a:lstStyle/>
          <a:p>
            <a:pPr marL="457200" indent="-457200" algn="just">
              <a:buAutoNum type="arabicPeriod"/>
            </a:pPr>
            <a:r>
              <a:rPr lang="en-US" sz="2200" dirty="0">
                <a:latin typeface="Times New Roman" panose="02020603050405020304" pitchFamily="18" charset="0"/>
                <a:cs typeface="Times New Roman" panose="02020603050405020304" pitchFamily="18" charset="0"/>
              </a:rPr>
              <a:t>multi‐cell storms : several cells (clouds) at different stages of development at any one time</a:t>
            </a:r>
          </a:p>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New cells may form where the outflow regions from other cells intersect. The air of the downdraught spreads out laterally. </a:t>
            </a:r>
          </a:p>
        </p:txBody>
      </p:sp>
      <p:sp>
        <p:nvSpPr>
          <p:cNvPr id="9" name="Rectangle 8"/>
          <p:cNvSpPr/>
          <p:nvPr/>
        </p:nvSpPr>
        <p:spPr>
          <a:xfrm>
            <a:off x="423581" y="5923303"/>
            <a:ext cx="11412070" cy="728726"/>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Either </a:t>
            </a:r>
            <a:r>
              <a:rPr lang="en-US" sz="2000" dirty="0">
                <a:latin typeface="Times New Roman" panose="02020603050405020304" pitchFamily="18" charset="0"/>
                <a:ea typeface="Calibri" panose="020F0502020204030204" pitchFamily="34" charset="0"/>
                <a:cs typeface="Times New Roman" panose="02020603050405020304" pitchFamily="18" charset="0"/>
              </a:rPr>
              <a:t>of these types of storm may produce a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tornado (a </a:t>
            </a:r>
            <a:r>
              <a:rPr lang="en-US" sz="2000" dirty="0">
                <a:latin typeface="Times New Roman" panose="02020603050405020304" pitchFamily="18" charset="0"/>
                <a:ea typeface="Calibri" panose="020F0502020204030204" pitchFamily="34" charset="0"/>
                <a:cs typeface="Times New Roman" panose="02020603050405020304" pitchFamily="18" charset="0"/>
              </a:rPr>
              <a:t>region a few kilometers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wide, high </a:t>
            </a:r>
            <a:r>
              <a:rPr lang="en-US" sz="2000" dirty="0">
                <a:latin typeface="Times New Roman" panose="02020603050405020304" pitchFamily="18" charset="0"/>
                <a:ea typeface="Calibri" panose="020F0502020204030204" pitchFamily="34" charset="0"/>
                <a:cs typeface="Times New Roman" panose="02020603050405020304" pitchFamily="18" charset="0"/>
              </a:rPr>
              <a:t>rotation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(about 300 </a:t>
            </a:r>
            <a:r>
              <a:rPr lang="en-US" sz="2000" dirty="0">
                <a:latin typeface="Times New Roman" panose="02020603050405020304" pitchFamily="18" charset="0"/>
                <a:ea typeface="Calibri" panose="020F0502020204030204" pitchFamily="34" charset="0"/>
                <a:cs typeface="Times New Roman" panose="02020603050405020304" pitchFamily="18" charset="0"/>
              </a:rPr>
              <a:t>km/h) and low pressure visualized as a funnel cloud.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89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3063"/>
          </a:xfrm>
        </p:spPr>
        <p:txBody>
          <a:bodyPr>
            <a:normAutofit/>
          </a:bodyPr>
          <a:lstStyle/>
          <a:p>
            <a:r>
              <a:rPr lang="en-US" sz="2800" b="1" dirty="0"/>
              <a:t>3.1.2 Mesoscale precipitation </a:t>
            </a:r>
            <a:r>
              <a:rPr lang="en-US" sz="2800" b="1" dirty="0" smtClean="0"/>
              <a:t>systems</a:t>
            </a:r>
            <a:endParaRPr lang="en-US" sz="2800" dirty="0"/>
          </a:p>
        </p:txBody>
      </p:sp>
      <p:sp>
        <p:nvSpPr>
          <p:cNvPr id="3" name="Content Placeholder 2"/>
          <p:cNvSpPr>
            <a:spLocks noGrp="1"/>
          </p:cNvSpPr>
          <p:nvPr>
            <p:ph idx="1"/>
          </p:nvPr>
        </p:nvSpPr>
        <p:spPr>
          <a:xfrm>
            <a:off x="649941" y="1153272"/>
            <a:ext cx="10515600" cy="4351338"/>
          </a:xfrm>
        </p:spPr>
        <p:txBody>
          <a:bodyPr/>
          <a:lstStyle/>
          <a:p>
            <a:pPr lvl="0"/>
            <a:r>
              <a:rPr lang="en-US" dirty="0"/>
              <a:t>Several thunderstorms may be grouped together within a mesoscale convective complex (MCC). </a:t>
            </a:r>
            <a:endParaRPr lang="en-US" dirty="0" smtClean="0"/>
          </a:p>
          <a:p>
            <a:pPr lvl="0"/>
            <a:r>
              <a:rPr lang="en-US" dirty="0" smtClean="0"/>
              <a:t>The timescale of individual </a:t>
            </a:r>
            <a:r>
              <a:rPr lang="en-US" dirty="0"/>
              <a:t>cumulonimbi </a:t>
            </a:r>
            <a:r>
              <a:rPr lang="en-US" dirty="0" smtClean="0"/>
              <a:t> &gt; 1hour. </a:t>
            </a:r>
          </a:p>
          <a:p>
            <a:pPr lvl="0"/>
            <a:r>
              <a:rPr lang="en-US" dirty="0" smtClean="0"/>
              <a:t>A </a:t>
            </a:r>
            <a:r>
              <a:rPr lang="en-US" dirty="0"/>
              <a:t>typical timescale of an MCC in mid‐latitudes is around three hours.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023" y="3373985"/>
            <a:ext cx="4778189" cy="2983714"/>
          </a:xfrm>
          <a:prstGeom prst="rect">
            <a:avLst/>
          </a:prstGeom>
        </p:spPr>
      </p:pic>
      <p:sp>
        <p:nvSpPr>
          <p:cNvPr id="6" name="Rectangle 5"/>
          <p:cNvSpPr/>
          <p:nvPr/>
        </p:nvSpPr>
        <p:spPr>
          <a:xfrm>
            <a:off x="649940" y="3348768"/>
            <a:ext cx="5737411" cy="2831929"/>
          </a:xfrm>
          <a:prstGeom prst="rect">
            <a:avLst/>
          </a:prstGeom>
        </p:spPr>
        <p:txBody>
          <a:bodyPr wrap="square">
            <a:spAutoFit/>
          </a:bodyPr>
          <a:lstStyle/>
          <a:p>
            <a:pPr marL="342900" lvl="0" indent="-342900" algn="just">
              <a:lnSpc>
                <a:spcPct val="107000"/>
              </a:lnSpc>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precipitation area is continuous and larger than precipitation from any individual storm.</a:t>
            </a:r>
          </a:p>
          <a:p>
            <a:pPr marL="342900" lvl="0" indent="-342900" algn="just">
              <a:lnSpc>
                <a:spcPct val="107000"/>
              </a:lnSpc>
              <a:spcAft>
                <a:spcPts val="800"/>
              </a:spcAft>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In the early stages of development the MCC is very convective, and the rainfall is dominated by that produced by the individual cells.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5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7193"/>
          </a:xfrm>
        </p:spPr>
        <p:txBody>
          <a:bodyPr>
            <a:normAutofit/>
          </a:bodyPr>
          <a:lstStyle/>
          <a:p>
            <a:r>
              <a:rPr lang="en-US" sz="3200" b="1" dirty="0"/>
              <a:t>3.1.3 Mid‐latitude </a:t>
            </a:r>
            <a:r>
              <a:rPr lang="en-US" sz="3200" b="1" dirty="0" smtClean="0"/>
              <a:t>depressions</a:t>
            </a:r>
            <a:endParaRPr lang="en-US" sz="3200" dirty="0"/>
          </a:p>
        </p:txBody>
      </p:sp>
      <p:sp>
        <p:nvSpPr>
          <p:cNvPr id="3" name="Content Placeholder 2"/>
          <p:cNvSpPr>
            <a:spLocks noGrp="1"/>
          </p:cNvSpPr>
          <p:nvPr>
            <p:ph idx="1"/>
          </p:nvPr>
        </p:nvSpPr>
        <p:spPr>
          <a:xfrm>
            <a:off x="658906" y="1220506"/>
            <a:ext cx="5977002" cy="4938247"/>
          </a:xfrm>
        </p:spPr>
        <p:txBody>
          <a:bodyPr>
            <a:noAutofit/>
          </a:bodyPr>
          <a:lstStyle/>
          <a:p>
            <a:r>
              <a:rPr lang="en-US" sz="2400" dirty="0">
                <a:latin typeface="Times New Roman" panose="02020603050405020304" pitchFamily="18" charset="0"/>
                <a:cs typeface="Times New Roman" panose="02020603050405020304" pitchFamily="18" charset="0"/>
              </a:rPr>
              <a:t>Although thunderstorms produce large amounts of rainfall in mid‐latitudes at any one place, they are quite rare.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Most </a:t>
            </a:r>
            <a:r>
              <a:rPr lang="en-US" sz="2400" dirty="0">
                <a:latin typeface="Times New Roman" panose="02020603050405020304" pitchFamily="18" charset="0"/>
                <a:cs typeface="Times New Roman" panose="02020603050405020304" pitchFamily="18" charset="0"/>
              </a:rPr>
              <a:t>of the rainfall originates from low pressure systems termed depressions.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Rain </a:t>
            </a:r>
            <a:r>
              <a:rPr lang="en-US" sz="2400" dirty="0">
                <a:latin typeface="Times New Roman" panose="02020603050405020304" pitchFamily="18" charset="0"/>
                <a:cs typeface="Times New Roman" panose="02020603050405020304" pitchFamily="18" charset="0"/>
              </a:rPr>
              <a:t>from stratiform (layered) cloud is associated with the warm front, and rain from convective cloud and thunderstorms is associated with the cold front.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140" y="220428"/>
            <a:ext cx="2000158" cy="200015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163"/>
          <a:stretch/>
        </p:blipFill>
        <p:spPr>
          <a:xfrm>
            <a:off x="6791714" y="220427"/>
            <a:ext cx="2620620" cy="2000158"/>
          </a:xfrm>
          <a:prstGeom prst="rect">
            <a:avLst/>
          </a:prstGeom>
        </p:spPr>
      </p:pic>
      <p:pic>
        <p:nvPicPr>
          <p:cNvPr id="6" name="Picture 5"/>
          <p:cNvPicPr>
            <a:picLocks noChangeAspect="1"/>
          </p:cNvPicPr>
          <p:nvPr/>
        </p:nvPicPr>
        <p:blipFill>
          <a:blip r:embed="rId4"/>
          <a:stretch>
            <a:fillRect/>
          </a:stretch>
        </p:blipFill>
        <p:spPr>
          <a:xfrm>
            <a:off x="7044644" y="2983847"/>
            <a:ext cx="5147356" cy="3678891"/>
          </a:xfrm>
          <a:prstGeom prst="rect">
            <a:avLst/>
          </a:prstGeom>
        </p:spPr>
      </p:pic>
    </p:spTree>
    <p:extLst>
      <p:ext uri="{BB962C8B-B14F-4D97-AF65-F5344CB8AC3E}">
        <p14:creationId xmlns:p14="http://schemas.microsoft.com/office/powerpoint/2010/main" val="4111237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1148</Words>
  <Application>Microsoft Office PowerPoint</Application>
  <PresentationFormat>Widescreen</PresentationFormat>
  <Paragraphs>82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Cambria Math</vt:lpstr>
      <vt:lpstr>Symbol</vt:lpstr>
      <vt:lpstr>Times New Roman</vt:lpstr>
      <vt:lpstr>Wingdings</vt:lpstr>
      <vt:lpstr>Office Theme</vt:lpstr>
      <vt:lpstr>Advanced Agro-Hydro- Meteorology A MSc course for students of Atmospheric Sciences Dr. Thaer Obaid Roomi 2021-2022   Lecture 3: Precipitation (Part 2)</vt:lpstr>
      <vt:lpstr>3.1 Precipitation systems</vt:lpstr>
      <vt:lpstr>3.1.1 Localized Convection</vt:lpstr>
      <vt:lpstr>The development of convection may be controlled either by boundary layer characteristics (microscale) or by atmospheric synoptic situations.</vt:lpstr>
      <vt:lpstr>PowerPoint Presentation</vt:lpstr>
      <vt:lpstr>PowerPoint Presentation</vt:lpstr>
      <vt:lpstr>Main types of thunderstorms </vt:lpstr>
      <vt:lpstr>3.1.2 Mesoscale precipitation systems</vt:lpstr>
      <vt:lpstr>3.1.3 Mid‐latitude depressions</vt:lpstr>
      <vt:lpstr>PowerPoint Presentation</vt:lpstr>
      <vt:lpstr>PowerPoint Presentation</vt:lpstr>
      <vt:lpstr>PowerPoint Presentation</vt:lpstr>
      <vt:lpstr>Tropical storms</vt:lpstr>
      <vt:lpstr>3.2 Orographic effects on precipitation distribution</vt:lpstr>
      <vt:lpstr>PowerPoint Presentation</vt:lpstr>
      <vt:lpstr>Topographical effects on precipitation distribution</vt:lpstr>
      <vt:lpstr>The sea or land breezes (associated with air circulation caused by temperature differences between the land and the sea) may organize convection such that precipitation amounts can be very much enhanced.</vt:lpstr>
      <vt:lpstr>Global atmospheric circulation </vt:lpstr>
      <vt:lpstr>PowerPoint Presentation</vt:lpstr>
    </vt:vector>
  </TitlesOfParts>
  <Company>Atmo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Agro-Hydro- Meteorology A MSc course for students of Atmospheric Sciences Dr. Thaer Obaid Roomi 2021-2022   Lecture 2: Precipitation (Part 1)</dc:title>
  <dc:creator>Reviewer</dc:creator>
  <cp:lastModifiedBy>Reviewer</cp:lastModifiedBy>
  <cp:revision>41</cp:revision>
  <dcterms:created xsi:type="dcterms:W3CDTF">2022-02-15T19:44:59Z</dcterms:created>
  <dcterms:modified xsi:type="dcterms:W3CDTF">2023-02-07T18:21:12Z</dcterms:modified>
</cp:coreProperties>
</file>