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p:scale>
          <a:sx n="80" d="100"/>
          <a:sy n="80" d="100"/>
        </p:scale>
        <p:origin x="3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2/9/2022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30" y="1210235"/>
            <a:ext cx="11134165" cy="1725703"/>
          </a:xfrm>
        </p:spPr>
        <p:txBody>
          <a:bodyPr>
            <a:normAutofit/>
          </a:bodyPr>
          <a:lstStyle/>
          <a:p>
            <a:r>
              <a:rPr lang="en-US" sz="2700" b="1" dirty="0"/>
              <a:t>Advanced Agro-Hydro- Meteorology</a:t>
            </a:r>
            <a:r>
              <a:rPr lang="en-US" dirty="0"/>
              <a:t/>
            </a:r>
            <a:br>
              <a:rPr lang="en-US" dirty="0"/>
            </a:br>
            <a:r>
              <a:rPr lang="en-US" sz="2700" dirty="0"/>
              <a:t>A MSc course for students of Atmospheric Sciences</a:t>
            </a:r>
            <a:r>
              <a:rPr lang="en-US" dirty="0"/>
              <a:t/>
            </a:r>
            <a:br>
              <a:rPr lang="en-US" dirty="0"/>
            </a:br>
            <a:r>
              <a:rPr lang="en-US" sz="2000" b="1" i="1" dirty="0"/>
              <a:t>Dr. Thaer Obaid Roomi</a:t>
            </a:r>
            <a:r>
              <a:rPr lang="en-US" sz="2000" b="1" dirty="0"/>
              <a:t/>
            </a:r>
            <a:br>
              <a:rPr lang="en-US" sz="2000" b="1" dirty="0"/>
            </a:br>
            <a:r>
              <a:rPr lang="en-US" sz="2000" b="1" dirty="0" smtClean="0"/>
              <a:t>2021-2022</a:t>
            </a:r>
            <a:r>
              <a:rPr lang="en-US" dirty="0"/>
              <a:t/>
            </a:r>
            <a:br>
              <a:rPr lang="en-US" dirty="0"/>
            </a:br>
            <a:r>
              <a:rPr lang="en-US" sz="2200" b="1" dirty="0"/>
              <a:t>Lecture 1: The hydrological </a:t>
            </a:r>
            <a:r>
              <a:rPr lang="en-US" sz="2200" b="1" dirty="0" smtClean="0"/>
              <a:t>Cycle</a:t>
            </a:r>
            <a:endParaRPr lang="en-US" dirty="0"/>
          </a:p>
        </p:txBody>
      </p:sp>
      <p:sp>
        <p:nvSpPr>
          <p:cNvPr id="3" name="Subtitle 2"/>
          <p:cNvSpPr>
            <a:spLocks noGrp="1"/>
          </p:cNvSpPr>
          <p:nvPr>
            <p:ph type="subTitle" idx="1"/>
          </p:nvPr>
        </p:nvSpPr>
        <p:spPr>
          <a:xfrm>
            <a:off x="242047" y="3305270"/>
            <a:ext cx="11604811" cy="3644153"/>
          </a:xfrm>
        </p:spPr>
        <p:txBody>
          <a:bodyPr>
            <a:noAutofit/>
          </a:bodyPr>
          <a:lstStyle/>
          <a:p>
            <a:pPr algn="just"/>
            <a:r>
              <a:rPr lang="en-US" sz="1600" cap="none" dirty="0" smtClean="0">
                <a:solidFill>
                  <a:schemeClr val="tx1"/>
                </a:solidFill>
                <a:latin typeface="Times New Roman" panose="02020603050405020304" pitchFamily="18" charset="0"/>
                <a:cs typeface="Times New Roman" panose="02020603050405020304" pitchFamily="18" charset="0"/>
              </a:rPr>
              <a:t>The hydrological cycle describes the continuous movement of water above, on and below the surface of the earth. It is a conceptual model that describes the storage and movement of water between the biosphere, the atmosphere, the cryosphere, the lithosphere, the </a:t>
            </a:r>
            <a:r>
              <a:rPr lang="en-US" sz="1600" cap="none" dirty="0" err="1" smtClean="0">
                <a:solidFill>
                  <a:schemeClr val="tx1"/>
                </a:solidFill>
                <a:latin typeface="Times New Roman" panose="02020603050405020304" pitchFamily="18" charset="0"/>
                <a:cs typeface="Times New Roman" panose="02020603050405020304" pitchFamily="18" charset="0"/>
              </a:rPr>
              <a:t>anthroposphere</a:t>
            </a:r>
            <a:r>
              <a:rPr lang="en-US" sz="1600" cap="none" dirty="0" smtClean="0">
                <a:solidFill>
                  <a:schemeClr val="tx1"/>
                </a:solidFill>
                <a:latin typeface="Times New Roman" panose="02020603050405020304" pitchFamily="18" charset="0"/>
                <a:cs typeface="Times New Roman" panose="02020603050405020304" pitchFamily="18" charset="0"/>
              </a:rPr>
              <a:t> (the effect of human beings on the earth system) and the hydrosphere (see table 1.1). </a:t>
            </a:r>
            <a:endParaRPr lang="en-US" sz="1600" cap="none"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89005" y="2935938"/>
            <a:ext cx="1496885" cy="369332"/>
          </a:xfrm>
          <a:prstGeom prst="rect">
            <a:avLst/>
          </a:prstGeom>
        </p:spPr>
        <p:txBody>
          <a:bodyPr wrap="none">
            <a:spAutoFit/>
          </a:bodyPr>
          <a:lstStyle/>
          <a:p>
            <a:r>
              <a:rPr lang="en-US" b="1" dirty="0"/>
              <a:t>1.1 Overview</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38285206"/>
              </p:ext>
            </p:extLst>
          </p:nvPr>
        </p:nvGraphicFramePr>
        <p:xfrm>
          <a:off x="363072" y="4357839"/>
          <a:ext cx="5405716" cy="1496645"/>
        </p:xfrm>
        <a:graphic>
          <a:graphicData uri="http://schemas.openxmlformats.org/drawingml/2006/table">
            <a:tbl>
              <a:tblPr firstRow="1" firstCol="1" bandRow="1">
                <a:tableStyleId>{5C22544A-7EE6-4342-B048-85BDC9FD1C3A}</a:tableStyleId>
              </a:tblPr>
              <a:tblGrid>
                <a:gridCol w="2584256"/>
                <a:gridCol w="1651566"/>
                <a:gridCol w="1169894"/>
              </a:tblGrid>
              <a:tr h="137502">
                <a:tc gridSpan="3">
                  <a:txBody>
                    <a:bodyPr/>
                    <a:lstStyle/>
                    <a:p>
                      <a:pPr marL="342900" lvl="0" indent="-342900" algn="just" rtl="0">
                        <a:lnSpc>
                          <a:spcPct val="107000"/>
                        </a:lnSpc>
                        <a:spcAft>
                          <a:spcPts val="0"/>
                        </a:spcAft>
                        <a:buFont typeface="+mj-lt"/>
                        <a:buAutoNum type="alphaLcParenBoth"/>
                      </a:pPr>
                      <a:r>
                        <a:rPr lang="en-US" sz="1000" dirty="0">
                          <a:effectLst/>
                        </a:rPr>
                        <a:t>Distribution of water in the hydrosphere</a:t>
                      </a:r>
                      <a:endParaRPr lang="en-US" sz="1000" dirty="0">
                        <a:effectLst/>
                        <a:latin typeface="Times New Roman" panose="02020603050405020304" pitchFamily="18" charset="0"/>
                        <a:ea typeface="Calibri" panose="020F0502020204030204" pitchFamily="34" charset="0"/>
                      </a:endParaRPr>
                    </a:p>
                  </a:txBody>
                  <a:tcPr marL="46759" marR="46759" marT="0" marB="0"/>
                </a:tc>
                <a:tc hMerge="1">
                  <a:txBody>
                    <a:bodyPr/>
                    <a:lstStyle/>
                    <a:p>
                      <a:endParaRPr lang="en-US"/>
                    </a:p>
                  </a:txBody>
                  <a:tcPr/>
                </a:tc>
                <a:tc hMerge="1">
                  <a:txBody>
                    <a:bodyPr/>
                    <a:lstStyle/>
                    <a:p>
                      <a:endParaRPr lang="en-US"/>
                    </a:p>
                  </a:txBody>
                  <a:tcPr/>
                </a:tc>
              </a:tr>
              <a:tr h="275003">
                <a:tc>
                  <a:txBody>
                    <a:bodyPr/>
                    <a:lstStyle/>
                    <a:p>
                      <a:pPr marL="457200" indent="-363538" algn="ctr">
                        <a:lnSpc>
                          <a:spcPct val="107000"/>
                        </a:lnSpc>
                        <a:spcAft>
                          <a:spcPts val="0"/>
                        </a:spcAft>
                      </a:pPr>
                      <a:r>
                        <a:rPr lang="en-US" sz="1000" dirty="0">
                          <a:effectLst/>
                        </a:rPr>
                        <a:t>Forms of water present</a:t>
                      </a:r>
                      <a:endParaRPr lang="en-US" sz="1000" dirty="0">
                        <a:effectLst/>
                        <a:latin typeface="Times New Roman" panose="02020603050405020304" pitchFamily="18" charset="0"/>
                        <a:ea typeface="Calibri" panose="020F0502020204030204" pitchFamily="34" charset="0"/>
                      </a:endParaRPr>
                    </a:p>
                  </a:txBody>
                  <a:tcPr marL="46759" marR="46759" marT="0" marB="0"/>
                </a:tc>
                <a:tc>
                  <a:txBody>
                    <a:bodyPr/>
                    <a:lstStyle/>
                    <a:p>
                      <a:pPr marL="457200" indent="-363538" algn="ctr">
                        <a:lnSpc>
                          <a:spcPct val="107000"/>
                        </a:lnSpc>
                        <a:spcAft>
                          <a:spcPts val="0"/>
                        </a:spcAft>
                      </a:pPr>
                      <a:r>
                        <a:rPr lang="en-US" sz="1000" dirty="0">
                          <a:effectLst/>
                        </a:rPr>
                        <a:t>Water volume (10</a:t>
                      </a:r>
                      <a:r>
                        <a:rPr lang="en-US" sz="1000" baseline="30000" dirty="0">
                          <a:effectLst/>
                        </a:rPr>
                        <a:t>6</a:t>
                      </a:r>
                      <a:r>
                        <a:rPr lang="en-US" sz="1000" dirty="0">
                          <a:effectLst/>
                        </a:rPr>
                        <a:t> km</a:t>
                      </a:r>
                      <a:r>
                        <a:rPr lang="en-US" sz="1000" baseline="30000" dirty="0">
                          <a:effectLst/>
                        </a:rPr>
                        <a:t>3</a:t>
                      </a:r>
                      <a:r>
                        <a:rPr lang="en-US" sz="1000" dirty="0">
                          <a:effectLst/>
                        </a:rPr>
                        <a:t>)</a:t>
                      </a:r>
                      <a:endParaRPr lang="en-US" sz="1000" dirty="0">
                        <a:effectLst/>
                        <a:latin typeface="Times New Roman" panose="02020603050405020304" pitchFamily="18" charset="0"/>
                        <a:ea typeface="Calibri" panose="020F0502020204030204" pitchFamily="34" charset="0"/>
                      </a:endParaRPr>
                    </a:p>
                  </a:txBody>
                  <a:tcPr marL="46759" marR="46759" marT="0" marB="0"/>
                </a:tc>
                <a:tc>
                  <a:txBody>
                    <a:bodyPr/>
                    <a:lstStyle/>
                    <a:p>
                      <a:pPr marL="457200" indent="-282575" algn="ctr">
                        <a:lnSpc>
                          <a:spcPct val="107000"/>
                        </a:lnSpc>
                        <a:spcAft>
                          <a:spcPts val="0"/>
                        </a:spcAft>
                      </a:pPr>
                      <a:r>
                        <a:rPr lang="en-US" sz="1000" dirty="0">
                          <a:effectLst/>
                        </a:rPr>
                        <a:t>As %</a:t>
                      </a:r>
                      <a:endParaRPr lang="en-US" sz="1000" dirty="0">
                        <a:effectLst/>
                        <a:latin typeface="Times New Roman" panose="02020603050405020304" pitchFamily="18" charset="0"/>
                        <a:ea typeface="Calibri" panose="020F0502020204030204" pitchFamily="34" charset="0"/>
                      </a:endParaRPr>
                    </a:p>
                  </a:txBody>
                  <a:tcPr marL="46759" marR="46759" marT="0" marB="0"/>
                </a:tc>
              </a:tr>
              <a:tr h="1067337">
                <a:tc>
                  <a:txBody>
                    <a:bodyPr/>
                    <a:lstStyle/>
                    <a:p>
                      <a:pPr marL="457200" indent="-363538" algn="l">
                        <a:lnSpc>
                          <a:spcPct val="107000"/>
                        </a:lnSpc>
                        <a:spcAft>
                          <a:spcPts val="0"/>
                        </a:spcAft>
                      </a:pPr>
                      <a:r>
                        <a:rPr lang="en-US" sz="1000" dirty="0">
                          <a:effectLst/>
                        </a:rPr>
                        <a:t>Oceans, seas</a:t>
                      </a:r>
                    </a:p>
                    <a:p>
                      <a:pPr marL="457200" indent="-363538" algn="l">
                        <a:lnSpc>
                          <a:spcPct val="107000"/>
                        </a:lnSpc>
                        <a:spcAft>
                          <a:spcPts val="0"/>
                        </a:spcAft>
                      </a:pPr>
                      <a:r>
                        <a:rPr lang="en-US" sz="1000" dirty="0">
                          <a:effectLst/>
                        </a:rPr>
                        <a:t>Polar ice, sea ice, glaciers</a:t>
                      </a:r>
                    </a:p>
                    <a:p>
                      <a:pPr marL="457200" indent="-363538" algn="l">
                        <a:lnSpc>
                          <a:spcPct val="107000"/>
                        </a:lnSpc>
                        <a:spcAft>
                          <a:spcPts val="0"/>
                        </a:spcAft>
                      </a:pPr>
                      <a:r>
                        <a:rPr lang="en-US" sz="1000" dirty="0">
                          <a:effectLst/>
                        </a:rPr>
                        <a:t>Surface water, ground water, atmospheric water</a:t>
                      </a:r>
                    </a:p>
                    <a:p>
                      <a:pPr marL="457200" indent="-363538" algn="l">
                        <a:lnSpc>
                          <a:spcPct val="107000"/>
                        </a:lnSpc>
                        <a:spcAft>
                          <a:spcPts val="0"/>
                        </a:spcAft>
                      </a:pPr>
                      <a:r>
                        <a:rPr lang="en-US" sz="1000" dirty="0">
                          <a:effectLst/>
                        </a:rPr>
                        <a:t>Total</a:t>
                      </a:r>
                    </a:p>
                    <a:p>
                      <a:pPr marL="457200" indent="-363538" algn="l">
                        <a:lnSpc>
                          <a:spcPct val="107000"/>
                        </a:lnSpc>
                        <a:spcAft>
                          <a:spcPts val="0"/>
                        </a:spcAft>
                      </a:pPr>
                      <a:r>
                        <a:rPr lang="en-US" sz="1000" dirty="0">
                          <a:effectLst/>
                        </a:rPr>
                        <a:t>Total fresh water</a:t>
                      </a:r>
                      <a:endParaRPr lang="en-US" sz="1000" dirty="0">
                        <a:effectLst/>
                        <a:latin typeface="Times New Roman" panose="02020603050405020304" pitchFamily="18" charset="0"/>
                        <a:ea typeface="Calibri" panose="020F0502020204030204" pitchFamily="34" charset="0"/>
                      </a:endParaRPr>
                    </a:p>
                  </a:txBody>
                  <a:tcPr marL="46759" marR="46759" marT="0" marB="0"/>
                </a:tc>
                <a:tc>
                  <a:txBody>
                    <a:bodyPr/>
                    <a:lstStyle/>
                    <a:p>
                      <a:pPr marL="457200" indent="-363538" algn="just">
                        <a:lnSpc>
                          <a:spcPct val="107000"/>
                        </a:lnSpc>
                        <a:spcAft>
                          <a:spcPts val="0"/>
                        </a:spcAft>
                      </a:pPr>
                      <a:r>
                        <a:rPr lang="en-US" sz="1000" dirty="0">
                          <a:effectLst/>
                        </a:rPr>
                        <a:t>1348</a:t>
                      </a:r>
                    </a:p>
                    <a:p>
                      <a:pPr marL="457200" indent="-363538" algn="just">
                        <a:lnSpc>
                          <a:spcPct val="107000"/>
                        </a:lnSpc>
                        <a:spcAft>
                          <a:spcPts val="0"/>
                        </a:spcAft>
                      </a:pPr>
                      <a:r>
                        <a:rPr lang="en-US" sz="1000" dirty="0">
                          <a:effectLst/>
                        </a:rPr>
                        <a:t>28</a:t>
                      </a:r>
                    </a:p>
                    <a:p>
                      <a:pPr marL="457200" indent="-363538" algn="just">
                        <a:lnSpc>
                          <a:spcPct val="107000"/>
                        </a:lnSpc>
                        <a:spcAft>
                          <a:spcPts val="0"/>
                        </a:spcAft>
                      </a:pPr>
                      <a:r>
                        <a:rPr lang="en-US" sz="1000" dirty="0">
                          <a:effectLst/>
                        </a:rPr>
                        <a:t>8</a:t>
                      </a:r>
                    </a:p>
                    <a:p>
                      <a:pPr marL="457200" indent="-363538" algn="just">
                        <a:lnSpc>
                          <a:spcPct val="107000"/>
                        </a:lnSpc>
                        <a:spcAft>
                          <a:spcPts val="0"/>
                        </a:spcAft>
                      </a:pPr>
                      <a:r>
                        <a:rPr lang="en-US" sz="1000" dirty="0">
                          <a:effectLst/>
                        </a:rPr>
                        <a:t>1384</a:t>
                      </a:r>
                    </a:p>
                    <a:p>
                      <a:pPr marL="457200" indent="-363538" algn="just">
                        <a:lnSpc>
                          <a:spcPct val="107000"/>
                        </a:lnSpc>
                        <a:spcAft>
                          <a:spcPts val="0"/>
                        </a:spcAft>
                      </a:pPr>
                      <a:r>
                        <a:rPr lang="en-US" sz="1000" dirty="0">
                          <a:effectLst/>
                        </a:rPr>
                        <a:t>36</a:t>
                      </a:r>
                      <a:endParaRPr lang="en-US" sz="1000" dirty="0">
                        <a:effectLst/>
                        <a:latin typeface="Times New Roman" panose="02020603050405020304" pitchFamily="18" charset="0"/>
                        <a:ea typeface="Calibri" panose="020F0502020204030204" pitchFamily="34" charset="0"/>
                      </a:endParaRPr>
                    </a:p>
                  </a:txBody>
                  <a:tcPr marL="46759" marR="46759" marT="0" marB="0"/>
                </a:tc>
                <a:tc>
                  <a:txBody>
                    <a:bodyPr/>
                    <a:lstStyle/>
                    <a:p>
                      <a:pPr marL="457200" indent="-282575" algn="just">
                        <a:lnSpc>
                          <a:spcPct val="107000"/>
                        </a:lnSpc>
                        <a:spcAft>
                          <a:spcPts val="0"/>
                        </a:spcAft>
                      </a:pPr>
                      <a:r>
                        <a:rPr lang="en-US" sz="1000" dirty="0">
                          <a:effectLst/>
                        </a:rPr>
                        <a:t>97.4</a:t>
                      </a:r>
                    </a:p>
                    <a:p>
                      <a:pPr marL="457200" indent="-282575" algn="just">
                        <a:lnSpc>
                          <a:spcPct val="107000"/>
                        </a:lnSpc>
                        <a:spcAft>
                          <a:spcPts val="0"/>
                        </a:spcAft>
                      </a:pPr>
                      <a:r>
                        <a:rPr lang="en-US" sz="1000" dirty="0">
                          <a:effectLst/>
                        </a:rPr>
                        <a:t>2.0</a:t>
                      </a:r>
                    </a:p>
                    <a:p>
                      <a:pPr marL="457200" indent="-282575" algn="just">
                        <a:lnSpc>
                          <a:spcPct val="107000"/>
                        </a:lnSpc>
                        <a:spcAft>
                          <a:spcPts val="0"/>
                        </a:spcAft>
                      </a:pPr>
                      <a:r>
                        <a:rPr lang="en-US" sz="1000" dirty="0">
                          <a:effectLst/>
                        </a:rPr>
                        <a:t>0.6</a:t>
                      </a:r>
                    </a:p>
                    <a:p>
                      <a:pPr marL="457200" indent="-282575" algn="just">
                        <a:lnSpc>
                          <a:spcPct val="107000"/>
                        </a:lnSpc>
                        <a:spcAft>
                          <a:spcPts val="0"/>
                        </a:spcAft>
                      </a:pPr>
                      <a:r>
                        <a:rPr lang="en-US" sz="1000" dirty="0">
                          <a:effectLst/>
                        </a:rPr>
                        <a:t>100.0</a:t>
                      </a:r>
                    </a:p>
                    <a:p>
                      <a:pPr marL="457200" indent="-282575" algn="just">
                        <a:lnSpc>
                          <a:spcPct val="107000"/>
                        </a:lnSpc>
                        <a:spcAft>
                          <a:spcPts val="0"/>
                        </a:spcAft>
                      </a:pPr>
                      <a:r>
                        <a:rPr lang="en-US" sz="1000" dirty="0">
                          <a:effectLst/>
                        </a:rPr>
                        <a:t>2.6</a:t>
                      </a:r>
                      <a:endParaRPr lang="en-US" sz="1000" dirty="0">
                        <a:effectLst/>
                        <a:latin typeface="Times New Roman" panose="02020603050405020304" pitchFamily="18" charset="0"/>
                        <a:ea typeface="Calibri" panose="020F0502020204030204" pitchFamily="34" charset="0"/>
                      </a:endParaRPr>
                    </a:p>
                  </a:txBody>
                  <a:tcPr marL="46759" marR="46759"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46059104"/>
              </p:ext>
            </p:extLst>
          </p:nvPr>
        </p:nvGraphicFramePr>
        <p:xfrm>
          <a:off x="5966323" y="4357839"/>
          <a:ext cx="5133086" cy="1498395"/>
        </p:xfrm>
        <a:graphic>
          <a:graphicData uri="http://schemas.openxmlformats.org/drawingml/2006/table">
            <a:tbl>
              <a:tblPr firstRow="1" firstCol="1" bandRow="1">
                <a:tableStyleId>{5C22544A-7EE6-4342-B048-85BDC9FD1C3A}</a:tableStyleId>
              </a:tblPr>
              <a:tblGrid>
                <a:gridCol w="2627515"/>
                <a:gridCol w="1944612"/>
                <a:gridCol w="560959"/>
              </a:tblGrid>
              <a:tr h="153430">
                <a:tc gridSpan="3">
                  <a:txBody>
                    <a:bodyPr/>
                    <a:lstStyle/>
                    <a:p>
                      <a:pPr marL="342900" lvl="0" indent="-342900" algn="just" rtl="0">
                        <a:lnSpc>
                          <a:spcPct val="107000"/>
                        </a:lnSpc>
                        <a:spcAft>
                          <a:spcPts val="0"/>
                        </a:spcAft>
                        <a:buFont typeface="+mj-lt"/>
                        <a:buAutoNum type="alphaLcParenBoth"/>
                      </a:pPr>
                      <a:r>
                        <a:rPr lang="en-US" sz="1000" dirty="0">
                          <a:effectLst/>
                        </a:rPr>
                        <a:t>Distribution of fresh water on Earth</a:t>
                      </a:r>
                      <a:endParaRPr lang="en-US" sz="1000" dirty="0">
                        <a:effectLst/>
                        <a:latin typeface="Times New Roman" panose="02020603050405020304" pitchFamily="18" charset="0"/>
                        <a:ea typeface="Calibri" panose="020F0502020204030204" pitchFamily="34" charset="0"/>
                      </a:endParaRPr>
                    </a:p>
                  </a:txBody>
                  <a:tcPr marL="29391" marR="29391" marT="0" marB="0"/>
                </a:tc>
                <a:tc hMerge="1">
                  <a:txBody>
                    <a:bodyPr/>
                    <a:lstStyle/>
                    <a:p>
                      <a:endParaRPr lang="en-US"/>
                    </a:p>
                  </a:txBody>
                  <a:tcPr/>
                </a:tc>
                <a:tc hMerge="1">
                  <a:txBody>
                    <a:bodyPr/>
                    <a:lstStyle/>
                    <a:p>
                      <a:endParaRPr lang="en-US"/>
                    </a:p>
                  </a:txBody>
                  <a:tcPr/>
                </a:tc>
              </a:tr>
              <a:tr h="153430">
                <a:tc>
                  <a:txBody>
                    <a:bodyPr/>
                    <a:lstStyle/>
                    <a:p>
                      <a:pPr marL="457200" indent="-276225" algn="ctr">
                        <a:lnSpc>
                          <a:spcPct val="107000"/>
                        </a:lnSpc>
                        <a:spcAft>
                          <a:spcPts val="0"/>
                        </a:spcAft>
                      </a:pPr>
                      <a:r>
                        <a:rPr lang="en-US" sz="1000" dirty="0">
                          <a:effectLst/>
                        </a:rPr>
                        <a:t>Forms of water present</a:t>
                      </a:r>
                      <a:endParaRPr lang="en-US" sz="1000" dirty="0">
                        <a:effectLst/>
                        <a:latin typeface="Times New Roman" panose="02020603050405020304" pitchFamily="18" charset="0"/>
                        <a:ea typeface="Calibri" panose="020F0502020204030204" pitchFamily="34" charset="0"/>
                      </a:endParaRPr>
                    </a:p>
                  </a:txBody>
                  <a:tcPr marL="29391" marR="29391" marT="0" marB="0"/>
                </a:tc>
                <a:tc>
                  <a:txBody>
                    <a:bodyPr/>
                    <a:lstStyle/>
                    <a:p>
                      <a:pPr marL="457200" indent="-371475" algn="ctr">
                        <a:lnSpc>
                          <a:spcPct val="107000"/>
                        </a:lnSpc>
                        <a:spcAft>
                          <a:spcPts val="0"/>
                        </a:spcAft>
                      </a:pPr>
                      <a:r>
                        <a:rPr lang="en-US" sz="1000" dirty="0">
                          <a:effectLst/>
                        </a:rPr>
                        <a:t>Water volume (10</a:t>
                      </a:r>
                      <a:r>
                        <a:rPr lang="en-US" sz="1000" baseline="30000" dirty="0">
                          <a:effectLst/>
                        </a:rPr>
                        <a:t>6</a:t>
                      </a:r>
                      <a:r>
                        <a:rPr lang="en-US" sz="1000" dirty="0">
                          <a:effectLst/>
                        </a:rPr>
                        <a:t> km</a:t>
                      </a:r>
                      <a:r>
                        <a:rPr lang="en-US" sz="1000" baseline="30000" dirty="0">
                          <a:effectLst/>
                        </a:rPr>
                        <a:t>3</a:t>
                      </a:r>
                      <a:r>
                        <a:rPr lang="en-US" sz="1000" dirty="0">
                          <a:effectLst/>
                        </a:rPr>
                        <a:t>)</a:t>
                      </a:r>
                      <a:endParaRPr lang="en-US" sz="1000" dirty="0">
                        <a:effectLst/>
                        <a:latin typeface="Times New Roman" panose="02020603050405020304" pitchFamily="18" charset="0"/>
                        <a:ea typeface="Calibri" panose="020F0502020204030204" pitchFamily="34" charset="0"/>
                      </a:endParaRPr>
                    </a:p>
                  </a:txBody>
                  <a:tcPr marL="29391" marR="29391" marT="0" marB="0"/>
                </a:tc>
                <a:tc>
                  <a:txBody>
                    <a:bodyPr/>
                    <a:lstStyle/>
                    <a:p>
                      <a:pPr marL="457200" indent="-371475" algn="ctr">
                        <a:lnSpc>
                          <a:spcPct val="107000"/>
                        </a:lnSpc>
                        <a:spcAft>
                          <a:spcPts val="0"/>
                        </a:spcAft>
                      </a:pPr>
                      <a:r>
                        <a:rPr lang="en-US" sz="1000" dirty="0">
                          <a:effectLst/>
                        </a:rPr>
                        <a:t>As %</a:t>
                      </a:r>
                      <a:endParaRPr lang="en-US" sz="1000" dirty="0">
                        <a:effectLst/>
                        <a:latin typeface="Times New Roman" panose="02020603050405020304" pitchFamily="18" charset="0"/>
                        <a:ea typeface="Calibri" panose="020F0502020204030204" pitchFamily="34" charset="0"/>
                      </a:endParaRPr>
                    </a:p>
                  </a:txBody>
                  <a:tcPr marL="29391" marR="29391" marT="0" marB="0"/>
                </a:tc>
              </a:tr>
              <a:tr h="1189785">
                <a:tc>
                  <a:txBody>
                    <a:bodyPr/>
                    <a:lstStyle/>
                    <a:p>
                      <a:pPr marL="457200" indent="-282575" algn="just">
                        <a:lnSpc>
                          <a:spcPct val="107000"/>
                        </a:lnSpc>
                        <a:spcAft>
                          <a:spcPts val="0"/>
                        </a:spcAft>
                      </a:pPr>
                      <a:r>
                        <a:rPr lang="en-US" sz="1000" dirty="0">
                          <a:effectLst/>
                        </a:rPr>
                        <a:t>Polar ice, glaciers</a:t>
                      </a:r>
                    </a:p>
                    <a:p>
                      <a:pPr marL="457200" indent="-282575" algn="just">
                        <a:lnSpc>
                          <a:spcPct val="107000"/>
                        </a:lnSpc>
                        <a:spcAft>
                          <a:spcPts val="0"/>
                        </a:spcAft>
                      </a:pPr>
                      <a:r>
                        <a:rPr lang="en-US" sz="1000" dirty="0">
                          <a:effectLst/>
                        </a:rPr>
                        <a:t>Soil moisture</a:t>
                      </a:r>
                    </a:p>
                    <a:p>
                      <a:pPr marL="457200" indent="-282575" algn="just">
                        <a:lnSpc>
                          <a:spcPct val="107000"/>
                        </a:lnSpc>
                        <a:spcAft>
                          <a:spcPts val="0"/>
                        </a:spcAft>
                      </a:pPr>
                      <a:r>
                        <a:rPr lang="en-US" sz="1000" dirty="0">
                          <a:effectLst/>
                        </a:rPr>
                        <a:t>Ground water within reach</a:t>
                      </a:r>
                    </a:p>
                    <a:p>
                      <a:pPr marL="457200" indent="-282575" algn="just">
                        <a:lnSpc>
                          <a:spcPct val="107000"/>
                        </a:lnSpc>
                        <a:spcAft>
                          <a:spcPts val="0"/>
                        </a:spcAft>
                      </a:pPr>
                      <a:r>
                        <a:rPr lang="en-US" sz="1000" dirty="0">
                          <a:effectLst/>
                        </a:rPr>
                        <a:t>Deep ground water</a:t>
                      </a:r>
                    </a:p>
                    <a:p>
                      <a:pPr marL="457200" indent="-282575" algn="just">
                        <a:lnSpc>
                          <a:spcPct val="107000"/>
                        </a:lnSpc>
                        <a:spcAft>
                          <a:spcPts val="0"/>
                        </a:spcAft>
                      </a:pPr>
                      <a:r>
                        <a:rPr lang="en-US" sz="1000" dirty="0">
                          <a:effectLst/>
                        </a:rPr>
                        <a:t>Lakes and rivers</a:t>
                      </a:r>
                    </a:p>
                    <a:p>
                      <a:pPr marL="457200" indent="-282575" algn="just">
                        <a:lnSpc>
                          <a:spcPct val="107000"/>
                        </a:lnSpc>
                        <a:spcAft>
                          <a:spcPts val="0"/>
                        </a:spcAft>
                      </a:pPr>
                      <a:r>
                        <a:rPr lang="en-US" sz="1000" dirty="0">
                          <a:effectLst/>
                        </a:rPr>
                        <a:t>Atmosphere</a:t>
                      </a:r>
                    </a:p>
                    <a:p>
                      <a:pPr marL="457200" indent="-282575" algn="just">
                        <a:lnSpc>
                          <a:spcPct val="107000"/>
                        </a:lnSpc>
                        <a:spcAft>
                          <a:spcPts val="0"/>
                        </a:spcAft>
                      </a:pPr>
                      <a:r>
                        <a:rPr lang="en-US" sz="1000" dirty="0">
                          <a:effectLst/>
                        </a:rPr>
                        <a:t>Total</a:t>
                      </a:r>
                      <a:endParaRPr lang="en-US" sz="1000" dirty="0">
                        <a:effectLst/>
                        <a:latin typeface="Times New Roman" panose="02020603050405020304" pitchFamily="18" charset="0"/>
                        <a:ea typeface="Calibri" panose="020F0502020204030204" pitchFamily="34" charset="0"/>
                      </a:endParaRPr>
                    </a:p>
                  </a:txBody>
                  <a:tcPr marL="29391" marR="29391" marT="0" marB="0"/>
                </a:tc>
                <a:tc>
                  <a:txBody>
                    <a:bodyPr/>
                    <a:lstStyle/>
                    <a:p>
                      <a:pPr marL="457200" indent="-282575" algn="just">
                        <a:lnSpc>
                          <a:spcPct val="107000"/>
                        </a:lnSpc>
                        <a:spcAft>
                          <a:spcPts val="0"/>
                        </a:spcAft>
                      </a:pPr>
                      <a:r>
                        <a:rPr lang="en-US" sz="1000" dirty="0">
                          <a:effectLst/>
                        </a:rPr>
                        <a:t>27.9</a:t>
                      </a:r>
                    </a:p>
                    <a:p>
                      <a:pPr marL="457200" indent="-282575" algn="just">
                        <a:lnSpc>
                          <a:spcPct val="107000"/>
                        </a:lnSpc>
                        <a:spcAft>
                          <a:spcPts val="0"/>
                        </a:spcAft>
                      </a:pPr>
                      <a:r>
                        <a:rPr lang="en-US" sz="1000" dirty="0">
                          <a:effectLst/>
                        </a:rPr>
                        <a:t>0.06</a:t>
                      </a:r>
                    </a:p>
                    <a:p>
                      <a:pPr marL="457200" indent="-282575" algn="just">
                        <a:lnSpc>
                          <a:spcPct val="107000"/>
                        </a:lnSpc>
                        <a:spcAft>
                          <a:spcPts val="0"/>
                        </a:spcAft>
                      </a:pPr>
                      <a:r>
                        <a:rPr lang="en-US" sz="1000" dirty="0">
                          <a:effectLst/>
                        </a:rPr>
                        <a:t>3.56</a:t>
                      </a:r>
                    </a:p>
                    <a:p>
                      <a:pPr marL="457200" indent="-282575" algn="just">
                        <a:lnSpc>
                          <a:spcPct val="107000"/>
                        </a:lnSpc>
                        <a:spcAft>
                          <a:spcPts val="0"/>
                        </a:spcAft>
                      </a:pPr>
                      <a:r>
                        <a:rPr lang="en-US" sz="1000" dirty="0">
                          <a:effectLst/>
                        </a:rPr>
                        <a:t>4.46</a:t>
                      </a:r>
                    </a:p>
                    <a:p>
                      <a:pPr marL="457200" indent="-282575" algn="just">
                        <a:lnSpc>
                          <a:spcPct val="107000"/>
                        </a:lnSpc>
                        <a:spcAft>
                          <a:spcPts val="0"/>
                        </a:spcAft>
                      </a:pPr>
                      <a:r>
                        <a:rPr lang="en-US" sz="1000" dirty="0">
                          <a:effectLst/>
                        </a:rPr>
                        <a:t>0.127</a:t>
                      </a:r>
                    </a:p>
                    <a:p>
                      <a:pPr marL="457200" indent="-282575" algn="just">
                        <a:lnSpc>
                          <a:spcPct val="107000"/>
                        </a:lnSpc>
                        <a:spcAft>
                          <a:spcPts val="0"/>
                        </a:spcAft>
                      </a:pPr>
                      <a:r>
                        <a:rPr lang="en-US" sz="1000" dirty="0">
                          <a:effectLst/>
                        </a:rPr>
                        <a:t>0.014</a:t>
                      </a:r>
                    </a:p>
                    <a:p>
                      <a:pPr marL="457200" indent="-282575" algn="just">
                        <a:lnSpc>
                          <a:spcPct val="107000"/>
                        </a:lnSpc>
                        <a:spcAft>
                          <a:spcPts val="0"/>
                        </a:spcAft>
                      </a:pPr>
                      <a:r>
                        <a:rPr lang="en-US" sz="1000" dirty="0">
                          <a:effectLst/>
                        </a:rPr>
                        <a:t>36.121</a:t>
                      </a:r>
                      <a:endParaRPr lang="en-US" sz="1000" dirty="0">
                        <a:effectLst/>
                        <a:latin typeface="Times New Roman" panose="02020603050405020304" pitchFamily="18" charset="0"/>
                        <a:ea typeface="Calibri" panose="020F0502020204030204" pitchFamily="34" charset="0"/>
                      </a:endParaRPr>
                    </a:p>
                  </a:txBody>
                  <a:tcPr marL="29391" marR="29391" marT="0" marB="0"/>
                </a:tc>
                <a:tc>
                  <a:txBody>
                    <a:bodyPr/>
                    <a:lstStyle/>
                    <a:p>
                      <a:pPr marL="457200" indent="-277813" algn="just">
                        <a:lnSpc>
                          <a:spcPct val="107000"/>
                        </a:lnSpc>
                        <a:spcAft>
                          <a:spcPts val="0"/>
                        </a:spcAft>
                      </a:pPr>
                      <a:r>
                        <a:rPr lang="en-US" sz="1000" dirty="0">
                          <a:effectLst/>
                        </a:rPr>
                        <a:t>77.24</a:t>
                      </a:r>
                    </a:p>
                    <a:p>
                      <a:pPr marL="457200" indent="-282575" algn="just">
                        <a:lnSpc>
                          <a:spcPct val="107000"/>
                        </a:lnSpc>
                        <a:spcAft>
                          <a:spcPts val="0"/>
                        </a:spcAft>
                      </a:pPr>
                      <a:r>
                        <a:rPr lang="en-US" sz="1000" dirty="0">
                          <a:effectLst/>
                        </a:rPr>
                        <a:t>0.17</a:t>
                      </a:r>
                    </a:p>
                    <a:p>
                      <a:pPr marL="457200" indent="-282575" algn="just">
                        <a:lnSpc>
                          <a:spcPct val="107000"/>
                        </a:lnSpc>
                        <a:spcAft>
                          <a:spcPts val="0"/>
                        </a:spcAft>
                      </a:pPr>
                      <a:r>
                        <a:rPr lang="en-US" sz="1000" dirty="0">
                          <a:effectLst/>
                        </a:rPr>
                        <a:t>9.85</a:t>
                      </a:r>
                    </a:p>
                    <a:p>
                      <a:pPr marL="457200" indent="-282575" algn="just">
                        <a:lnSpc>
                          <a:spcPct val="107000"/>
                        </a:lnSpc>
                        <a:spcAft>
                          <a:spcPts val="0"/>
                        </a:spcAft>
                      </a:pPr>
                      <a:r>
                        <a:rPr lang="en-US" sz="1000" dirty="0">
                          <a:effectLst/>
                        </a:rPr>
                        <a:t>12.35</a:t>
                      </a:r>
                    </a:p>
                    <a:p>
                      <a:pPr marL="457200" indent="-282575" algn="just">
                        <a:lnSpc>
                          <a:spcPct val="107000"/>
                        </a:lnSpc>
                        <a:spcAft>
                          <a:spcPts val="0"/>
                        </a:spcAft>
                      </a:pPr>
                      <a:r>
                        <a:rPr lang="en-US" sz="1000" dirty="0">
                          <a:effectLst/>
                        </a:rPr>
                        <a:t>0.35</a:t>
                      </a:r>
                    </a:p>
                    <a:p>
                      <a:pPr marL="457200" indent="-282575" algn="just">
                        <a:lnSpc>
                          <a:spcPct val="107000"/>
                        </a:lnSpc>
                        <a:spcAft>
                          <a:spcPts val="0"/>
                        </a:spcAft>
                      </a:pPr>
                      <a:r>
                        <a:rPr lang="en-US" sz="1000" dirty="0">
                          <a:effectLst/>
                        </a:rPr>
                        <a:t>0.04</a:t>
                      </a:r>
                    </a:p>
                    <a:p>
                      <a:pPr marL="457200" indent="-282575" algn="just">
                        <a:lnSpc>
                          <a:spcPct val="107000"/>
                        </a:lnSpc>
                        <a:spcAft>
                          <a:spcPts val="0"/>
                        </a:spcAft>
                      </a:pPr>
                      <a:r>
                        <a:rPr lang="en-US" sz="1000" dirty="0">
                          <a:effectLst/>
                        </a:rPr>
                        <a:t>100.0</a:t>
                      </a:r>
                      <a:endParaRPr lang="en-US" sz="1000" dirty="0">
                        <a:effectLst/>
                        <a:latin typeface="Times New Roman" panose="02020603050405020304" pitchFamily="18" charset="0"/>
                        <a:ea typeface="Calibri" panose="020F0502020204030204" pitchFamily="34" charset="0"/>
                      </a:endParaRPr>
                    </a:p>
                  </a:txBody>
                  <a:tcPr marL="29391" marR="29391" marT="0" marB="0"/>
                </a:tc>
              </a:tr>
            </a:tbl>
          </a:graphicData>
        </a:graphic>
      </p:graphicFrame>
    </p:spTree>
    <p:extLst>
      <p:ext uri="{BB962C8B-B14F-4D97-AF65-F5344CB8AC3E}">
        <p14:creationId xmlns:p14="http://schemas.microsoft.com/office/powerpoint/2010/main" val="3542047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230" y="867961"/>
            <a:ext cx="8430127"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Both the land surface and the atmospheric water balances are summarized in Figure 1.3.</a:t>
            </a:r>
            <a:endParaRPr lang="en-US" dirty="0"/>
          </a:p>
        </p:txBody>
      </p:sp>
      <p:pic>
        <p:nvPicPr>
          <p:cNvPr id="3" name="Picture 2"/>
          <p:cNvPicPr/>
          <p:nvPr/>
        </p:nvPicPr>
        <p:blipFill rotWithShape="1">
          <a:blip r:embed="rId2"/>
          <a:srcRect l="20857" t="32460" r="35589" b="42717"/>
          <a:stretch/>
        </p:blipFill>
        <p:spPr bwMode="auto">
          <a:xfrm>
            <a:off x="1123883" y="1971492"/>
            <a:ext cx="8537475" cy="3021613"/>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991535" y="5029200"/>
            <a:ext cx="9223275" cy="685059"/>
          </a:xfrm>
          <a:prstGeom prst="rect">
            <a:avLst/>
          </a:prstGeom>
        </p:spPr>
        <p:txBody>
          <a:bodyPr wrap="square">
            <a:spAutoFit/>
          </a:bodyPr>
          <a:lstStyle/>
          <a:p>
            <a:pPr algn="just">
              <a:lnSpc>
                <a:spcPct val="107000"/>
              </a:lnSpc>
              <a:spcAft>
                <a:spcPts val="800"/>
              </a:spcAft>
            </a:pPr>
            <a:r>
              <a:rPr lang="en-US" dirty="0">
                <a:latin typeface="Times New Roman" panose="02020603050405020304" pitchFamily="18" charset="0"/>
                <a:ea typeface="Calibri" panose="020F0502020204030204" pitchFamily="34" charset="0"/>
              </a:rPr>
              <a:t>Figure 1.3 Illustrating (a) terrestrial water balance, (b) atmospheric water balance and (c) combined atmospheric–terrestrial water balance </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35342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305" y="975158"/>
            <a:ext cx="10732169" cy="5062155"/>
          </a:xfrm>
          <a:prstGeom prst="rect">
            <a:avLst/>
          </a:prstGeom>
        </p:spPr>
        <p:txBody>
          <a:bodyPr wrap="square">
            <a:spAutoFit/>
          </a:bodyPr>
          <a:lstStyle/>
          <a:p>
            <a:pPr algn="just">
              <a:lnSpc>
                <a:spcPct val="107000"/>
              </a:lnSpc>
              <a:spcAft>
                <a:spcPts val="800"/>
              </a:spcAft>
            </a:pPr>
            <a:r>
              <a:rPr lang="en-US" b="1" dirty="0">
                <a:latin typeface="Times New Roman" panose="02020603050405020304" pitchFamily="18" charset="0"/>
                <a:ea typeface="Calibri" panose="020F0502020204030204" pitchFamily="34" charset="0"/>
              </a:rPr>
              <a:t>1.5 Impact of aerosols on the hydrological cycle</a:t>
            </a:r>
            <a:endParaRPr lang="en-US" dirty="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rPr>
              <a:t>Aerosol particles (liquid and solid particles, usually other than natural water droplets) are an important part of the water cycle as they serve as condensation nuclei for the formation of cloud droplets as well as scattering and absorbing solar radiation. </a:t>
            </a:r>
            <a:endParaRPr lang="en-US" dirty="0" smtClean="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Atmospheric </a:t>
            </a:r>
            <a:r>
              <a:rPr lang="en-US" dirty="0">
                <a:latin typeface="Times New Roman" panose="02020603050405020304" pitchFamily="18" charset="0"/>
                <a:ea typeface="Calibri" panose="020F0502020204030204" pitchFamily="34" charset="0"/>
              </a:rPr>
              <a:t>aerosols range in size from hundredths of a micrometer to many tens of micrometers. </a:t>
            </a:r>
            <a:endParaRPr lang="en-US" dirty="0" smtClean="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They </a:t>
            </a:r>
            <a:r>
              <a:rPr lang="en-US" dirty="0">
                <a:latin typeface="Times New Roman" panose="02020603050405020304" pitchFamily="18" charset="0"/>
                <a:ea typeface="Calibri" panose="020F0502020204030204" pitchFamily="34" charset="0"/>
              </a:rPr>
              <a:t>derive from many sources, namely the Earth’s surface, oceans, volcanoes and the biosphere. </a:t>
            </a:r>
            <a:endParaRPr lang="en-US" dirty="0" smtClean="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Many </a:t>
            </a:r>
            <a:r>
              <a:rPr lang="en-US" dirty="0">
                <a:latin typeface="Times New Roman" panose="02020603050405020304" pitchFamily="18" charset="0"/>
                <a:ea typeface="Calibri" panose="020F0502020204030204" pitchFamily="34" charset="0"/>
              </a:rPr>
              <a:t>aerosols derive from human activity. </a:t>
            </a:r>
            <a:endParaRPr lang="en-US" dirty="0" smtClean="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Large </a:t>
            </a:r>
            <a:r>
              <a:rPr lang="en-US" dirty="0">
                <a:latin typeface="Times New Roman" panose="02020603050405020304" pitchFamily="18" charset="0"/>
                <a:ea typeface="Calibri" panose="020F0502020204030204" pitchFamily="34" charset="0"/>
              </a:rPr>
              <a:t>amounts of dust from major deserts, such as the Sahara, produce massive amounts of aerosol. </a:t>
            </a:r>
            <a:endParaRPr lang="en-US" dirty="0" smtClean="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Sea </a:t>
            </a:r>
            <a:r>
              <a:rPr lang="en-US" dirty="0">
                <a:latin typeface="Times New Roman" panose="02020603050405020304" pitchFamily="18" charset="0"/>
                <a:ea typeface="Calibri" panose="020F0502020204030204" pitchFamily="34" charset="0"/>
              </a:rPr>
              <a:t>salt produced by bursting air </a:t>
            </a:r>
            <a:r>
              <a:rPr lang="en-US" dirty="0" smtClean="0">
                <a:latin typeface="Times New Roman" panose="02020603050405020304" pitchFamily="18" charset="0"/>
                <a:ea typeface="Calibri" panose="020F0502020204030204" pitchFamily="34" charset="0"/>
              </a:rPr>
              <a:t>bubbles.</a:t>
            </a: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Volcanoes </a:t>
            </a:r>
            <a:r>
              <a:rPr lang="en-US" dirty="0">
                <a:latin typeface="Times New Roman" panose="02020603050405020304" pitchFamily="18" charset="0"/>
                <a:ea typeface="Calibri" panose="020F0502020204030204" pitchFamily="34" charset="0"/>
              </a:rPr>
              <a:t>can inject large amounts of particles and gases into the atmosphere, and if they reach the stratosphere they are removed more slowly than if they reside only in the troposphere. </a:t>
            </a:r>
            <a:endParaRPr lang="en-US" dirty="0" smtClean="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Increases </a:t>
            </a:r>
            <a:r>
              <a:rPr lang="en-US" dirty="0">
                <a:latin typeface="Times New Roman" panose="02020603050405020304" pitchFamily="18" charset="0"/>
                <a:ea typeface="Calibri" panose="020F0502020204030204" pitchFamily="34" charset="0"/>
              </a:rPr>
              <a:t>in aerosols generally greater in size than a few hundredths of a micrometers, referred to as cloud condensation nuclei (CCN), increase the droplet number concentration in clouds, which increases cloud extent and leads to global cooling. </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6797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337" y="1702788"/>
            <a:ext cx="10154652" cy="3762697"/>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rPr>
              <a:t>1.6 Coupled models for the hydrological cycle</a:t>
            </a:r>
            <a:endParaRPr lang="en-US" dirty="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Studies of the hydrological cycle usually involve feedbacks between atmospheric, ecological and hydrological systems, as well as human society.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Often </a:t>
            </a:r>
            <a:r>
              <a:rPr lang="en-US" dirty="0">
                <a:latin typeface="Times New Roman" panose="02020603050405020304" pitchFamily="18" charset="0"/>
                <a:ea typeface="Calibri" panose="020F0502020204030204" pitchFamily="34" charset="0"/>
                <a:cs typeface="Times New Roman" panose="02020603050405020304" pitchFamily="18" charset="0"/>
              </a:rPr>
              <a:t>the feedbacks between systems produce unanticipated responses. Hence the coupling of different compartments of the Earth system is a challenge to the numerical modelling community.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Imposing </a:t>
            </a:r>
            <a:r>
              <a:rPr lang="en-US" dirty="0">
                <a:latin typeface="Times New Roman" panose="02020603050405020304" pitchFamily="18" charset="0"/>
                <a:ea typeface="Calibri" panose="020F0502020204030204" pitchFamily="34" charset="0"/>
                <a:cs typeface="Times New Roman" panose="02020603050405020304" pitchFamily="18" charset="0"/>
              </a:rPr>
              <a:t>a boundary between components of the modelled hydro</a:t>
            </a:r>
            <a:r>
              <a:rPr lang="en-US" dirty="0">
                <a:latin typeface="Cambria Math" panose="02040503050406030204" pitchFamily="18" charset="0"/>
                <a:ea typeface="Calibri" panose="020F0502020204030204" pitchFamily="34" charset="0"/>
                <a:cs typeface="Cambria Math" panose="020405030504060302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geo</a:t>
            </a:r>
            <a:r>
              <a:rPr lang="en-US" dirty="0">
                <a:latin typeface="Cambria Math" panose="02040503050406030204" pitchFamily="18" charset="0"/>
                <a:ea typeface="Calibri" panose="020F0502020204030204" pitchFamily="34" charset="0"/>
                <a:cs typeface="Cambria Math" panose="020405030504060302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biosphere system is not feasible. Observations of two or more state variables that are coupled cannot be modelled simultaneously without the processes that couple them also being included in the model.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Over </a:t>
            </a:r>
            <a:r>
              <a:rPr lang="en-US" dirty="0">
                <a:latin typeface="Times New Roman" panose="02020603050405020304" pitchFamily="18" charset="0"/>
                <a:ea typeface="Calibri" panose="020F0502020204030204" pitchFamily="34" charset="0"/>
                <a:cs typeface="Times New Roman" panose="02020603050405020304" pitchFamily="18" charset="0"/>
              </a:rPr>
              <a:t>the past two decades advances have been made in interfacing different Earth system components within hydrological models. It is apparent that there is a need for hydrology to interact not only with atmospheric sciences but also with soil sciences, geochemistry, biology and even sociology.</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6315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442" y="1217721"/>
            <a:ext cx="9685421" cy="3956468"/>
          </a:xfrm>
          <a:prstGeom prst="rect">
            <a:avLst/>
          </a:prstGeom>
        </p:spPr>
        <p:txBody>
          <a:bodyPr wrap="square">
            <a:spAutoFit/>
          </a:bodyPr>
          <a:lstStyle/>
          <a:p>
            <a:pPr algn="just">
              <a:lnSpc>
                <a:spcPct val="107000"/>
              </a:lnSpc>
              <a:spcAft>
                <a:spcPts val="800"/>
              </a:spcAft>
            </a:pPr>
            <a:r>
              <a:rPr lang="en-US" b="1" dirty="0">
                <a:latin typeface="Times New Roman" panose="02020603050405020304" pitchFamily="18" charset="0"/>
                <a:ea typeface="Calibri" panose="020F0502020204030204" pitchFamily="34" charset="0"/>
              </a:rPr>
              <a:t>1.7 Global Energy and Water Cycle Exchanges Project (GEWEX)</a:t>
            </a:r>
            <a:endParaRPr lang="en-US" dirty="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rPr>
              <a:t>GEWEX is an integrated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of research, observations and science activities that focuses on the atmospheric, terrestrial, radiative, hydrological, and coupled processes and interactions that determine the global and regional hydrological cycle, radiation and energy transitions and their involvement in climate change</a:t>
            </a:r>
            <a:r>
              <a:rPr lang="en-US" dirty="0" smtClean="0">
                <a:latin typeface="Times New Roman" panose="02020603050405020304" pitchFamily="18" charset="0"/>
                <a:ea typeface="Calibri" panose="020F0502020204030204" pitchFamily="34" charset="0"/>
              </a:rPr>
              <a:t>.</a:t>
            </a: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It is the core project in the World Climate Research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(WCRP) which is concerned with studying the dynamics and thermodynamics of the atmosphere, its interactions with the Earth’s surface, and its effects on the global energy and water cycle. </a:t>
            </a:r>
            <a:endParaRPr lang="en-US" dirty="0" smtClean="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The </a:t>
            </a:r>
            <a:r>
              <a:rPr lang="en-US" dirty="0">
                <a:latin typeface="Times New Roman" panose="02020603050405020304" pitchFamily="18" charset="0"/>
                <a:ea typeface="Calibri" panose="020F0502020204030204" pitchFamily="34" charset="0"/>
              </a:rPr>
              <a:t>goal of GEWEX is to reproduce and predict, by means of suitable numerical models, the variations of the global hydrological cycle, its impact on atmospheric and surface dynamics, and variations in regional hydrological processes and water resources and their response to changes in the environment, such as the increase in greenhouse gases. </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8605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664" y="1534280"/>
            <a:ext cx="10852484" cy="3967881"/>
          </a:xfrm>
          <a:prstGeom prst="rect">
            <a:avLst/>
          </a:prstGeom>
        </p:spPr>
        <p:txBody>
          <a:bodyPr wrap="square">
            <a:spAutoFit/>
          </a:bodyPr>
          <a:lstStyle/>
          <a:p>
            <a:pPr algn="just">
              <a:lnSpc>
                <a:spcPct val="107000"/>
              </a:lnSpc>
              <a:spcAft>
                <a:spcPts val="800"/>
              </a:spcAft>
            </a:pPr>
            <a:r>
              <a:rPr lang="en-US" b="1" dirty="0">
                <a:latin typeface="Times New Roman" panose="02020603050405020304" pitchFamily="18" charset="0"/>
                <a:ea typeface="Calibri" panose="020F0502020204030204" pitchFamily="34" charset="0"/>
              </a:rPr>
              <a:t>1.8 Flooding</a:t>
            </a:r>
            <a:endParaRPr lang="en-US" dirty="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rPr>
              <a:t>Where land not normally covered by water becomes covered by water, a flood occurs. There are many sources of flooding as follows:</a:t>
            </a:r>
          </a:p>
          <a:p>
            <a:pPr algn="just">
              <a:lnSpc>
                <a:spcPct val="107000"/>
              </a:lnSpc>
              <a:spcAft>
                <a:spcPts val="800"/>
              </a:spcAft>
            </a:pPr>
            <a:r>
              <a:rPr lang="en-US" dirty="0">
                <a:latin typeface="Times New Roman" panose="02020603050405020304" pitchFamily="18" charset="0"/>
                <a:ea typeface="Calibri" panose="020F0502020204030204" pitchFamily="34" charset="0"/>
              </a:rPr>
              <a:t>• River (fluvial) flooding: this occurs when a river cannot cope with the amount of water entering it. </a:t>
            </a:r>
            <a:endParaRPr lang="en-US" dirty="0" smtClean="0">
              <a:latin typeface="Times New Roman" panose="02020603050405020304" pitchFamily="18" charset="0"/>
              <a:ea typeface="Calibri" panose="020F0502020204030204" pitchFamily="34" charset="0"/>
            </a:endParaRPr>
          </a:p>
          <a:p>
            <a:pPr marL="265113" indent="-265113">
              <a:lnSpc>
                <a:spcPct val="107000"/>
              </a:lnSpc>
              <a:spcAft>
                <a:spcPts val="800"/>
              </a:spcAft>
            </a:pP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Coastal flooding: weather and tidal conditions can increase sea levels. The frequency and severity of this type of flooding are predicted to increase.</a:t>
            </a:r>
          </a:p>
          <a:p>
            <a:pPr marL="180975" indent="-180975" algn="just">
              <a:lnSpc>
                <a:spcPct val="107000"/>
              </a:lnSpc>
              <a:spcAft>
                <a:spcPts val="800"/>
              </a:spcAft>
            </a:pPr>
            <a:r>
              <a:rPr lang="en-US" dirty="0">
                <a:latin typeface="Times New Roman" panose="02020603050405020304" pitchFamily="18" charset="0"/>
                <a:ea typeface="Calibri" panose="020F0502020204030204" pitchFamily="34" charset="0"/>
              </a:rPr>
              <a:t>• Surface water (pluvial) flooding: this happens when there is heavy rainfall on ground that is already saturated, or on paved areas where drainage is poor.</a:t>
            </a:r>
          </a:p>
          <a:p>
            <a:pPr marL="265113" indent="-265113" algn="just">
              <a:lnSpc>
                <a:spcPct val="107000"/>
              </a:lnSpc>
              <a:spcAft>
                <a:spcPts val="800"/>
              </a:spcAft>
            </a:pPr>
            <a:r>
              <a:rPr lang="en-US" dirty="0">
                <a:latin typeface="Times New Roman" panose="02020603050405020304" pitchFamily="18" charset="0"/>
                <a:ea typeface="Calibri" panose="020F0502020204030204" pitchFamily="34" charset="0"/>
              </a:rPr>
              <a:t>• Ground water flooding: when rainfall causes the water that is naturally stored underground to rise to the surface it can flood low lying areas.</a:t>
            </a:r>
          </a:p>
          <a:p>
            <a:pPr>
              <a:lnSpc>
                <a:spcPct val="107000"/>
              </a:lnSpc>
              <a:spcAft>
                <a:spcPts val="800"/>
              </a:spcAft>
            </a:pPr>
            <a:r>
              <a:rPr lang="en-US" dirty="0">
                <a:latin typeface="Times New Roman" panose="02020603050405020304" pitchFamily="18" charset="0"/>
                <a:ea typeface="Calibri" panose="020F0502020204030204" pitchFamily="34" charset="0"/>
              </a:rPr>
              <a:t>• Drain and sewer (urban) flooding: this can occur during heavy rain when drains have become blocked or full</a:t>
            </a:r>
            <a:r>
              <a:rPr lang="en-US" dirty="0" smtClean="0">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0916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4457" y="1719532"/>
            <a:ext cx="9763190" cy="3139321"/>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water on the earth’s </a:t>
            </a:r>
            <a:r>
              <a:rPr lang="en-US" dirty="0" smtClean="0">
                <a:latin typeface="Times New Roman" panose="02020603050405020304" pitchFamily="18" charset="0"/>
                <a:cs typeface="Times New Roman" panose="02020603050405020304" pitchFamily="18" charset="0"/>
              </a:rPr>
              <a:t>surface: streams</a:t>
            </a:r>
            <a:r>
              <a:rPr lang="en-US" dirty="0">
                <a:latin typeface="Times New Roman" panose="02020603050405020304" pitchFamily="18" charset="0"/>
                <a:cs typeface="Times New Roman" panose="02020603050405020304" pitchFamily="18" charset="0"/>
              </a:rPr>
              <a:t>, lakes and wetlands in addition to the sea. </a:t>
            </a:r>
            <a:endParaRPr lang="en-U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Surface </a:t>
            </a:r>
            <a:r>
              <a:rPr lang="en-US" dirty="0">
                <a:latin typeface="Times New Roman" panose="02020603050405020304" pitchFamily="18" charset="0"/>
                <a:cs typeface="Times New Roman" panose="02020603050405020304" pitchFamily="18" charset="0"/>
              </a:rPr>
              <a:t>water also includes the solid forms of precipitation, namely snow and ice. </a:t>
            </a:r>
            <a:endParaRPr lang="en-U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water below the surface of the earth is ground water. </a:t>
            </a:r>
            <a:endParaRPr lang="en-U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of the energy leaves the ocean surface in the form of latent heat in water </a:t>
            </a:r>
            <a:r>
              <a:rPr lang="en-US" dirty="0" err="1">
                <a:latin typeface="Times New Roman" panose="02020603050405020304" pitchFamily="18" charset="0"/>
                <a:cs typeface="Times New Roman" panose="02020603050405020304" pitchFamily="18" charset="0"/>
              </a:rPr>
              <a:t>vapour</a:t>
            </a:r>
            <a:r>
              <a:rPr lang="en-US" dirty="0">
                <a:latin typeface="Times New Roman" panose="02020603050405020304" pitchFamily="18" charset="0"/>
                <a:cs typeface="Times New Roman" panose="02020603050405020304" pitchFamily="18" charset="0"/>
              </a:rPr>
              <a:t>, but this is not necessarily the case for land surfaces. </a:t>
            </a:r>
            <a:endParaRPr lang="en-U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Hence </a:t>
            </a:r>
            <a:r>
              <a:rPr lang="en-US" dirty="0">
                <a:latin typeface="Times New Roman" panose="02020603050405020304" pitchFamily="18" charset="0"/>
                <a:cs typeface="Times New Roman" panose="02020603050405020304" pitchFamily="18" charset="0"/>
              </a:rPr>
              <a:t>maritime air masses are different to continental air masses. The atmosphere and oceans are strongly coupled by the exchange of energy, water </a:t>
            </a:r>
            <a:r>
              <a:rPr lang="en-US" dirty="0" err="1">
                <a:latin typeface="Times New Roman" panose="02020603050405020304" pitchFamily="18" charset="0"/>
                <a:cs typeface="Times New Roman" panose="02020603050405020304" pitchFamily="18" charset="0"/>
              </a:rPr>
              <a:t>vapour</a:t>
            </a:r>
            <a:r>
              <a:rPr lang="en-US" dirty="0">
                <a:latin typeface="Times New Roman" panose="02020603050405020304" pitchFamily="18" charset="0"/>
                <a:cs typeface="Times New Roman" panose="02020603050405020304" pitchFamily="18" charset="0"/>
              </a:rPr>
              <a:t>, momentum at their interface, and precipitation. </a:t>
            </a:r>
            <a:endParaRPr lang="en-U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oceans represent an enormous reservoir for stored energy and are denser than the </a:t>
            </a:r>
            <a:r>
              <a:rPr lang="en-US" dirty="0" smtClean="0">
                <a:latin typeface="Times New Roman" panose="02020603050405020304" pitchFamily="18" charset="0"/>
                <a:cs typeface="Times New Roman" panose="02020603050405020304" pitchFamily="18" charset="0"/>
              </a:rPr>
              <a:t>atmosphere.</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atmosphere is heated from below by the sun’s energy intercepted by the underlying surface, whereas the oceans are heated from above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410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99" y="1134160"/>
            <a:ext cx="7405437"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hydrological cycle is represented by the simplified diagram in figure 1.1.</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076700" y="1605447"/>
            <a:ext cx="7235742" cy="4530657"/>
          </a:xfrm>
          <a:prstGeom prst="rect">
            <a:avLst/>
          </a:prstGeom>
          <a:noFill/>
          <a:ln>
            <a:noFill/>
          </a:ln>
        </p:spPr>
      </p:pic>
    </p:spTree>
    <p:extLst>
      <p:ext uri="{BB962C8B-B14F-4D97-AF65-F5344CB8AC3E}">
        <p14:creationId xmlns:p14="http://schemas.microsoft.com/office/powerpoint/2010/main" val="3115872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232" y="1541214"/>
            <a:ext cx="11550316" cy="3169970"/>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rPr>
              <a:t>1.2 Processes comprising the hydrological cycle</a:t>
            </a:r>
            <a:endParaRPr lang="en-US" dirty="0">
              <a:latin typeface="Times New Roman" panose="02020603050405020304" pitchFamily="18" charset="0"/>
              <a:ea typeface="Calibri" panose="020F0502020204030204" pitchFamily="34" charset="0"/>
            </a:endParaRPr>
          </a:p>
          <a:p>
            <a:pPr algn="just">
              <a:lnSpc>
                <a:spcPct val="107000"/>
              </a:lnSpc>
              <a:spcAft>
                <a:spcPts val="800"/>
              </a:spcAft>
            </a:pPr>
            <a:r>
              <a:rPr lang="en-US" dirty="0">
                <a:latin typeface="Times New Roman" panose="02020603050405020304" pitchFamily="18" charset="0"/>
                <a:ea typeface="Calibri" panose="020F0502020204030204" pitchFamily="34" charset="0"/>
              </a:rPr>
              <a:t>There are many processes involved in the hydrological cycle, the most important of which are as follows:</a:t>
            </a:r>
          </a:p>
          <a:p>
            <a:pPr marL="90170" indent="-90170" algn="just">
              <a:lnSpc>
                <a:spcPct val="107000"/>
              </a:lnSpc>
              <a:spcAft>
                <a:spcPts val="800"/>
              </a:spcAft>
            </a:pP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Evaporation</a:t>
            </a:r>
            <a:r>
              <a:rPr lang="en-US" dirty="0">
                <a:latin typeface="Times New Roman" panose="02020603050405020304" pitchFamily="18" charset="0"/>
                <a:ea typeface="Calibri" panose="020F0502020204030204" pitchFamily="34" charset="0"/>
              </a:rPr>
              <a:t> is the change of state from liquid water to </a:t>
            </a:r>
            <a:r>
              <a:rPr lang="en-US" dirty="0" err="1">
                <a:latin typeface="Times New Roman" panose="02020603050405020304" pitchFamily="18" charset="0"/>
                <a:ea typeface="Calibri" panose="020F0502020204030204" pitchFamily="34" charset="0"/>
              </a:rPr>
              <a:t>vapour</a:t>
            </a:r>
            <a:r>
              <a:rPr lang="en-US" dirty="0">
                <a:latin typeface="Times New Roman" panose="02020603050405020304" pitchFamily="18" charset="0"/>
                <a:ea typeface="Calibri" panose="020F0502020204030204" pitchFamily="34" charset="0"/>
              </a:rPr>
              <a:t>. The energy to achieve this may come from the Sun, the atmosphere itself, the Earth or human activity.</a:t>
            </a:r>
          </a:p>
          <a:p>
            <a:pPr marL="90170" indent="-90170" algn="just">
              <a:lnSpc>
                <a:spcPct val="107000"/>
              </a:lnSpc>
              <a:spcAft>
                <a:spcPts val="800"/>
              </a:spcAft>
            </a:pP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Transpiration</a:t>
            </a:r>
            <a:r>
              <a:rPr lang="en-US" dirty="0">
                <a:latin typeface="Times New Roman" panose="02020603050405020304" pitchFamily="18" charset="0"/>
                <a:ea typeface="Calibri" panose="020F0502020204030204" pitchFamily="34" charset="0"/>
              </a:rPr>
              <a:t> is the evaporation of water from plants through the small openings found on the underside of leaves (known as stomata). In most plants, transpiration is a passive process largely controlled by the humidity of the atmosphere and the moisture content of the soil. Only 1% of the transpired water passing through a plant is used by the plant to grow, with the rest of the water being passed into the atmosphere. </a:t>
            </a:r>
            <a:endParaRPr lang="en-US" dirty="0" smtClean="0">
              <a:latin typeface="Times New Roman" panose="02020603050405020304" pitchFamily="18" charset="0"/>
              <a:ea typeface="Calibri" panose="020F0502020204030204" pitchFamily="34" charset="0"/>
            </a:endParaRPr>
          </a:p>
          <a:p>
            <a:pPr marL="90170" indent="-90170" algn="just">
              <a:lnSpc>
                <a:spcPct val="107000"/>
              </a:lnSpc>
              <a:spcAft>
                <a:spcPts val="800"/>
              </a:spcAft>
            </a:pP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4547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179" y="1602108"/>
            <a:ext cx="10527632" cy="2668423"/>
          </a:xfrm>
          <a:prstGeom prst="rect">
            <a:avLst/>
          </a:prstGeom>
        </p:spPr>
        <p:txBody>
          <a:bodyPr wrap="square">
            <a:spAutoFit/>
          </a:bodyPr>
          <a:lstStyle/>
          <a:p>
            <a:pPr marL="180975" indent="-180975" algn="just">
              <a:lnSpc>
                <a:spcPct val="107000"/>
              </a:lnSpc>
              <a:spcAft>
                <a:spcPts val="800"/>
              </a:spcAft>
              <a:buFont typeface="Arial" panose="020B0604020202020204" pitchFamily="34" charset="0"/>
              <a:buChar char="•"/>
            </a:pPr>
            <a:r>
              <a:rPr lang="en-US" i="1" dirty="0">
                <a:latin typeface="Times New Roman" panose="02020603050405020304" pitchFamily="18" charset="0"/>
                <a:ea typeface="Calibri" panose="020F0502020204030204" pitchFamily="34" charset="0"/>
              </a:rPr>
              <a:t>Condensation</a:t>
            </a:r>
            <a:r>
              <a:rPr lang="en-US" dirty="0">
                <a:latin typeface="Times New Roman" panose="02020603050405020304" pitchFamily="18" charset="0"/>
                <a:ea typeface="Calibri" panose="020F0502020204030204" pitchFamily="34" charset="0"/>
              </a:rPr>
              <a:t> is the process whereby water </a:t>
            </a:r>
            <a:r>
              <a:rPr lang="en-US" dirty="0" err="1">
                <a:latin typeface="Times New Roman" panose="02020603050405020304" pitchFamily="18" charset="0"/>
                <a:ea typeface="Calibri" panose="020F0502020204030204" pitchFamily="34" charset="0"/>
              </a:rPr>
              <a:t>vapour</a:t>
            </a:r>
            <a:r>
              <a:rPr lang="en-US" dirty="0">
                <a:latin typeface="Times New Roman" panose="02020603050405020304" pitchFamily="18" charset="0"/>
                <a:ea typeface="Calibri" panose="020F0502020204030204" pitchFamily="34" charset="0"/>
              </a:rPr>
              <a:t> in the atmosphere is changed into liquid water as clouds and dew. This depends upon the air temperature and the dew point temperature. When the air temperature and the dew point temperature are equal, mist and fog occur. Since water </a:t>
            </a:r>
            <a:r>
              <a:rPr lang="en-US" dirty="0" err="1">
                <a:latin typeface="Times New Roman" panose="02020603050405020304" pitchFamily="18" charset="0"/>
                <a:ea typeface="Calibri" panose="020F0502020204030204" pitchFamily="34" charset="0"/>
              </a:rPr>
              <a:t>vapour</a:t>
            </a:r>
            <a:r>
              <a:rPr lang="en-US" dirty="0">
                <a:latin typeface="Times New Roman" panose="02020603050405020304" pitchFamily="18" charset="0"/>
                <a:ea typeface="Calibri" panose="020F0502020204030204" pitchFamily="34" charset="0"/>
              </a:rPr>
              <a:t> has a higher energy level than liquid water, when condensation occurs the excess energy is released in the form of heat. </a:t>
            </a:r>
            <a:endParaRPr lang="en-US" dirty="0" smtClean="0">
              <a:latin typeface="Times New Roman" panose="02020603050405020304" pitchFamily="18" charset="0"/>
              <a:ea typeface="Calibri" panose="020F0502020204030204" pitchFamily="34" charset="0"/>
            </a:endParaRPr>
          </a:p>
          <a:p>
            <a:pPr algn="just">
              <a:lnSpc>
                <a:spcPct val="107000"/>
              </a:lnSpc>
              <a:spcAft>
                <a:spcPts val="800"/>
              </a:spcAft>
            </a:pPr>
            <a:r>
              <a:rPr lang="en-US" dirty="0" smtClean="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Infiltration</a:t>
            </a:r>
            <a:r>
              <a:rPr lang="en-US" dirty="0">
                <a:latin typeface="Times New Roman" panose="02020603050405020304" pitchFamily="18" charset="0"/>
                <a:ea typeface="Calibri" panose="020F0502020204030204" pitchFamily="34" charset="0"/>
              </a:rPr>
              <a:t> of water into the land surface occurs if the ground is not saturated, or contains cracks or fissures. </a:t>
            </a:r>
          </a:p>
          <a:p>
            <a:pPr marL="90170" indent="-90170" algn="just">
              <a:lnSpc>
                <a:spcPct val="107000"/>
              </a:lnSpc>
              <a:spcAft>
                <a:spcPts val="800"/>
              </a:spcAft>
            </a:pPr>
            <a:r>
              <a:rPr lang="en-US" dirty="0">
                <a:latin typeface="Times New Roman" panose="02020603050405020304" pitchFamily="18" charset="0"/>
                <a:ea typeface="Calibri" panose="020F0502020204030204" pitchFamily="34" charset="0"/>
              </a:rPr>
              <a:t>• The </a:t>
            </a:r>
            <a:r>
              <a:rPr lang="en-US" i="1" dirty="0">
                <a:latin typeface="Times New Roman" panose="02020603050405020304" pitchFamily="18" charset="0"/>
                <a:ea typeface="Calibri" panose="020F0502020204030204" pitchFamily="34" charset="0"/>
              </a:rPr>
              <a:t>residence time</a:t>
            </a:r>
            <a:r>
              <a:rPr lang="en-US" dirty="0">
                <a:latin typeface="Times New Roman" panose="02020603050405020304" pitchFamily="18" charset="0"/>
                <a:ea typeface="Calibri" panose="020F0502020204030204" pitchFamily="34" charset="0"/>
              </a:rPr>
              <a:t> of water in parts of the hydrological cycle is the average time a water molecule will spend in a particular area. These times are given in Table 1.2. Note that ground water can spend over 10,000 years beneath the surface of the Earth before leaving, whereas water stored in the soil remains there very briefly.</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6830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2652232"/>
              </p:ext>
            </p:extLst>
          </p:nvPr>
        </p:nvGraphicFramePr>
        <p:xfrm>
          <a:off x="1648327" y="2045369"/>
          <a:ext cx="8085221" cy="3228467"/>
        </p:xfrm>
        <a:graphic>
          <a:graphicData uri="http://schemas.openxmlformats.org/drawingml/2006/table">
            <a:tbl>
              <a:tblPr firstRow="1" firstCol="1" bandRow="1">
                <a:tableStyleId>{5C22544A-7EE6-4342-B048-85BDC9FD1C3A}</a:tableStyleId>
              </a:tblPr>
              <a:tblGrid>
                <a:gridCol w="4456115"/>
                <a:gridCol w="3629106"/>
              </a:tblGrid>
              <a:tr h="255426">
                <a:tc>
                  <a:txBody>
                    <a:bodyPr/>
                    <a:lstStyle/>
                    <a:p>
                      <a:pPr marL="457200" indent="-276225" algn="ctr">
                        <a:lnSpc>
                          <a:spcPct val="107000"/>
                        </a:lnSpc>
                        <a:spcAft>
                          <a:spcPts val="0"/>
                        </a:spcAft>
                      </a:pPr>
                      <a:r>
                        <a:rPr lang="en-US" sz="1800" dirty="0">
                          <a:effectLst/>
                        </a:rPr>
                        <a:t>Reservoir</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457200" indent="-373063" algn="ctr">
                        <a:lnSpc>
                          <a:spcPct val="107000"/>
                        </a:lnSpc>
                        <a:spcAft>
                          <a:spcPts val="0"/>
                        </a:spcAft>
                      </a:pPr>
                      <a:r>
                        <a:rPr lang="en-US" sz="1800" dirty="0">
                          <a:effectLst/>
                        </a:rPr>
                        <a:t>Average residence time</a:t>
                      </a:r>
                      <a:endParaRPr lang="en-US" sz="1800" dirty="0">
                        <a:effectLst/>
                        <a:latin typeface="Times New Roman" panose="02020603050405020304" pitchFamily="18" charset="0"/>
                        <a:ea typeface="Calibri" panose="020F0502020204030204" pitchFamily="34" charset="0"/>
                      </a:endParaRPr>
                    </a:p>
                  </a:txBody>
                  <a:tcPr marL="68580" marR="68580" marT="0" marB="0"/>
                </a:tc>
              </a:tr>
              <a:tr h="2487774">
                <a:tc>
                  <a:txBody>
                    <a:bodyPr/>
                    <a:lstStyle/>
                    <a:p>
                      <a:pPr marL="457200" algn="just">
                        <a:lnSpc>
                          <a:spcPct val="107000"/>
                        </a:lnSpc>
                        <a:spcAft>
                          <a:spcPts val="0"/>
                        </a:spcAft>
                      </a:pPr>
                      <a:r>
                        <a:rPr lang="en-US" sz="1800" dirty="0">
                          <a:effectLst/>
                        </a:rPr>
                        <a:t>Antarctica</a:t>
                      </a:r>
                    </a:p>
                    <a:p>
                      <a:pPr marL="457200" algn="just">
                        <a:lnSpc>
                          <a:spcPct val="107000"/>
                        </a:lnSpc>
                        <a:spcAft>
                          <a:spcPts val="0"/>
                        </a:spcAft>
                      </a:pPr>
                      <a:r>
                        <a:rPr lang="en-US" sz="1800" dirty="0">
                          <a:effectLst/>
                        </a:rPr>
                        <a:t>Oceans</a:t>
                      </a:r>
                    </a:p>
                    <a:p>
                      <a:pPr marL="457200" algn="just">
                        <a:lnSpc>
                          <a:spcPct val="107000"/>
                        </a:lnSpc>
                        <a:spcAft>
                          <a:spcPts val="0"/>
                        </a:spcAft>
                      </a:pPr>
                      <a:r>
                        <a:rPr lang="en-US" sz="1800" dirty="0">
                          <a:effectLst/>
                        </a:rPr>
                        <a:t>Glaciers</a:t>
                      </a:r>
                    </a:p>
                    <a:p>
                      <a:pPr marL="457200" algn="just">
                        <a:lnSpc>
                          <a:spcPct val="107000"/>
                        </a:lnSpc>
                        <a:spcAft>
                          <a:spcPts val="0"/>
                        </a:spcAft>
                      </a:pPr>
                      <a:r>
                        <a:rPr lang="en-US" sz="1800" dirty="0">
                          <a:effectLst/>
                        </a:rPr>
                        <a:t>Seasonal snow cover</a:t>
                      </a:r>
                    </a:p>
                    <a:p>
                      <a:pPr marL="457200" algn="just">
                        <a:lnSpc>
                          <a:spcPct val="107000"/>
                        </a:lnSpc>
                        <a:spcAft>
                          <a:spcPts val="0"/>
                        </a:spcAft>
                      </a:pPr>
                      <a:r>
                        <a:rPr lang="en-US" sz="1800" dirty="0">
                          <a:effectLst/>
                        </a:rPr>
                        <a:t>Soil moisture</a:t>
                      </a:r>
                    </a:p>
                    <a:p>
                      <a:pPr marL="457200" algn="just">
                        <a:lnSpc>
                          <a:spcPct val="107000"/>
                        </a:lnSpc>
                        <a:spcAft>
                          <a:spcPts val="0"/>
                        </a:spcAft>
                      </a:pPr>
                      <a:r>
                        <a:rPr lang="en-US" sz="1800" dirty="0">
                          <a:effectLst/>
                        </a:rPr>
                        <a:t>Ground water shallow</a:t>
                      </a:r>
                    </a:p>
                    <a:p>
                      <a:pPr marL="457200" algn="just">
                        <a:lnSpc>
                          <a:spcPct val="107000"/>
                        </a:lnSpc>
                        <a:spcAft>
                          <a:spcPts val="0"/>
                        </a:spcAft>
                      </a:pPr>
                      <a:r>
                        <a:rPr lang="en-US" sz="1800" dirty="0">
                          <a:effectLst/>
                        </a:rPr>
                        <a:t>Ground water deep</a:t>
                      </a:r>
                    </a:p>
                    <a:p>
                      <a:pPr marL="457200" algn="just">
                        <a:lnSpc>
                          <a:spcPct val="107000"/>
                        </a:lnSpc>
                        <a:spcAft>
                          <a:spcPts val="0"/>
                        </a:spcAft>
                      </a:pPr>
                      <a:r>
                        <a:rPr lang="en-US" sz="1800" dirty="0">
                          <a:effectLst/>
                        </a:rPr>
                        <a:t>Lakes</a:t>
                      </a:r>
                    </a:p>
                    <a:p>
                      <a:pPr marL="457200" algn="just">
                        <a:lnSpc>
                          <a:spcPct val="107000"/>
                        </a:lnSpc>
                        <a:spcAft>
                          <a:spcPts val="0"/>
                        </a:spcAft>
                      </a:pPr>
                      <a:r>
                        <a:rPr lang="en-US" sz="1800" dirty="0">
                          <a:effectLst/>
                        </a:rPr>
                        <a:t>Rivers</a:t>
                      </a:r>
                    </a:p>
                    <a:p>
                      <a:pPr marL="457200" algn="just">
                        <a:lnSpc>
                          <a:spcPct val="107000"/>
                        </a:lnSpc>
                        <a:spcAft>
                          <a:spcPts val="0"/>
                        </a:spcAft>
                      </a:pPr>
                      <a:r>
                        <a:rPr lang="en-US" sz="1800" dirty="0">
                          <a:effectLst/>
                        </a:rPr>
                        <a:t>Atmosphere</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457200" indent="-373063" algn="just">
                        <a:lnSpc>
                          <a:spcPct val="107000"/>
                        </a:lnSpc>
                        <a:spcAft>
                          <a:spcPts val="0"/>
                        </a:spcAft>
                      </a:pPr>
                      <a:r>
                        <a:rPr lang="en-US" sz="1800" dirty="0">
                          <a:effectLst/>
                        </a:rPr>
                        <a:t>20,000 years</a:t>
                      </a:r>
                    </a:p>
                    <a:p>
                      <a:pPr marL="457200" indent="-373063" algn="just">
                        <a:lnSpc>
                          <a:spcPct val="107000"/>
                        </a:lnSpc>
                        <a:spcAft>
                          <a:spcPts val="0"/>
                        </a:spcAft>
                      </a:pPr>
                      <a:r>
                        <a:rPr lang="en-US" sz="1800" dirty="0">
                          <a:effectLst/>
                        </a:rPr>
                        <a:t>3,200 years</a:t>
                      </a:r>
                    </a:p>
                    <a:p>
                      <a:pPr marL="457200" indent="-373063" algn="just">
                        <a:lnSpc>
                          <a:spcPct val="107000"/>
                        </a:lnSpc>
                        <a:spcAft>
                          <a:spcPts val="0"/>
                        </a:spcAft>
                      </a:pPr>
                      <a:r>
                        <a:rPr lang="en-US" sz="1800" dirty="0">
                          <a:effectLst/>
                        </a:rPr>
                        <a:t>20 to 100 years</a:t>
                      </a:r>
                    </a:p>
                    <a:p>
                      <a:pPr marL="457200" indent="-373063" algn="just">
                        <a:lnSpc>
                          <a:spcPct val="107000"/>
                        </a:lnSpc>
                        <a:spcAft>
                          <a:spcPts val="0"/>
                        </a:spcAft>
                      </a:pPr>
                      <a:r>
                        <a:rPr lang="en-US" sz="1800" dirty="0">
                          <a:effectLst/>
                        </a:rPr>
                        <a:t>2 to 6 months</a:t>
                      </a:r>
                    </a:p>
                    <a:p>
                      <a:pPr marL="457200" indent="-373063" algn="just">
                        <a:lnSpc>
                          <a:spcPct val="107000"/>
                        </a:lnSpc>
                        <a:spcAft>
                          <a:spcPts val="0"/>
                        </a:spcAft>
                      </a:pPr>
                      <a:r>
                        <a:rPr lang="en-US" sz="1800" dirty="0">
                          <a:effectLst/>
                        </a:rPr>
                        <a:t>1 to 2 months</a:t>
                      </a:r>
                    </a:p>
                    <a:p>
                      <a:pPr marL="457200" indent="-373063" algn="just">
                        <a:lnSpc>
                          <a:spcPct val="107000"/>
                        </a:lnSpc>
                        <a:spcAft>
                          <a:spcPts val="0"/>
                        </a:spcAft>
                      </a:pPr>
                      <a:r>
                        <a:rPr lang="en-US" sz="1800" dirty="0">
                          <a:effectLst/>
                        </a:rPr>
                        <a:t>100 to 200 years</a:t>
                      </a:r>
                    </a:p>
                    <a:p>
                      <a:pPr marL="457200" indent="-373063" algn="just">
                        <a:lnSpc>
                          <a:spcPct val="107000"/>
                        </a:lnSpc>
                        <a:spcAft>
                          <a:spcPts val="0"/>
                        </a:spcAft>
                      </a:pPr>
                      <a:r>
                        <a:rPr lang="en-US" sz="1800" dirty="0">
                          <a:effectLst/>
                        </a:rPr>
                        <a:t>10,000 years</a:t>
                      </a:r>
                    </a:p>
                    <a:p>
                      <a:pPr marL="457200" indent="-373063" algn="just">
                        <a:lnSpc>
                          <a:spcPct val="107000"/>
                        </a:lnSpc>
                        <a:spcAft>
                          <a:spcPts val="0"/>
                        </a:spcAft>
                      </a:pPr>
                      <a:r>
                        <a:rPr lang="en-US" sz="1800" dirty="0">
                          <a:effectLst/>
                        </a:rPr>
                        <a:t>50 to 100 years</a:t>
                      </a:r>
                    </a:p>
                    <a:p>
                      <a:pPr marL="0" lvl="0" indent="0" algn="just">
                        <a:lnSpc>
                          <a:spcPct val="107000"/>
                        </a:lnSpc>
                        <a:spcAft>
                          <a:spcPts val="0"/>
                        </a:spcAft>
                        <a:buFont typeface="+mj-lt"/>
                        <a:buNone/>
                      </a:pPr>
                      <a:r>
                        <a:rPr lang="en-US" sz="1800" dirty="0" smtClean="0">
                          <a:effectLst/>
                        </a:rPr>
                        <a:t>2 to </a:t>
                      </a:r>
                      <a:r>
                        <a:rPr lang="en-US" sz="1800" dirty="0">
                          <a:effectLst/>
                        </a:rPr>
                        <a:t>6 months</a:t>
                      </a:r>
                    </a:p>
                    <a:p>
                      <a:pPr marL="266700" algn="just">
                        <a:lnSpc>
                          <a:spcPct val="107000"/>
                        </a:lnSpc>
                        <a:spcAft>
                          <a:spcPts val="0"/>
                        </a:spcAft>
                      </a:pPr>
                      <a:r>
                        <a:rPr lang="en-US" sz="1800" dirty="0">
                          <a:effectLst/>
                        </a:rPr>
                        <a:t>9 days</a:t>
                      </a:r>
                      <a:endParaRPr lang="en-US" sz="18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3" name="Rectangle 1"/>
          <p:cNvSpPr>
            <a:spLocks noChangeArrowheads="1"/>
          </p:cNvSpPr>
          <p:nvPr/>
        </p:nvSpPr>
        <p:spPr bwMode="auto">
          <a:xfrm>
            <a:off x="2630821" y="1118691"/>
            <a:ext cx="56950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1.2 Average residence times for specific stores</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041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3"/>
          <p:cNvSpPr>
            <a:spLocks noChangeArrowheads="1"/>
          </p:cNvSpPr>
          <p:nvPr/>
        </p:nvSpPr>
        <p:spPr bwMode="auto">
          <a:xfrm>
            <a:off x="926431" y="1403540"/>
            <a:ext cx="49088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33475" algn="l"/>
              </a:tabLst>
              <a:defRPr>
                <a:solidFill>
                  <a:schemeClr val="tx1"/>
                </a:solidFill>
                <a:latin typeface="Arial" panose="020B0604020202020204" pitchFamily="34" charset="0"/>
              </a:defRPr>
            </a:lvl1pPr>
            <a:lvl2pPr eaLnBrk="0" fontAlgn="base" hangingPunct="0">
              <a:spcBef>
                <a:spcPct val="0"/>
              </a:spcBef>
              <a:spcAft>
                <a:spcPct val="0"/>
              </a:spcAft>
              <a:tabLst>
                <a:tab pos="1133475" algn="l"/>
              </a:tabLst>
              <a:defRPr>
                <a:solidFill>
                  <a:schemeClr val="tx1"/>
                </a:solidFill>
                <a:latin typeface="Arial" panose="020B0604020202020204" pitchFamily="34" charset="0"/>
              </a:defRPr>
            </a:lvl2pPr>
            <a:lvl3pPr eaLnBrk="0" fontAlgn="base" hangingPunct="0">
              <a:spcBef>
                <a:spcPct val="0"/>
              </a:spcBef>
              <a:spcAft>
                <a:spcPct val="0"/>
              </a:spcAft>
              <a:tabLst>
                <a:tab pos="1133475" algn="l"/>
              </a:tabLst>
              <a:defRPr>
                <a:solidFill>
                  <a:schemeClr val="tx1"/>
                </a:solidFill>
                <a:latin typeface="Arial" panose="020B0604020202020204" pitchFamily="34" charset="0"/>
              </a:defRPr>
            </a:lvl3pPr>
            <a:lvl4pPr eaLnBrk="0" fontAlgn="base" hangingPunct="0">
              <a:spcBef>
                <a:spcPct val="0"/>
              </a:spcBef>
              <a:spcAft>
                <a:spcPct val="0"/>
              </a:spcAft>
              <a:tabLst>
                <a:tab pos="1133475" algn="l"/>
              </a:tabLst>
              <a:defRPr>
                <a:solidFill>
                  <a:schemeClr val="tx1"/>
                </a:solidFill>
                <a:latin typeface="Arial" panose="020B0604020202020204" pitchFamily="34" charset="0"/>
              </a:defRPr>
            </a:lvl4pPr>
            <a:lvl5pPr eaLnBrk="0" fontAlgn="base" hangingPunct="0">
              <a:spcBef>
                <a:spcPct val="0"/>
              </a:spcBef>
              <a:spcAft>
                <a:spcPct val="0"/>
              </a:spcAft>
              <a:tabLst>
                <a:tab pos="1133475" algn="l"/>
              </a:tabLst>
              <a:defRPr>
                <a:solidFill>
                  <a:schemeClr val="tx1"/>
                </a:solidFill>
                <a:latin typeface="Arial" panose="020B0604020202020204" pitchFamily="34" charset="0"/>
              </a:defRPr>
            </a:lvl5pPr>
            <a:lvl6pPr eaLnBrk="0" fontAlgn="base" hangingPunct="0">
              <a:spcBef>
                <a:spcPct val="0"/>
              </a:spcBef>
              <a:spcAft>
                <a:spcPct val="0"/>
              </a:spcAft>
              <a:tabLst>
                <a:tab pos="1133475" algn="l"/>
              </a:tabLst>
              <a:defRPr>
                <a:solidFill>
                  <a:schemeClr val="tx1"/>
                </a:solidFill>
                <a:latin typeface="Arial" panose="020B0604020202020204" pitchFamily="34" charset="0"/>
              </a:defRPr>
            </a:lvl6pPr>
            <a:lvl7pPr eaLnBrk="0" fontAlgn="base" hangingPunct="0">
              <a:spcBef>
                <a:spcPct val="0"/>
              </a:spcBef>
              <a:spcAft>
                <a:spcPct val="0"/>
              </a:spcAft>
              <a:tabLst>
                <a:tab pos="1133475" algn="l"/>
              </a:tabLst>
              <a:defRPr>
                <a:solidFill>
                  <a:schemeClr val="tx1"/>
                </a:solidFill>
                <a:latin typeface="Arial" panose="020B0604020202020204" pitchFamily="34" charset="0"/>
              </a:defRPr>
            </a:lvl7pPr>
            <a:lvl8pPr eaLnBrk="0" fontAlgn="base" hangingPunct="0">
              <a:spcBef>
                <a:spcPct val="0"/>
              </a:spcBef>
              <a:spcAft>
                <a:spcPct val="0"/>
              </a:spcAft>
              <a:tabLst>
                <a:tab pos="1133475" algn="l"/>
              </a:tabLst>
              <a:defRPr>
                <a:solidFill>
                  <a:schemeClr val="tx1"/>
                </a:solidFill>
                <a:latin typeface="Arial" panose="020B0604020202020204" pitchFamily="34" charset="0"/>
              </a:defRPr>
            </a:lvl8pPr>
            <a:lvl9pPr eaLnBrk="0" fontAlgn="base" hangingPunct="0">
              <a:spcBef>
                <a:spcPct val="0"/>
              </a:spcBef>
              <a:spcAft>
                <a:spcPct val="0"/>
              </a:spcAft>
              <a:tabLst>
                <a:tab pos="1133475"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tab pos="1133475" algn="l"/>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 Global influences on the hydrological cycle</a:t>
            </a:r>
            <a:endParaRPr kumimoji="0" lang="en-US" altLang="en-US" sz="1600" b="0" i="0" u="none" strike="noStrike" cap="none" normalizeH="0" baseline="0" dirty="0" smtClean="0">
              <a:ln>
                <a:noFill/>
              </a:ln>
              <a:solidFill>
                <a:schemeClr val="tx1"/>
              </a:solidFill>
              <a:effectLst/>
            </a:endParaRPr>
          </a:p>
        </p:txBody>
      </p:sp>
      <p:sp>
        <p:nvSpPr>
          <p:cNvPr id="31" name="Rectangle 35"/>
          <p:cNvSpPr>
            <a:spLocks noChangeArrowheads="1"/>
          </p:cNvSpPr>
          <p:nvPr/>
        </p:nvSpPr>
        <p:spPr bwMode="auto">
          <a:xfrm>
            <a:off x="589548" y="1742094"/>
            <a:ext cx="1090061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Differential heating by the Sun is the primary cause of the general circulation of the atmosphere.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There are a number of regional differences which influence the hydrological cycle in addition to the relative position of the Sun and the Earth. </a:t>
            </a:r>
          </a:p>
          <a:p>
            <a:pPr marL="180975" marR="0" lvl="0" indent="-180975"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There are latitudinal differences in solar input brought about by the rotation of the Earth. </a:t>
            </a:r>
          </a:p>
          <a:p>
            <a:pPr marL="180975" marR="0" lvl="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These cause seasonal changes in the circulation patterns, and produce a regular diurnal cycle in the longitude. </a:t>
            </a:r>
          </a:p>
          <a:p>
            <a:pPr marL="180975" marR="0" lvl="0" indent="-180975"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The fluxes of surface latent and sensible heat are different between continental and oceanic surfaces. </a:t>
            </a:r>
          </a:p>
          <a:p>
            <a:pPr marL="180975" marR="0" lvl="0" indent="-180975"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Also continental topography varies in ways which significantly impact the atmosphere. </a:t>
            </a:r>
          </a:p>
          <a:p>
            <a:pPr marL="180975" marR="0" lvl="0" indent="-180975"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Changes in land cover, atmospheric composition and sea surface temperature alter the hydrological cycle both persistently and on a temporary basis.</a:t>
            </a:r>
          </a:p>
          <a:p>
            <a:pPr marL="180975" marR="0" lvl="0" indent="-180975"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 Clouds transport substantial amounts of water around the atmosphere.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Consequently they have a major impact on the absorption of solar radiation and modify surface energy balance.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Some tall clouds tend to shade and inhibit solar radiation reaching the ground, whereas high clouds inhibit the loss of long wave radiation. </a:t>
            </a:r>
          </a:p>
        </p:txBody>
      </p:sp>
    </p:spTree>
    <p:extLst>
      <p:ext uri="{BB962C8B-B14F-4D97-AF65-F5344CB8AC3E}">
        <p14:creationId xmlns:p14="http://schemas.microsoft.com/office/powerpoint/2010/main" val="245750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5505" y="753525"/>
            <a:ext cx="9336506" cy="646331"/>
          </a:xfrm>
          <a:prstGeom prst="rect">
            <a:avLst/>
          </a:prstGeom>
        </p:spPr>
        <p:txBody>
          <a:bodyPr wrap="square">
            <a:spAutoFit/>
          </a:bodyPr>
          <a:lstStyle/>
          <a:p>
            <a:pPr lvl="0" defTabSz="914400" eaLnBrk="0" fontAlgn="base" hangingPunct="0">
              <a:spcBef>
                <a:spcPct val="0"/>
              </a:spcBef>
              <a:spcAft>
                <a:spcPct val="0"/>
              </a:spcAft>
            </a:pPr>
            <a:r>
              <a:rPr lang="en-US" altLang="en-US" dirty="0">
                <a:latin typeface="Times New Roman" panose="02020603050405020304" pitchFamily="18" charset="0"/>
                <a:ea typeface="Calibri" panose="020F0502020204030204" pitchFamily="34" charset="0"/>
                <a:cs typeface="Times New Roman" panose="02020603050405020304" pitchFamily="18" charset="0"/>
              </a:rPr>
              <a:t>The peak zonal mean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precipitable</a:t>
            </a:r>
            <a:r>
              <a:rPr lang="en-US" altLang="en-US" dirty="0">
                <a:latin typeface="Times New Roman" panose="02020603050405020304" pitchFamily="18" charset="0"/>
                <a:ea typeface="Calibri" panose="020F0502020204030204" pitchFamily="34" charset="0"/>
                <a:cs typeface="Times New Roman" panose="02020603050405020304" pitchFamily="18" charset="0"/>
              </a:rPr>
              <a:t> water is situated at 10°N for the overall mean (Figure 1.2a) and for the mean over sea (Figure 1.2c). </a:t>
            </a:r>
            <a:endParaRPr lang="en-US" altLang="en-US" sz="2400" dirty="0">
              <a:latin typeface="Arial" panose="020B0604020202020204" pitchFamily="34" charset="0"/>
            </a:endParaRPr>
          </a:p>
        </p:txBody>
      </p:sp>
      <p:grpSp>
        <p:nvGrpSpPr>
          <p:cNvPr id="3" name="Group 2"/>
          <p:cNvGrpSpPr/>
          <p:nvPr/>
        </p:nvGrpSpPr>
        <p:grpSpPr>
          <a:xfrm>
            <a:off x="1569770" y="1399855"/>
            <a:ext cx="7911114" cy="5025007"/>
            <a:chOff x="0" y="0"/>
            <a:chExt cx="5587365" cy="356997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345" t="43914" r="43411" b="19531"/>
            <a:stretch/>
          </p:blipFill>
          <p:spPr bwMode="auto">
            <a:xfrm>
              <a:off x="2933700" y="0"/>
              <a:ext cx="2619375" cy="1778635"/>
            </a:xfrm>
            <a:prstGeom prst="rect">
              <a:avLst/>
            </a:prstGeom>
            <a:ln>
              <a:noFill/>
            </a:ln>
            <a:extLst>
              <a:ext uri="{53640926-AAD7-44D8-BBD7-CCE9431645EC}">
                <a14:shadowObscured xmlns:a14="http://schemas.microsoft.com/office/drawing/2010/main"/>
              </a:ext>
            </a:extLst>
          </p:spPr>
        </p:pic>
        <p:sp>
          <p:nvSpPr>
            <p:cNvPr id="5" name="Text Box 2"/>
            <p:cNvSpPr txBox="1">
              <a:spLocks noChangeArrowheads="1"/>
            </p:cNvSpPr>
            <p:nvPr/>
          </p:nvSpPr>
          <p:spPr bwMode="auto">
            <a:xfrm>
              <a:off x="3114675" y="1847850"/>
              <a:ext cx="2472690" cy="172212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gn="just">
                <a:lnSpc>
                  <a:spcPct val="107000"/>
                </a:lnSpc>
                <a:spcAft>
                  <a:spcPts val="800"/>
                </a:spcAft>
              </a:pPr>
              <a:r>
                <a:rPr lang="en-US" sz="1200">
                  <a:effectLst/>
                  <a:latin typeface="Times New Roman" panose="02020603050405020304" pitchFamily="18" charset="0"/>
                  <a:ea typeface="Calibri" panose="020F0502020204030204" pitchFamily="34" charset="0"/>
                </a:rPr>
                <a:t>Figure 1.2 Meridional distribution of zonal mean precipitable water (mm): (a) over land and sea, (b) mean over land only, and (c) mean over sea only. Annual mean, December</a:t>
              </a:r>
              <a:r>
                <a:rPr lang="en-US" sz="1200">
                  <a:effectLst/>
                  <a:latin typeface="Cambria Math" panose="02040503050406030204" pitchFamily="18" charset="0"/>
                  <a:ea typeface="Calibri" panose="020F0502020204030204" pitchFamily="34" charset="0"/>
                  <a:cs typeface="Cambria Math" panose="02040503050406030204" pitchFamily="18" charset="0"/>
                </a:rPr>
                <a:t>‐</a:t>
              </a:r>
              <a:r>
                <a:rPr lang="en-US" sz="1200">
                  <a:effectLst/>
                  <a:latin typeface="Times New Roman" panose="02020603050405020304" pitchFamily="18" charset="0"/>
                  <a:ea typeface="Calibri" panose="020F0502020204030204" pitchFamily="34" charset="0"/>
                </a:rPr>
                <a:t>January</a:t>
              </a:r>
              <a:r>
                <a:rPr lang="en-US" sz="1200">
                  <a:effectLst/>
                  <a:latin typeface="Cambria Math" panose="02040503050406030204" pitchFamily="18" charset="0"/>
                  <a:ea typeface="Calibri" panose="020F0502020204030204" pitchFamily="34" charset="0"/>
                  <a:cs typeface="Cambria Math" panose="02040503050406030204" pitchFamily="18" charset="0"/>
                </a:rPr>
                <a:t>‐</a:t>
              </a:r>
              <a:r>
                <a:rPr lang="en-US" sz="1200">
                  <a:effectLst/>
                  <a:latin typeface="Times New Roman" panose="02020603050405020304" pitchFamily="18" charset="0"/>
                  <a:ea typeface="Calibri" panose="020F0502020204030204" pitchFamily="34" charset="0"/>
                </a:rPr>
                <a:t>February (DJF) mean, and June</a:t>
              </a:r>
              <a:r>
                <a:rPr lang="en-US" sz="1200">
                  <a:effectLst/>
                  <a:latin typeface="Cambria Math" panose="02040503050406030204" pitchFamily="18" charset="0"/>
                  <a:ea typeface="Calibri" panose="020F0502020204030204" pitchFamily="34" charset="0"/>
                  <a:cs typeface="Cambria Math" panose="02040503050406030204" pitchFamily="18" charset="0"/>
                </a:rPr>
                <a:t>‐</a:t>
              </a:r>
              <a:r>
                <a:rPr lang="en-US" sz="1200">
                  <a:effectLst/>
                  <a:latin typeface="Times New Roman" panose="02020603050405020304" pitchFamily="18" charset="0"/>
                  <a:ea typeface="Calibri" panose="020F0502020204030204" pitchFamily="34" charset="0"/>
                </a:rPr>
                <a:t>July</a:t>
              </a:r>
              <a:r>
                <a:rPr lang="en-US" sz="1200">
                  <a:effectLst/>
                  <a:latin typeface="Cambria Math" panose="02040503050406030204" pitchFamily="18" charset="0"/>
                  <a:ea typeface="Calibri" panose="020F0502020204030204" pitchFamily="34" charset="0"/>
                  <a:cs typeface="Cambria Math" panose="02040503050406030204" pitchFamily="18" charset="0"/>
                </a:rPr>
                <a:t>‐</a:t>
              </a:r>
              <a:r>
                <a:rPr lang="en-US" sz="1200">
                  <a:effectLst/>
                  <a:latin typeface="Times New Roman" panose="02020603050405020304" pitchFamily="18" charset="0"/>
                  <a:ea typeface="Calibri" panose="020F0502020204030204" pitchFamily="34" charset="0"/>
                </a:rPr>
                <a:t>August (JJA) mean, for 4 years from 1989 to 1992.</a:t>
              </a:r>
              <a:endParaRPr lang="en-US" sz="1400">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224" t="16588" r="40190" b="13083"/>
            <a:stretch/>
          </p:blipFill>
          <p:spPr bwMode="auto">
            <a:xfrm>
              <a:off x="0" y="0"/>
              <a:ext cx="3000375" cy="353187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26192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323474" y="1082233"/>
                <a:ext cx="9468853" cy="4696029"/>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rPr>
                  <a:t>1.4 Water balance</a:t>
                </a:r>
                <a:endParaRPr lang="en-US"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dirty="0">
                    <a:effectLst/>
                    <a:latin typeface="Times New Roman" panose="02020603050405020304" pitchFamily="18" charset="0"/>
                    <a:ea typeface="Calibri" panose="020F0502020204030204" pitchFamily="34" charset="0"/>
                  </a:rPr>
                  <a:t>Water balance at the land surface has generally been estimated using ground observations such as precipitation, water storage in lakes and ground water. This is described by: </a:t>
                </a: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a:effectLst/>
                              <a:latin typeface="Cambria Math" panose="02040503050406030204" pitchFamily="18" charset="0"/>
                              <a:ea typeface="Calibri" panose="020F0502020204030204" pitchFamily="34" charset="0"/>
                            </a:rPr>
                          </m:ctrlPr>
                        </m:fPr>
                        <m:num>
                          <m:r>
                            <a:rPr lang="en-US" i="1">
                              <a:effectLst/>
                              <a:latin typeface="Cambria Math" panose="02040503050406030204" pitchFamily="18" charset="0"/>
                              <a:ea typeface="Calibri" panose="020F0502020204030204" pitchFamily="34" charset="0"/>
                            </a:rPr>
                            <m:t>𝜕</m:t>
                          </m:r>
                          <m:r>
                            <a:rPr lang="en-US" i="1">
                              <a:effectLst/>
                              <a:latin typeface="Cambria Math" panose="02040503050406030204" pitchFamily="18" charset="0"/>
                              <a:ea typeface="Calibri" panose="020F0502020204030204" pitchFamily="34" charset="0"/>
                            </a:rPr>
                            <m:t>𝑆</m:t>
                          </m:r>
                        </m:num>
                        <m:den>
                          <m:r>
                            <a:rPr lang="en-US" i="1">
                              <a:effectLst/>
                              <a:latin typeface="Cambria Math" panose="02040503050406030204" pitchFamily="18" charset="0"/>
                              <a:ea typeface="Calibri" panose="020F0502020204030204" pitchFamily="34" charset="0"/>
                            </a:rPr>
                            <m:t>𝜕</m:t>
                          </m:r>
                          <m:r>
                            <a:rPr lang="en-US" i="1">
                              <a:effectLst/>
                              <a:latin typeface="Cambria Math" panose="02040503050406030204" pitchFamily="18" charset="0"/>
                              <a:ea typeface="Calibri" panose="020F0502020204030204" pitchFamily="34" charset="0"/>
                            </a:rPr>
                            <m:t>𝑡</m:t>
                          </m:r>
                        </m:den>
                      </m:f>
                      <m:r>
                        <a:rPr lang="en-US" i="1">
                          <a:effectLst/>
                          <a:latin typeface="Cambria Math" panose="02040503050406030204" pitchFamily="18" charset="0"/>
                          <a:ea typeface="Calibri" panose="020F0502020204030204" pitchFamily="34" charset="0"/>
                        </a:rPr>
                        <m:t>=−</m:t>
                      </m:r>
                      <m:sSub>
                        <m:sSubPr>
                          <m:ctrlPr>
                            <a:rPr lang="en-US" i="1">
                              <a:effectLst/>
                              <a:latin typeface="Cambria Math" panose="02040503050406030204" pitchFamily="18" charset="0"/>
                              <a:ea typeface="Calibri" panose="020F0502020204030204" pitchFamily="34" charset="0"/>
                            </a:rPr>
                          </m:ctrlPr>
                        </m:sSubPr>
                        <m:e>
                          <m:r>
                            <a:rPr lang="en-US">
                              <a:effectLst/>
                              <a:latin typeface="Cambria Math" panose="02040503050406030204" pitchFamily="18" charset="0"/>
                              <a:ea typeface="Calibri" panose="020F0502020204030204" pitchFamily="34" charset="0"/>
                            </a:rPr>
                            <m:t>∇</m:t>
                          </m:r>
                        </m:e>
                        <m:sub>
                          <m:r>
                            <a:rPr lang="en-US" i="1">
                              <a:effectLst/>
                              <a:latin typeface="Cambria Math" panose="02040503050406030204" pitchFamily="18" charset="0"/>
                              <a:ea typeface="Calibri" panose="020F0502020204030204" pitchFamily="34" charset="0"/>
                            </a:rPr>
                            <m:t>𝐻</m:t>
                          </m:r>
                        </m:sub>
                      </m:sSub>
                      <m:r>
                        <a:rPr lang="en-US" i="1">
                          <a:effectLst/>
                          <a:latin typeface="Cambria Math" panose="02040503050406030204" pitchFamily="18" charset="0"/>
                          <a:ea typeface="Calibri" panose="020F0502020204030204" pitchFamily="34" charset="0"/>
                        </a:rPr>
                        <m:t>.</m:t>
                      </m:r>
                      <m:sSub>
                        <m:sSubPr>
                          <m:ctrlPr>
                            <a:rPr lang="en-US" b="1" i="1">
                              <a:effectLst/>
                              <a:latin typeface="Cambria Math" panose="02040503050406030204" pitchFamily="18" charset="0"/>
                              <a:ea typeface="Calibri" panose="020F0502020204030204" pitchFamily="34" charset="0"/>
                            </a:rPr>
                          </m:ctrlPr>
                        </m:sSubPr>
                        <m:e>
                          <m:r>
                            <a:rPr lang="en-US" b="1" i="1">
                              <a:effectLst/>
                              <a:latin typeface="Cambria Math" panose="02040503050406030204" pitchFamily="18" charset="0"/>
                              <a:ea typeface="Calibri" panose="020F0502020204030204" pitchFamily="34" charset="0"/>
                            </a:rPr>
                            <m:t>𝑹</m:t>
                          </m:r>
                        </m:e>
                        <m:sub>
                          <m:r>
                            <a:rPr lang="en-US" b="1" i="1">
                              <a:effectLst/>
                              <a:latin typeface="Cambria Math" panose="02040503050406030204" pitchFamily="18" charset="0"/>
                              <a:ea typeface="Calibri" panose="020F0502020204030204" pitchFamily="34" charset="0"/>
                            </a:rPr>
                            <m:t>𝟎</m:t>
                          </m:r>
                        </m:sub>
                      </m:sSub>
                      <m:r>
                        <a:rPr lang="en-US" i="1">
                          <a:effectLst/>
                          <a:latin typeface="Cambria Math" panose="02040503050406030204" pitchFamily="18" charset="0"/>
                          <a:ea typeface="Calibri" panose="020F0502020204030204" pitchFamily="34" charset="0"/>
                        </a:rPr>
                        <m:t>−</m:t>
                      </m:r>
                      <m:sSub>
                        <m:sSubPr>
                          <m:ctrlPr>
                            <a:rPr lang="en-US" i="1">
                              <a:effectLst/>
                              <a:latin typeface="Cambria Math" panose="02040503050406030204" pitchFamily="18" charset="0"/>
                              <a:ea typeface="Calibri" panose="020F0502020204030204" pitchFamily="34" charset="0"/>
                            </a:rPr>
                          </m:ctrlPr>
                        </m:sSubPr>
                        <m:e>
                          <m:r>
                            <a:rPr lang="en-US">
                              <a:effectLst/>
                              <a:latin typeface="Cambria Math" panose="02040503050406030204" pitchFamily="18" charset="0"/>
                              <a:ea typeface="Calibri" panose="020F0502020204030204" pitchFamily="34" charset="0"/>
                            </a:rPr>
                            <m:t>∇</m:t>
                          </m:r>
                        </m:e>
                        <m:sub>
                          <m:r>
                            <a:rPr lang="en-US" i="1">
                              <a:effectLst/>
                              <a:latin typeface="Cambria Math" panose="02040503050406030204" pitchFamily="18" charset="0"/>
                              <a:ea typeface="Calibri" panose="020F0502020204030204" pitchFamily="34" charset="0"/>
                            </a:rPr>
                            <m:t>𝐻</m:t>
                          </m:r>
                        </m:sub>
                      </m:sSub>
                      <m:r>
                        <a:rPr lang="en-US" i="1">
                          <a:effectLst/>
                          <a:latin typeface="Cambria Math" panose="02040503050406030204" pitchFamily="18" charset="0"/>
                          <a:ea typeface="Calibri" panose="020F0502020204030204" pitchFamily="34" charset="0"/>
                        </a:rPr>
                        <m:t>.</m:t>
                      </m:r>
                      <m:sSub>
                        <m:sSubPr>
                          <m:ctrlPr>
                            <a:rPr lang="en-US" b="1" i="1">
                              <a:effectLst/>
                              <a:latin typeface="Cambria Math" panose="02040503050406030204" pitchFamily="18" charset="0"/>
                              <a:ea typeface="Calibri" panose="020F0502020204030204" pitchFamily="34" charset="0"/>
                            </a:rPr>
                          </m:ctrlPr>
                        </m:sSubPr>
                        <m:e>
                          <m:r>
                            <a:rPr lang="en-US" b="1" i="1">
                              <a:effectLst/>
                              <a:latin typeface="Cambria Math" panose="02040503050406030204" pitchFamily="18" charset="0"/>
                              <a:ea typeface="Calibri" panose="020F0502020204030204" pitchFamily="34" charset="0"/>
                            </a:rPr>
                            <m:t>𝑹</m:t>
                          </m:r>
                        </m:e>
                        <m:sub>
                          <m:r>
                            <a:rPr lang="en-US" b="1" i="1">
                              <a:effectLst/>
                              <a:latin typeface="Cambria Math" panose="02040503050406030204" pitchFamily="18" charset="0"/>
                              <a:ea typeface="Calibri" panose="020F0502020204030204" pitchFamily="34" charset="0"/>
                            </a:rPr>
                            <m:t>𝒖</m:t>
                          </m:r>
                        </m:sub>
                      </m:sSub>
                      <m:r>
                        <a:rPr lang="en-US" i="1">
                          <a:effectLst/>
                          <a:latin typeface="Cambria Math" panose="02040503050406030204" pitchFamily="18" charset="0"/>
                          <a:ea typeface="Calibri" panose="020F0502020204030204" pitchFamily="34" charset="0"/>
                        </a:rPr>
                        <m:t>−</m:t>
                      </m:r>
                      <m:d>
                        <m:dPr>
                          <m:ctrlPr>
                            <a:rPr lang="en-US" i="1">
                              <a:effectLst/>
                              <a:latin typeface="Cambria Math" panose="02040503050406030204" pitchFamily="18" charset="0"/>
                              <a:ea typeface="Calibri" panose="020F0502020204030204" pitchFamily="34" charset="0"/>
                            </a:rPr>
                          </m:ctrlPr>
                        </m:dPr>
                        <m:e>
                          <m:r>
                            <a:rPr lang="en-US" i="1">
                              <a:effectLst/>
                              <a:latin typeface="Cambria Math" panose="02040503050406030204" pitchFamily="18" charset="0"/>
                              <a:ea typeface="Calibri" panose="020F0502020204030204" pitchFamily="34" charset="0"/>
                            </a:rPr>
                            <m:t>𝐸</m:t>
                          </m:r>
                          <m:r>
                            <a:rPr lang="en-US" i="1">
                              <a:effectLst/>
                              <a:latin typeface="Cambria Math" panose="02040503050406030204" pitchFamily="18" charset="0"/>
                              <a:ea typeface="Calibri" panose="020F0502020204030204" pitchFamily="34" charset="0"/>
                            </a:rPr>
                            <m:t>−</m:t>
                          </m:r>
                          <m:r>
                            <a:rPr lang="en-US" i="1">
                              <a:effectLst/>
                              <a:latin typeface="Cambria Math" panose="02040503050406030204" pitchFamily="18" charset="0"/>
                              <a:ea typeface="Calibri" panose="020F0502020204030204" pitchFamily="34" charset="0"/>
                            </a:rPr>
                            <m:t>𝑃</m:t>
                          </m:r>
                        </m:e>
                      </m:d>
                      <m:r>
                        <a:rPr lang="en-US" i="1">
                          <a:effectLst/>
                          <a:latin typeface="Cambria Math" panose="02040503050406030204" pitchFamily="18" charset="0"/>
                          <a:ea typeface="Calibri" panose="020F0502020204030204" pitchFamily="34" charset="0"/>
                        </a:rPr>
                        <m:t>           (</m:t>
                      </m:r>
                      <m:r>
                        <a:rPr lang="en-US" i="1">
                          <a:effectLst/>
                          <a:latin typeface="Cambria Math" panose="02040503050406030204" pitchFamily="18" charset="0"/>
                          <a:ea typeface="Calibri" panose="020F0502020204030204" pitchFamily="34" charset="0"/>
                        </a:rPr>
                        <m:t>1</m:t>
                      </m:r>
                      <m:r>
                        <a:rPr lang="en-US" i="1">
                          <a:effectLst/>
                          <a:latin typeface="Cambria Math" panose="02040503050406030204" pitchFamily="18" charset="0"/>
                          <a:ea typeface="Calibri" panose="020F0502020204030204" pitchFamily="34" charset="0"/>
                        </a:rPr>
                        <m:t>.</m:t>
                      </m:r>
                      <m:r>
                        <a:rPr lang="en-US" i="1">
                          <a:effectLst/>
                          <a:latin typeface="Cambria Math" panose="02040503050406030204" pitchFamily="18" charset="0"/>
                          <a:ea typeface="Calibri" panose="020F0502020204030204" pitchFamily="34" charset="0"/>
                        </a:rPr>
                        <m:t>1</m:t>
                      </m:r>
                      <m:r>
                        <a:rPr lang="en-US" i="1">
                          <a:effectLst/>
                          <a:latin typeface="Cambria Math" panose="02040503050406030204" pitchFamily="18" charset="0"/>
                          <a:ea typeface="Calibri" panose="020F0502020204030204" pitchFamily="34" charset="0"/>
                        </a:rPr>
                        <m:t>)</m:t>
                      </m:r>
                    </m:oMath>
                  </m:oMathPara>
                </a14:m>
                <a:endParaRPr lang="en-US"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dirty="0">
                    <a:effectLst/>
                    <a:latin typeface="Times New Roman" panose="02020603050405020304" pitchFamily="18" charset="0"/>
                    <a:ea typeface="Calibri" panose="020F0502020204030204" pitchFamily="34" charset="0"/>
                  </a:rPr>
                  <a:t>where </a:t>
                </a:r>
                <a14:m>
                  <m:oMath xmlns:m="http://schemas.openxmlformats.org/officeDocument/2006/math">
                    <m:r>
                      <a:rPr lang="en-US" i="1">
                        <a:effectLst/>
                        <a:latin typeface="Cambria Math" panose="02040503050406030204" pitchFamily="18" charset="0"/>
                        <a:ea typeface="Calibri" panose="020F0502020204030204" pitchFamily="34" charset="0"/>
                      </a:rPr>
                      <m:t>𝑆</m:t>
                    </m:r>
                  </m:oMath>
                </a14:m>
                <a:r>
                  <a:rPr lang="en-US" dirty="0">
                    <a:effectLst/>
                    <a:latin typeface="Times New Roman" panose="02020603050405020304" pitchFamily="18" charset="0"/>
                    <a:ea typeface="Calibri" panose="020F0502020204030204" pitchFamily="34" charset="0"/>
                  </a:rPr>
                  <a:t> represents the water storage within the area, </a:t>
                </a:r>
                <a14:m>
                  <m:oMath xmlns:m="http://schemas.openxmlformats.org/officeDocument/2006/math">
                    <m:sSub>
                      <m:sSubPr>
                        <m:ctrlPr>
                          <a:rPr lang="en-US" b="1" i="1">
                            <a:effectLst/>
                            <a:latin typeface="Cambria Math" panose="02040503050406030204" pitchFamily="18" charset="0"/>
                            <a:ea typeface="Calibri" panose="020F0502020204030204" pitchFamily="34" charset="0"/>
                          </a:rPr>
                        </m:ctrlPr>
                      </m:sSubPr>
                      <m:e>
                        <m:r>
                          <a:rPr lang="en-US" b="1" i="1">
                            <a:effectLst/>
                            <a:latin typeface="Cambria Math" panose="02040503050406030204" pitchFamily="18" charset="0"/>
                            <a:ea typeface="Calibri" panose="020F0502020204030204" pitchFamily="34" charset="0"/>
                          </a:rPr>
                          <m:t>𝑹</m:t>
                        </m:r>
                      </m:e>
                      <m:sub>
                        <m:r>
                          <a:rPr lang="en-US" b="1" i="1">
                            <a:effectLst/>
                            <a:latin typeface="Cambria Math" panose="02040503050406030204" pitchFamily="18" charset="0"/>
                            <a:ea typeface="Calibri" panose="020F0502020204030204" pitchFamily="34" charset="0"/>
                          </a:rPr>
                          <m:t>𝟎</m:t>
                        </m:r>
                      </m:sub>
                    </m:sSub>
                  </m:oMath>
                </a14:m>
                <a:r>
                  <a:rPr lang="en-US" dirty="0">
                    <a:effectLst/>
                    <a:latin typeface="Times New Roman" panose="02020603050405020304" pitchFamily="18" charset="0"/>
                    <a:ea typeface="Calibri" panose="020F0502020204030204" pitchFamily="34" charset="0"/>
                  </a:rPr>
                  <a:t> is surface runoff, </a:t>
                </a:r>
                <a14:m>
                  <m:oMath xmlns:m="http://schemas.openxmlformats.org/officeDocument/2006/math">
                    <m:sSub>
                      <m:sSubPr>
                        <m:ctrlPr>
                          <a:rPr lang="en-US" b="1" i="1">
                            <a:effectLst/>
                            <a:latin typeface="Cambria Math" panose="02040503050406030204" pitchFamily="18" charset="0"/>
                            <a:ea typeface="Calibri" panose="020F0502020204030204" pitchFamily="34" charset="0"/>
                          </a:rPr>
                        </m:ctrlPr>
                      </m:sSubPr>
                      <m:e>
                        <m:r>
                          <a:rPr lang="en-US" b="1" i="1">
                            <a:effectLst/>
                            <a:latin typeface="Cambria Math" panose="02040503050406030204" pitchFamily="18" charset="0"/>
                            <a:ea typeface="Calibri" panose="020F0502020204030204" pitchFamily="34" charset="0"/>
                          </a:rPr>
                          <m:t>𝑹</m:t>
                        </m:r>
                      </m:e>
                      <m:sub>
                        <m:r>
                          <a:rPr lang="en-US" b="1" i="1">
                            <a:effectLst/>
                            <a:latin typeface="Cambria Math" panose="02040503050406030204" pitchFamily="18" charset="0"/>
                            <a:ea typeface="Calibri" panose="020F0502020204030204" pitchFamily="34" charset="0"/>
                          </a:rPr>
                          <m:t>𝒖</m:t>
                        </m:r>
                      </m:sub>
                    </m:sSub>
                  </m:oMath>
                </a14:m>
                <a:r>
                  <a:rPr lang="en-US" dirty="0">
                    <a:effectLst/>
                    <a:latin typeface="Times New Roman" panose="02020603050405020304" pitchFamily="18" charset="0"/>
                    <a:ea typeface="Calibri" panose="020F0502020204030204" pitchFamily="34" charset="0"/>
                  </a:rPr>
                  <a:t> is the ground water movement, </a:t>
                </a:r>
                <a14:m>
                  <m:oMath xmlns:m="http://schemas.openxmlformats.org/officeDocument/2006/math">
                    <m:r>
                      <a:rPr lang="en-US" i="1">
                        <a:effectLst/>
                        <a:latin typeface="Cambria Math" panose="02040503050406030204" pitchFamily="18" charset="0"/>
                        <a:ea typeface="Calibri" panose="020F0502020204030204" pitchFamily="34" charset="0"/>
                      </a:rPr>
                      <m:t>𝐸</m:t>
                    </m:r>
                  </m:oMath>
                </a14:m>
                <a:r>
                  <a:rPr lang="en-US" dirty="0">
                    <a:effectLst/>
                    <a:latin typeface="Times New Roman" panose="02020603050405020304" pitchFamily="18" charset="0"/>
                    <a:ea typeface="Calibri" panose="020F0502020204030204" pitchFamily="34" charset="0"/>
                  </a:rPr>
                  <a:t> is evapotranspiration and </a:t>
                </a:r>
                <a14:m>
                  <m:oMath xmlns:m="http://schemas.openxmlformats.org/officeDocument/2006/math">
                    <m:r>
                      <a:rPr lang="en-US" i="1">
                        <a:effectLst/>
                        <a:latin typeface="Cambria Math" panose="02040503050406030204" pitchFamily="18" charset="0"/>
                        <a:ea typeface="Calibri" panose="020F0502020204030204" pitchFamily="34" charset="0"/>
                      </a:rPr>
                      <m:t>𝑃</m:t>
                    </m:r>
                  </m:oMath>
                </a14:m>
                <a:r>
                  <a:rPr lang="en-US" dirty="0">
                    <a:effectLst/>
                    <a:latin typeface="Times New Roman" panose="02020603050405020304" pitchFamily="18" charset="0"/>
                    <a:ea typeface="Calibri" panose="020F0502020204030204" pitchFamily="34" charset="0"/>
                  </a:rPr>
                  <a:t> is precipitation; </a:t>
                </a:r>
                <a14:m>
                  <m:oMath xmlns:m="http://schemas.openxmlformats.org/officeDocument/2006/math">
                    <m:sSub>
                      <m:sSubPr>
                        <m:ctrlPr>
                          <a:rPr lang="en-US" i="1">
                            <a:effectLst/>
                            <a:latin typeface="Cambria Math" panose="02040503050406030204" pitchFamily="18" charset="0"/>
                            <a:ea typeface="Calibri" panose="020F0502020204030204" pitchFamily="34" charset="0"/>
                          </a:rPr>
                        </m:ctrlPr>
                      </m:sSubPr>
                      <m:e>
                        <m:r>
                          <a:rPr lang="en-US">
                            <a:effectLst/>
                            <a:latin typeface="Cambria Math" panose="02040503050406030204" pitchFamily="18" charset="0"/>
                            <a:ea typeface="Calibri" panose="020F0502020204030204" pitchFamily="34" charset="0"/>
                          </a:rPr>
                          <m:t>∇</m:t>
                        </m:r>
                      </m:e>
                      <m:sub>
                        <m:r>
                          <a:rPr lang="en-US" i="1">
                            <a:effectLst/>
                            <a:latin typeface="Cambria Math" panose="02040503050406030204" pitchFamily="18" charset="0"/>
                            <a:ea typeface="Calibri" panose="020F0502020204030204" pitchFamily="34" charset="0"/>
                          </a:rPr>
                          <m:t>𝐻</m:t>
                        </m:r>
                      </m:sub>
                    </m:sSub>
                  </m:oMath>
                </a14:m>
                <a:r>
                  <a:rPr lang="en-US" dirty="0">
                    <a:effectLst/>
                    <a:latin typeface="Times New Roman" panose="02020603050405020304" pitchFamily="18" charset="0"/>
                    <a:ea typeface="Calibri" panose="020F0502020204030204" pitchFamily="34" charset="0"/>
                  </a:rPr>
                  <a:t> is horizontal divergence. </a:t>
                </a:r>
                <a14:m>
                  <m:oMath xmlns:m="http://schemas.openxmlformats.org/officeDocument/2006/math">
                    <m:r>
                      <a:rPr lang="en-US" i="1">
                        <a:effectLst/>
                        <a:latin typeface="Cambria Math" panose="02040503050406030204" pitchFamily="18" charset="0"/>
                        <a:ea typeface="Calibri" panose="020F0502020204030204" pitchFamily="34" charset="0"/>
                      </a:rPr>
                      <m:t>𝑆</m:t>
                    </m:r>
                  </m:oMath>
                </a14:m>
                <a:r>
                  <a:rPr lang="en-US" dirty="0">
                    <a:effectLst/>
                    <a:latin typeface="Times New Roman" panose="02020603050405020304" pitchFamily="18" charset="0"/>
                    <a:ea typeface="Calibri" panose="020F0502020204030204" pitchFamily="34" charset="0"/>
                  </a:rPr>
                  <a:t> includes snow accumulation in addition to soil moisture, ground water and surface water storage, including retention water. The atmospheric water balance is described by</a:t>
                </a: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a:effectLst/>
                              <a:latin typeface="Cambria Math" panose="02040503050406030204" pitchFamily="18" charset="0"/>
                              <a:ea typeface="Calibri" panose="020F0502020204030204" pitchFamily="34" charset="0"/>
                            </a:rPr>
                          </m:ctrlPr>
                        </m:fPr>
                        <m:num>
                          <m:r>
                            <a:rPr lang="en-US" i="1">
                              <a:effectLst/>
                              <a:latin typeface="Cambria Math" panose="02040503050406030204" pitchFamily="18" charset="0"/>
                              <a:ea typeface="Calibri" panose="020F0502020204030204" pitchFamily="34" charset="0"/>
                            </a:rPr>
                            <m:t>𝜕</m:t>
                          </m:r>
                          <m:r>
                            <a:rPr lang="en-US" i="1">
                              <a:effectLst/>
                              <a:latin typeface="Cambria Math" panose="02040503050406030204" pitchFamily="18" charset="0"/>
                              <a:ea typeface="Calibri" panose="020F0502020204030204" pitchFamily="34" charset="0"/>
                            </a:rPr>
                            <m:t>𝑊</m:t>
                          </m:r>
                        </m:num>
                        <m:den>
                          <m:r>
                            <a:rPr lang="en-US" i="1">
                              <a:effectLst/>
                              <a:latin typeface="Cambria Math" panose="02040503050406030204" pitchFamily="18" charset="0"/>
                              <a:ea typeface="Calibri" panose="020F0502020204030204" pitchFamily="34" charset="0"/>
                            </a:rPr>
                            <m:t>𝜕</m:t>
                          </m:r>
                          <m:r>
                            <a:rPr lang="en-US" i="1">
                              <a:effectLst/>
                              <a:latin typeface="Cambria Math" panose="02040503050406030204" pitchFamily="18" charset="0"/>
                              <a:ea typeface="Calibri" panose="020F0502020204030204" pitchFamily="34" charset="0"/>
                            </a:rPr>
                            <m:t>𝑡</m:t>
                          </m:r>
                        </m:den>
                      </m:f>
                      <m:r>
                        <a:rPr lang="en-US" i="1">
                          <a:effectLst/>
                          <a:latin typeface="Cambria Math" panose="02040503050406030204" pitchFamily="18" charset="0"/>
                          <a:ea typeface="Calibri" panose="020F0502020204030204" pitchFamily="34" charset="0"/>
                        </a:rPr>
                        <m:t>+</m:t>
                      </m:r>
                      <m:f>
                        <m:fPr>
                          <m:ctrlPr>
                            <a:rPr lang="en-US" i="1">
                              <a:effectLst/>
                              <a:latin typeface="Cambria Math" panose="02040503050406030204" pitchFamily="18" charset="0"/>
                              <a:ea typeface="Calibri" panose="020F0502020204030204" pitchFamily="34" charset="0"/>
                            </a:rPr>
                          </m:ctrlPr>
                        </m:fPr>
                        <m:num>
                          <m:r>
                            <a:rPr lang="en-US" i="1">
                              <a:effectLst/>
                              <a:latin typeface="Cambria Math" panose="02040503050406030204" pitchFamily="18" charset="0"/>
                              <a:ea typeface="Calibri" panose="020F0502020204030204" pitchFamily="34" charset="0"/>
                            </a:rPr>
                            <m:t>𝜕</m:t>
                          </m:r>
                          <m:sSub>
                            <m:sSubPr>
                              <m:ctrlPr>
                                <a:rPr lang="en-US" i="1">
                                  <a:effectLst/>
                                  <a:latin typeface="Cambria Math" panose="02040503050406030204" pitchFamily="18" charset="0"/>
                                  <a:ea typeface="Calibri" panose="020F0502020204030204" pitchFamily="34" charset="0"/>
                                </a:rPr>
                              </m:ctrlPr>
                            </m:sSubPr>
                            <m:e>
                              <m:r>
                                <a:rPr lang="en-US" i="1">
                                  <a:effectLst/>
                                  <a:latin typeface="Cambria Math" panose="02040503050406030204" pitchFamily="18" charset="0"/>
                                  <a:ea typeface="Calibri" panose="020F0502020204030204" pitchFamily="34" charset="0"/>
                                </a:rPr>
                                <m:t>𝑊</m:t>
                              </m:r>
                            </m:e>
                            <m:sub>
                              <m:r>
                                <a:rPr lang="en-US" i="1">
                                  <a:effectLst/>
                                  <a:latin typeface="Cambria Math" panose="02040503050406030204" pitchFamily="18" charset="0"/>
                                  <a:ea typeface="Calibri" panose="020F0502020204030204" pitchFamily="34" charset="0"/>
                                </a:rPr>
                                <m:t>𝑐</m:t>
                              </m:r>
                            </m:sub>
                          </m:sSub>
                        </m:num>
                        <m:den>
                          <m:r>
                            <a:rPr lang="en-US" i="1">
                              <a:effectLst/>
                              <a:latin typeface="Cambria Math" panose="02040503050406030204" pitchFamily="18" charset="0"/>
                              <a:ea typeface="Calibri" panose="020F0502020204030204" pitchFamily="34" charset="0"/>
                            </a:rPr>
                            <m:t>𝜕</m:t>
                          </m:r>
                          <m:r>
                            <a:rPr lang="en-US" i="1">
                              <a:effectLst/>
                              <a:latin typeface="Cambria Math" panose="02040503050406030204" pitchFamily="18" charset="0"/>
                              <a:ea typeface="Calibri" panose="020F0502020204030204" pitchFamily="34" charset="0"/>
                            </a:rPr>
                            <m:t>𝑡</m:t>
                          </m:r>
                        </m:den>
                      </m:f>
                      <m:r>
                        <a:rPr lang="en-US" i="1">
                          <a:effectLst/>
                          <a:latin typeface="Cambria Math" panose="02040503050406030204" pitchFamily="18" charset="0"/>
                          <a:ea typeface="Calibri" panose="020F0502020204030204" pitchFamily="34" charset="0"/>
                        </a:rPr>
                        <m:t>=−</m:t>
                      </m:r>
                      <m:sSub>
                        <m:sSubPr>
                          <m:ctrlPr>
                            <a:rPr lang="en-US" i="1">
                              <a:effectLst/>
                              <a:latin typeface="Cambria Math" panose="02040503050406030204" pitchFamily="18" charset="0"/>
                              <a:ea typeface="Calibri" panose="020F0502020204030204" pitchFamily="34" charset="0"/>
                            </a:rPr>
                          </m:ctrlPr>
                        </m:sSubPr>
                        <m:e>
                          <m:r>
                            <a:rPr lang="en-US">
                              <a:effectLst/>
                              <a:latin typeface="Cambria Math" panose="02040503050406030204" pitchFamily="18" charset="0"/>
                              <a:ea typeface="Calibri" panose="020F0502020204030204" pitchFamily="34" charset="0"/>
                            </a:rPr>
                            <m:t>∇</m:t>
                          </m:r>
                        </m:e>
                        <m:sub>
                          <m:r>
                            <a:rPr lang="en-US" i="1">
                              <a:effectLst/>
                              <a:latin typeface="Cambria Math" panose="02040503050406030204" pitchFamily="18" charset="0"/>
                              <a:ea typeface="Calibri" panose="020F0502020204030204" pitchFamily="34" charset="0"/>
                            </a:rPr>
                            <m:t>𝐻</m:t>
                          </m:r>
                        </m:sub>
                      </m:sSub>
                      <m:r>
                        <a:rPr lang="en-US" i="1">
                          <a:effectLst/>
                          <a:latin typeface="Cambria Math" panose="02040503050406030204" pitchFamily="18" charset="0"/>
                          <a:ea typeface="Calibri" panose="020F0502020204030204" pitchFamily="34" charset="0"/>
                        </a:rPr>
                        <m:t>.</m:t>
                      </m:r>
                      <m:r>
                        <a:rPr lang="en-US" i="1">
                          <a:effectLst/>
                          <a:latin typeface="Cambria Math" panose="02040503050406030204" pitchFamily="18" charset="0"/>
                          <a:ea typeface="Calibri" panose="020F0502020204030204" pitchFamily="34" charset="0"/>
                        </a:rPr>
                        <m:t>𝑄</m:t>
                      </m:r>
                      <m:r>
                        <a:rPr lang="en-US" i="1">
                          <a:effectLst/>
                          <a:latin typeface="Cambria Math" panose="02040503050406030204" pitchFamily="18" charset="0"/>
                          <a:ea typeface="Calibri" panose="020F0502020204030204" pitchFamily="34" charset="0"/>
                        </a:rPr>
                        <m:t>−</m:t>
                      </m:r>
                      <m:sSub>
                        <m:sSubPr>
                          <m:ctrlPr>
                            <a:rPr lang="en-US" i="1">
                              <a:effectLst/>
                              <a:latin typeface="Cambria Math" panose="02040503050406030204" pitchFamily="18" charset="0"/>
                              <a:ea typeface="Calibri" panose="020F0502020204030204" pitchFamily="34" charset="0"/>
                            </a:rPr>
                          </m:ctrlPr>
                        </m:sSubPr>
                        <m:e>
                          <m:r>
                            <a:rPr lang="en-US">
                              <a:effectLst/>
                              <a:latin typeface="Cambria Math" panose="02040503050406030204" pitchFamily="18" charset="0"/>
                              <a:ea typeface="Calibri" panose="020F0502020204030204" pitchFamily="34" charset="0"/>
                            </a:rPr>
                            <m:t>∇</m:t>
                          </m:r>
                        </m:e>
                        <m:sub>
                          <m:r>
                            <a:rPr lang="en-US" i="1">
                              <a:effectLst/>
                              <a:latin typeface="Cambria Math" panose="02040503050406030204" pitchFamily="18" charset="0"/>
                              <a:ea typeface="Calibri" panose="020F0502020204030204" pitchFamily="34" charset="0"/>
                            </a:rPr>
                            <m:t>𝐻</m:t>
                          </m:r>
                        </m:sub>
                      </m:sSub>
                      <m:r>
                        <a:rPr lang="en-US" i="1">
                          <a:effectLst/>
                          <a:latin typeface="Cambria Math" panose="02040503050406030204" pitchFamily="18" charset="0"/>
                          <a:ea typeface="Calibri" panose="020F0502020204030204" pitchFamily="34" charset="0"/>
                        </a:rPr>
                        <m:t>.</m:t>
                      </m:r>
                      <m:sSub>
                        <m:sSubPr>
                          <m:ctrlPr>
                            <a:rPr lang="en-US" i="1">
                              <a:effectLst/>
                              <a:latin typeface="Cambria Math" panose="02040503050406030204" pitchFamily="18" charset="0"/>
                              <a:ea typeface="Calibri" panose="020F0502020204030204" pitchFamily="34" charset="0"/>
                            </a:rPr>
                          </m:ctrlPr>
                        </m:sSubPr>
                        <m:e>
                          <m:r>
                            <a:rPr lang="en-US" i="1">
                              <a:effectLst/>
                              <a:latin typeface="Cambria Math" panose="02040503050406030204" pitchFamily="18" charset="0"/>
                              <a:ea typeface="Calibri" panose="020F0502020204030204" pitchFamily="34" charset="0"/>
                            </a:rPr>
                            <m:t>𝑄</m:t>
                          </m:r>
                        </m:e>
                        <m:sub>
                          <m:r>
                            <a:rPr lang="en-US" i="1">
                              <a:effectLst/>
                              <a:latin typeface="Cambria Math" panose="02040503050406030204" pitchFamily="18" charset="0"/>
                              <a:ea typeface="Calibri" panose="020F0502020204030204" pitchFamily="34" charset="0"/>
                            </a:rPr>
                            <m:t>𝑐</m:t>
                          </m:r>
                        </m:sub>
                      </m:sSub>
                      <m:r>
                        <a:rPr lang="en-US" i="1">
                          <a:effectLst/>
                          <a:latin typeface="Cambria Math" panose="02040503050406030204" pitchFamily="18" charset="0"/>
                          <a:ea typeface="Calibri" panose="020F0502020204030204" pitchFamily="34" charset="0"/>
                        </a:rPr>
                        <m:t>+</m:t>
                      </m:r>
                      <m:d>
                        <m:dPr>
                          <m:ctrlPr>
                            <a:rPr lang="en-US" i="1">
                              <a:effectLst/>
                              <a:latin typeface="Cambria Math" panose="02040503050406030204" pitchFamily="18" charset="0"/>
                              <a:ea typeface="Calibri" panose="020F0502020204030204" pitchFamily="34" charset="0"/>
                            </a:rPr>
                          </m:ctrlPr>
                        </m:dPr>
                        <m:e>
                          <m:r>
                            <a:rPr lang="en-US" i="1">
                              <a:effectLst/>
                              <a:latin typeface="Cambria Math" panose="02040503050406030204" pitchFamily="18" charset="0"/>
                              <a:ea typeface="Calibri" panose="020F0502020204030204" pitchFamily="34" charset="0"/>
                            </a:rPr>
                            <m:t>𝐸</m:t>
                          </m:r>
                          <m:r>
                            <a:rPr lang="en-US" i="1">
                              <a:effectLst/>
                              <a:latin typeface="Cambria Math" panose="02040503050406030204" pitchFamily="18" charset="0"/>
                              <a:ea typeface="Calibri" panose="020F0502020204030204" pitchFamily="34" charset="0"/>
                            </a:rPr>
                            <m:t>−</m:t>
                          </m:r>
                          <m:r>
                            <a:rPr lang="en-US" i="1">
                              <a:effectLst/>
                              <a:latin typeface="Cambria Math" panose="02040503050406030204" pitchFamily="18" charset="0"/>
                              <a:ea typeface="Calibri" panose="020F0502020204030204" pitchFamily="34" charset="0"/>
                            </a:rPr>
                            <m:t>𝑃</m:t>
                          </m:r>
                        </m:e>
                      </m:d>
                      <m:r>
                        <a:rPr lang="en-US" i="1">
                          <a:effectLst/>
                          <a:latin typeface="Cambria Math" panose="02040503050406030204" pitchFamily="18" charset="0"/>
                          <a:ea typeface="Calibri" panose="020F0502020204030204" pitchFamily="34" charset="0"/>
                        </a:rPr>
                        <m:t>         (</m:t>
                      </m:r>
                      <m:r>
                        <a:rPr lang="en-US" i="1">
                          <a:effectLst/>
                          <a:latin typeface="Cambria Math" panose="02040503050406030204" pitchFamily="18" charset="0"/>
                          <a:ea typeface="Calibri" panose="020F0502020204030204" pitchFamily="34" charset="0"/>
                        </a:rPr>
                        <m:t>1</m:t>
                      </m:r>
                      <m:r>
                        <a:rPr lang="en-US" i="1">
                          <a:effectLst/>
                          <a:latin typeface="Cambria Math" panose="02040503050406030204" pitchFamily="18" charset="0"/>
                          <a:ea typeface="Calibri" panose="020F0502020204030204" pitchFamily="34" charset="0"/>
                        </a:rPr>
                        <m:t>.</m:t>
                      </m:r>
                      <m:r>
                        <a:rPr lang="en-US" i="1">
                          <a:effectLst/>
                          <a:latin typeface="Cambria Math" panose="02040503050406030204" pitchFamily="18" charset="0"/>
                          <a:ea typeface="Calibri" panose="020F0502020204030204" pitchFamily="34" charset="0"/>
                        </a:rPr>
                        <m:t>2</m:t>
                      </m:r>
                      <m:r>
                        <a:rPr lang="en-US" i="1">
                          <a:effectLst/>
                          <a:latin typeface="Cambria Math" panose="02040503050406030204" pitchFamily="18" charset="0"/>
                          <a:ea typeface="Calibri" panose="020F0502020204030204" pitchFamily="34" charset="0"/>
                        </a:rPr>
                        <m:t>)</m:t>
                      </m:r>
                    </m:oMath>
                  </m:oMathPara>
                </a14:m>
                <a:endParaRPr lang="en-US"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dirty="0">
                    <a:effectLst/>
                    <a:latin typeface="Times New Roman" panose="02020603050405020304" pitchFamily="18" charset="0"/>
                    <a:ea typeface="Calibri" panose="020F0502020204030204" pitchFamily="34" charset="0"/>
                  </a:rPr>
                  <a:t>where </a:t>
                </a:r>
                <a14:m>
                  <m:oMath xmlns:m="http://schemas.openxmlformats.org/officeDocument/2006/math">
                    <m:r>
                      <a:rPr lang="en-US" i="1">
                        <a:effectLst/>
                        <a:latin typeface="Cambria Math" panose="02040503050406030204" pitchFamily="18" charset="0"/>
                        <a:ea typeface="Calibri" panose="020F0502020204030204" pitchFamily="34" charset="0"/>
                      </a:rPr>
                      <m:t>𝑊</m:t>
                    </m:r>
                  </m:oMath>
                </a14:m>
                <a:r>
                  <a:rPr lang="en-US" dirty="0">
                    <a:effectLst/>
                    <a:latin typeface="Times New Roman" panose="02020603050405020304" pitchFamily="18" charset="0"/>
                    <a:ea typeface="Calibri" panose="020F0502020204030204" pitchFamily="34" charset="0"/>
                  </a:rPr>
                  <a:t> represents </a:t>
                </a:r>
                <a:r>
                  <a:rPr lang="en-US" dirty="0" err="1">
                    <a:effectLst/>
                    <a:latin typeface="Times New Roman" panose="02020603050405020304" pitchFamily="18" charset="0"/>
                    <a:ea typeface="Calibri" panose="020F0502020204030204" pitchFamily="34" charset="0"/>
                  </a:rPr>
                  <a:t>precipitable</a:t>
                </a:r>
                <a:r>
                  <a:rPr lang="en-US" dirty="0">
                    <a:effectLst/>
                    <a:latin typeface="Times New Roman" panose="02020603050405020304" pitchFamily="18" charset="0"/>
                    <a:ea typeface="Calibri" panose="020F0502020204030204" pitchFamily="34" charset="0"/>
                  </a:rPr>
                  <a:t> water in </a:t>
                </a:r>
                <a:r>
                  <a:rPr lang="en-US" dirty="0" err="1">
                    <a:effectLst/>
                    <a:latin typeface="Times New Roman" panose="02020603050405020304" pitchFamily="18" charset="0"/>
                    <a:ea typeface="Calibri" panose="020F0502020204030204" pitchFamily="34" charset="0"/>
                  </a:rPr>
                  <a:t>vapour</a:t>
                </a:r>
                <a:r>
                  <a:rPr lang="en-US" dirty="0">
                    <a:effectLst/>
                    <a:latin typeface="Times New Roman" panose="02020603050405020304" pitchFamily="18" charset="0"/>
                    <a:ea typeface="Calibri" panose="020F0502020204030204" pitchFamily="34" charset="0"/>
                  </a:rPr>
                  <a:t> in a column, </a:t>
                </a:r>
                <a14:m>
                  <m:oMath xmlns:m="http://schemas.openxmlformats.org/officeDocument/2006/math">
                    <m:sSub>
                      <m:sSubPr>
                        <m:ctrlPr>
                          <a:rPr lang="en-US" i="1">
                            <a:effectLst/>
                            <a:latin typeface="Cambria Math" panose="02040503050406030204" pitchFamily="18" charset="0"/>
                            <a:ea typeface="Calibri" panose="020F0502020204030204" pitchFamily="34" charset="0"/>
                          </a:rPr>
                        </m:ctrlPr>
                      </m:sSubPr>
                      <m:e>
                        <m:r>
                          <a:rPr lang="en-US" i="1">
                            <a:effectLst/>
                            <a:latin typeface="Cambria Math" panose="02040503050406030204" pitchFamily="18" charset="0"/>
                            <a:ea typeface="Calibri" panose="020F0502020204030204" pitchFamily="34" charset="0"/>
                          </a:rPr>
                          <m:t>𝑊</m:t>
                        </m:r>
                      </m:e>
                      <m:sub>
                        <m:r>
                          <a:rPr lang="en-US" i="1">
                            <a:effectLst/>
                            <a:latin typeface="Cambria Math" panose="02040503050406030204" pitchFamily="18" charset="0"/>
                            <a:ea typeface="Calibri" panose="020F0502020204030204" pitchFamily="34" charset="0"/>
                          </a:rPr>
                          <m:t>𝑐</m:t>
                        </m:r>
                      </m:sub>
                    </m:sSub>
                  </m:oMath>
                </a14:m>
                <a:r>
                  <a:rPr lang="en-US" dirty="0">
                    <a:effectLst/>
                    <a:latin typeface="Times New Roman" panose="02020603050405020304" pitchFamily="18" charset="0"/>
                    <a:ea typeface="Calibri" panose="020F0502020204030204" pitchFamily="34" charset="0"/>
                  </a:rPr>
                  <a:t> is the column storage of liquid and solid water, </a:t>
                </a:r>
                <a14:m>
                  <m:oMath xmlns:m="http://schemas.openxmlformats.org/officeDocument/2006/math">
                    <m:r>
                      <a:rPr lang="en-US" i="1">
                        <a:effectLst/>
                        <a:latin typeface="Cambria Math" panose="02040503050406030204" pitchFamily="18" charset="0"/>
                        <a:ea typeface="Calibri" panose="020F0502020204030204" pitchFamily="34" charset="0"/>
                      </a:rPr>
                      <m:t>𝑄</m:t>
                    </m:r>
                  </m:oMath>
                </a14:m>
                <a:r>
                  <a:rPr lang="en-US" dirty="0">
                    <a:effectLst/>
                    <a:latin typeface="Times New Roman" panose="02020603050405020304" pitchFamily="18" charset="0"/>
                    <a:ea typeface="Calibri" panose="020F0502020204030204" pitchFamily="34" charset="0"/>
                  </a:rPr>
                  <a:t> is the vertically integrated two</a:t>
                </a:r>
                <a:r>
                  <a:rPr lang="en-US" dirty="0">
                    <a:effectLst/>
                    <a:latin typeface="Cambria Math" panose="02040503050406030204" pitchFamily="18" charset="0"/>
                    <a:ea typeface="Calibri" panose="020F0502020204030204" pitchFamily="34" charset="0"/>
                    <a:cs typeface="Cambria Math" panose="02040503050406030204" pitchFamily="18" charset="0"/>
                  </a:rPr>
                  <a:t>‐</a:t>
                </a:r>
                <a:r>
                  <a:rPr lang="en-US" dirty="0">
                    <a:effectLst/>
                    <a:latin typeface="Times New Roman" panose="02020603050405020304" pitchFamily="18" charset="0"/>
                    <a:ea typeface="Calibri" panose="020F0502020204030204" pitchFamily="34" charset="0"/>
                  </a:rPr>
                  <a:t>dimensional water </a:t>
                </a:r>
                <a:r>
                  <a:rPr lang="en-US" dirty="0" err="1">
                    <a:effectLst/>
                    <a:latin typeface="Times New Roman" panose="02020603050405020304" pitchFamily="18" charset="0"/>
                    <a:ea typeface="Calibri" panose="020F0502020204030204" pitchFamily="34" charset="0"/>
                  </a:rPr>
                  <a:t>vapour</a:t>
                </a:r>
                <a:r>
                  <a:rPr lang="en-US" dirty="0">
                    <a:effectLst/>
                    <a:latin typeface="Times New Roman" panose="02020603050405020304" pitchFamily="18" charset="0"/>
                    <a:ea typeface="Calibri" panose="020F0502020204030204" pitchFamily="34" charset="0"/>
                  </a:rPr>
                  <a:t> flux, and </a:t>
                </a:r>
                <a14:m>
                  <m:oMath xmlns:m="http://schemas.openxmlformats.org/officeDocument/2006/math">
                    <m:sSub>
                      <m:sSubPr>
                        <m:ctrlPr>
                          <a:rPr lang="en-US" i="1">
                            <a:effectLst/>
                            <a:latin typeface="Cambria Math" panose="02040503050406030204" pitchFamily="18" charset="0"/>
                            <a:ea typeface="Calibri" panose="020F0502020204030204" pitchFamily="34" charset="0"/>
                          </a:rPr>
                        </m:ctrlPr>
                      </m:sSubPr>
                      <m:e>
                        <m:r>
                          <a:rPr lang="en-US" i="1">
                            <a:effectLst/>
                            <a:latin typeface="Cambria Math" panose="02040503050406030204" pitchFamily="18" charset="0"/>
                            <a:ea typeface="Calibri" panose="020F0502020204030204" pitchFamily="34" charset="0"/>
                          </a:rPr>
                          <m:t>𝑄</m:t>
                        </m:r>
                      </m:e>
                      <m:sub>
                        <m:r>
                          <a:rPr lang="en-US" i="1">
                            <a:effectLst/>
                            <a:latin typeface="Cambria Math" panose="02040503050406030204" pitchFamily="18" charset="0"/>
                            <a:ea typeface="Calibri" panose="020F0502020204030204" pitchFamily="34" charset="0"/>
                          </a:rPr>
                          <m:t>𝑐</m:t>
                        </m:r>
                      </m:sub>
                    </m:sSub>
                  </m:oMath>
                </a14:m>
                <a:r>
                  <a:rPr lang="en-US" dirty="0">
                    <a:effectLst/>
                    <a:latin typeface="Times New Roman" panose="02020603050405020304" pitchFamily="18" charset="0"/>
                    <a:ea typeface="Calibri" panose="020F0502020204030204" pitchFamily="34" charset="0"/>
                  </a:rPr>
                  <a:t> is the vertically integrated two</a:t>
                </a:r>
                <a:r>
                  <a:rPr lang="en-US" dirty="0">
                    <a:effectLst/>
                    <a:latin typeface="Cambria Math" panose="02040503050406030204" pitchFamily="18" charset="0"/>
                    <a:ea typeface="Calibri" panose="020F0502020204030204" pitchFamily="34" charset="0"/>
                    <a:cs typeface="Cambria Math" panose="02040503050406030204" pitchFamily="18" charset="0"/>
                  </a:rPr>
                  <a:t>‐</a:t>
                </a:r>
                <a:r>
                  <a:rPr lang="en-US" dirty="0">
                    <a:effectLst/>
                    <a:latin typeface="Times New Roman" panose="02020603050405020304" pitchFamily="18" charset="0"/>
                    <a:ea typeface="Calibri" panose="020F0502020204030204" pitchFamily="34" charset="0"/>
                  </a:rPr>
                  <a:t>dimensional water flux in the liquid and solid phases. </a:t>
                </a:r>
              </a:p>
            </p:txBody>
          </p:sp>
        </mc:Choice>
        <mc:Fallback>
          <p:sp>
            <p:nvSpPr>
              <p:cNvPr id="2" name="Rectangle 1"/>
              <p:cNvSpPr>
                <a:spLocks noRot="1" noChangeAspect="1" noMove="1" noResize="1" noEditPoints="1" noAdjustHandles="1" noChangeArrowheads="1" noChangeShapeType="1" noTextEdit="1"/>
              </p:cNvSpPr>
              <p:nvPr/>
            </p:nvSpPr>
            <p:spPr>
              <a:xfrm>
                <a:off x="1323474" y="1082233"/>
                <a:ext cx="9468853" cy="4696029"/>
              </a:xfrm>
              <a:prstGeom prst="rect">
                <a:avLst/>
              </a:prstGeom>
              <a:blipFill rotWithShape="0">
                <a:blip r:embed="rId2"/>
                <a:stretch>
                  <a:fillRect l="-515" t="-779" r="-580" b="-779"/>
                </a:stretch>
              </a:blipFill>
            </p:spPr>
            <p:txBody>
              <a:bodyPr/>
              <a:lstStyle/>
              <a:p>
                <a:r>
                  <a:rPr lang="en-US">
                    <a:noFill/>
                  </a:rPr>
                  <a:t> </a:t>
                </a:r>
              </a:p>
            </p:txBody>
          </p:sp>
        </mc:Fallback>
      </mc:AlternateContent>
    </p:spTree>
    <p:extLst>
      <p:ext uri="{BB962C8B-B14F-4D97-AF65-F5344CB8AC3E}">
        <p14:creationId xmlns:p14="http://schemas.microsoft.com/office/powerpoint/2010/main" val="111825653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79</TotalTime>
  <Words>1719</Words>
  <Application>Microsoft Office PowerPoint</Application>
  <PresentationFormat>Widescreen</PresentationFormat>
  <Paragraphs>132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 Math</vt:lpstr>
      <vt:lpstr>Times New Roman</vt:lpstr>
      <vt:lpstr>Tw Cen MT</vt:lpstr>
      <vt:lpstr>Droplet</vt:lpstr>
      <vt:lpstr>Advanced Agro-Hydro- Meteorology A MSc course for students of Atmospheric Sciences Dr. Thaer Obaid Roomi 2021-2022 Lecture 1: The hydrological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Agro-Hydro- Meteorology A MSc course for students of Atmospheric Sciences Dr. Thaer Obaid Roomi 2021-2022 Lecture 1: The hydrological Cycle</dc:title>
  <dc:creator>Reviewer</dc:creator>
  <cp:lastModifiedBy>Reviewer</cp:lastModifiedBy>
  <cp:revision>11</cp:revision>
  <dcterms:created xsi:type="dcterms:W3CDTF">2022-02-09T05:52:54Z</dcterms:created>
  <dcterms:modified xsi:type="dcterms:W3CDTF">2022-02-09T07:12:25Z</dcterms:modified>
</cp:coreProperties>
</file>