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3" r:id="rId5"/>
    <p:sldId id="278" r:id="rId6"/>
    <p:sldId id="279" r:id="rId7"/>
    <p:sldId id="261" r:id="rId8"/>
    <p:sldId id="259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AF7C-08A3-44FF-8EA6-988834CCBA0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149" y="1546163"/>
            <a:ext cx="50852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sz="9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26" t="18661" r="26675" b="11518"/>
          <a:stretch/>
        </p:blipFill>
        <p:spPr>
          <a:xfrm>
            <a:off x="875210" y="182880"/>
            <a:ext cx="9823269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7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0" t="9910" r="23361" b="16696"/>
          <a:stretch/>
        </p:blipFill>
        <p:spPr>
          <a:xfrm>
            <a:off x="1410789" y="496388"/>
            <a:ext cx="9326880" cy="59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08" t="17054" r="18442" b="12589"/>
          <a:stretch/>
        </p:blipFill>
        <p:spPr>
          <a:xfrm>
            <a:off x="1410788" y="444138"/>
            <a:ext cx="9927771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8301" y="1117601"/>
                <a:ext cx="1107819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Q1) 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dirty="0">
                    <a:solidFill>
                      <a:schemeClr val="tx1"/>
                    </a:solidFill>
                  </a:rPr>
                  <a:t>an orchard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planted </a:t>
                </a:r>
                <a:r>
                  <a:rPr lang="en-US" dirty="0">
                    <a:solidFill>
                      <a:schemeClr val="tx1"/>
                    </a:solidFill>
                  </a:rPr>
                  <a:t>with 1000 trees per square kilometer, where each tree is 4m tall and has a vertical cross-section area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dirty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</a:rPr>
                  <a:t>, what is the aerodynamic roughness length 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" y="1117601"/>
                <a:ext cx="11078191" cy="923330"/>
              </a:xfrm>
              <a:prstGeom prst="rect">
                <a:avLst/>
              </a:prstGeom>
              <a:blipFill>
                <a:blip r:embed="rId2"/>
                <a:stretch>
                  <a:fillRect l="-44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8301" y="1974745"/>
                <a:ext cx="112876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b="1" i="1" u="sng" dirty="0" smtClean="0">
                  <a:solidFill>
                    <a:schemeClr val="tx1"/>
                  </a:solidFill>
                </a:endParaRPr>
              </a:p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Q2</a:t>
                </a:r>
                <a:r>
                  <a:rPr lang="en-US" b="1" i="1" u="sng" dirty="0">
                    <a:solidFill>
                      <a:schemeClr val="tx1"/>
                    </a:solidFill>
                  </a:rPr>
                  <a:t>) </a:t>
                </a:r>
                <a:r>
                  <a:rPr lang="en-US" b="1" i="1" u="sng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Given </a:t>
                </a:r>
                <a:r>
                  <a:rPr lang="en-US" dirty="0">
                    <a:solidFill>
                      <a:schemeClr val="tx1"/>
                    </a:solidFill>
                  </a:rPr>
                  <a:t>the following wind speed data for a neutral surface layer , find the roughness length ( z0 ) , displacement distance (d) 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friction velocity ( u* ), and the shear stress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at the </a:t>
                </a:r>
                <a:r>
                  <a:rPr lang="en-US" dirty="0">
                    <a:solidFill>
                      <a:schemeClr val="tx1"/>
                    </a:solidFill>
                  </a:rPr>
                  <a:t>ground ( 𝜏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,air density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ρ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=1.2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𝑘𝑔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k=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0.4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" y="1974745"/>
                <a:ext cx="11287642" cy="923330"/>
              </a:xfrm>
              <a:prstGeom prst="rect">
                <a:avLst/>
              </a:prstGeom>
              <a:blipFill>
                <a:blip r:embed="rId3"/>
                <a:stretch>
                  <a:fillRect l="-43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2125" t="71875" r="16132" b="17054"/>
          <a:stretch/>
        </p:blipFill>
        <p:spPr>
          <a:xfrm>
            <a:off x="1904274" y="2984436"/>
            <a:ext cx="8033658" cy="80989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12909"/>
              </p:ext>
            </p:extLst>
          </p:nvPr>
        </p:nvGraphicFramePr>
        <p:xfrm>
          <a:off x="984068" y="3028856"/>
          <a:ext cx="920206" cy="76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206">
                  <a:extLst>
                    <a:ext uri="{9D8B030D-6E8A-4147-A177-3AD203B41FA5}">
                      <a16:colId xmlns:a16="http://schemas.microsoft.com/office/drawing/2014/main" val="3511631622"/>
                    </a:ext>
                  </a:extLst>
                </a:gridCol>
              </a:tblGrid>
              <a:tr h="394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5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 m/s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8212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6754" y="3994110"/>
            <a:ext cx="11913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Q3)</a:t>
            </a:r>
            <a:r>
              <a:rPr lang="en-US" dirty="0" smtClean="0"/>
              <a:t> if </a:t>
            </a:r>
            <a:r>
              <a:rPr lang="en-US" dirty="0"/>
              <a:t>the displacement distance is zero , find z0 and u* , given the following data in Statically Neutral conditions at sunset 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1320" t="63661" r="3382" b="25089"/>
          <a:stretch/>
        </p:blipFill>
        <p:spPr>
          <a:xfrm>
            <a:off x="1685108" y="4439774"/>
            <a:ext cx="9797143" cy="82296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32553"/>
              </p:ext>
            </p:extLst>
          </p:nvPr>
        </p:nvGraphicFramePr>
        <p:xfrm>
          <a:off x="764902" y="4480414"/>
          <a:ext cx="9202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206">
                  <a:extLst>
                    <a:ext uri="{9D8B030D-6E8A-4147-A177-3AD203B41FA5}">
                      <a16:colId xmlns:a16="http://schemas.microsoft.com/office/drawing/2014/main" val="3511631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5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 m/s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8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1134"/>
            <a:ext cx="12057017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smtClean="0"/>
              <a:t>Q4)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putting anemometers to measured wind speed over surface coated with grass and at two level 4m and 12m, the mean record wind speed is u(4m) =5.5m/s, u(12m) =8.5m/s. find Drag coefficient and shear stress at the level 4m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                     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(used k= 0.4, z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=0.065m,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1.2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𝑘𝑔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𝑚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 assumed neutral condition).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smtClean="0"/>
              <a:t>Q5)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field measurement in the rural area and at neutral condition, wind speed at the height 5m and 10m was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5m) =9m/s and u(10m) = 15m/s, find the roughness length of surface in (mm), at wind speed 5m, taken the eddy height l=0.5m.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smtClean="0"/>
              <a:t>Q6)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the logarithmic equation to change wind speed with height, at two level z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z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state that: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𝑙𝑛𝑧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𝑙𝑛𝑧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−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ln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−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u="sng" dirty="0" smtClean="0"/>
              <a:t>Q7)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when  the  friction  velocity is  constant  at  two  levels  , the friction  velocity  can  putting in 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𝑢∗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−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))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ln(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/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u="sng" dirty="0" smtClean="0"/>
              <a:t>Q13)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use of logarithms wind speed at two level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state that roughness length is equal to: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en-US" baseline="300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𝑥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𝑤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ℎ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𝑒𝑟𝑒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−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𝑢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𝑧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5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0" t="19553" r="12919" b="12589"/>
          <a:stretch/>
        </p:blipFill>
        <p:spPr>
          <a:xfrm>
            <a:off x="209007" y="1136469"/>
            <a:ext cx="10881360" cy="313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3" t="53125" r="2078" b="30268"/>
          <a:stretch/>
        </p:blipFill>
        <p:spPr>
          <a:xfrm>
            <a:off x="274322" y="222068"/>
            <a:ext cx="10750730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45" t="28661" r="2680" b="36875"/>
          <a:stretch/>
        </p:blipFill>
        <p:spPr>
          <a:xfrm>
            <a:off x="209007" y="4408715"/>
            <a:ext cx="11090367" cy="15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48194" y="373692"/>
                <a:ext cx="11782697" cy="4000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4-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state  that when  the  friction  velocity is  constant  at  two  levels  , the friction  velocity  can  putting in : 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𝑢∗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𝑘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−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))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ln(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/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5- through the use of logarithms wind speed at two level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state that roughness length is equal to: 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2200"/>
                  <a:buFont typeface="+mj-lt"/>
                  <a:buAutoNum type="alphaLcParenR"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)</a:t>
                </a:r>
                <a:r>
                  <a:rPr lang="en-US" baseline="30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𝑥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2200"/>
                  <a:buFont typeface="+mj-lt"/>
                  <a:buAutoNum type="alphaLcParenR"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x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𝑧𝑜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144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𝑤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ℎ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𝑒𝑟𝑒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𝑥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−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𝑢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𝑧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6-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If an orchard is planted with 1000 Km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where each tree is 4m tall and has a vertical cross-section area of 5m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what is the aerodynamic roughness length?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" y="373692"/>
                <a:ext cx="11782697" cy="4000134"/>
              </a:xfrm>
              <a:prstGeom prst="rect">
                <a:avLst/>
              </a:prstGeom>
              <a:blipFill>
                <a:blip r:embed="rId2"/>
                <a:stretch>
                  <a:fillRect l="-673" t="-305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7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9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18" t="14375" r="22458" b="18661"/>
          <a:stretch/>
        </p:blipFill>
        <p:spPr>
          <a:xfrm>
            <a:off x="2299063" y="822960"/>
            <a:ext cx="7380514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039" t="16161" r="20650" b="5804"/>
          <a:stretch/>
        </p:blipFill>
        <p:spPr>
          <a:xfrm>
            <a:off x="548640" y="143692"/>
            <a:ext cx="10959737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ar_diurne_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251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6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478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2020-03-29T11:45:13Z</dcterms:created>
  <dcterms:modified xsi:type="dcterms:W3CDTF">2022-01-09T21:15:46Z</dcterms:modified>
</cp:coreProperties>
</file>