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4" r:id="rId3"/>
    <p:sldId id="290" r:id="rId4"/>
    <p:sldId id="291" r:id="rId5"/>
    <p:sldId id="296" r:id="rId6"/>
    <p:sldId id="292" r:id="rId7"/>
    <p:sldId id="298" r:id="rId8"/>
    <p:sldId id="30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660"/>
  </p:normalViewPr>
  <p:slideViewPr>
    <p:cSldViewPr snapToGrid="0">
      <p:cViewPr varScale="1">
        <p:scale>
          <a:sx n="73" d="100"/>
          <a:sy n="73" d="100"/>
        </p:scale>
        <p:origin x="612" y="84"/>
      </p:cViewPr>
      <p:guideLst/>
    </p:cSldViewPr>
  </p:slideViewPr>
  <p:notesTextViewPr>
    <p:cViewPr>
      <p:scale>
        <a:sx n="1" d="1"/>
        <a:sy n="1" d="1"/>
      </p:scale>
      <p:origin x="0" y="0"/>
    </p:cViewPr>
  </p:notesTextViewPr>
  <p:sorterViewPr>
    <p:cViewPr>
      <p:scale>
        <a:sx n="100" d="100"/>
        <a:sy n="100" d="100"/>
      </p:scale>
      <p:origin x="0" y="-1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240810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3101088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67158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4067068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1EAF7C-08A3-44FF-8EA6-988834CCBA0C}" type="datetimeFigureOut">
              <a:rPr lang="en-US" smtClean="0"/>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970315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1EAF7C-08A3-44FF-8EA6-988834CCBA0C}" type="datetimeFigureOut">
              <a:rPr lang="en-US" smtClean="0"/>
              <a:t>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51123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1EAF7C-08A3-44FF-8EA6-988834CCBA0C}" type="datetimeFigureOut">
              <a:rPr lang="en-US" smtClean="0"/>
              <a:t>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2651042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1EAF7C-08A3-44FF-8EA6-988834CCBA0C}" type="datetimeFigureOut">
              <a:rPr lang="en-US" smtClean="0"/>
              <a:t>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3852699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EAF7C-08A3-44FF-8EA6-988834CCBA0C}" type="datetimeFigureOut">
              <a:rPr lang="en-US" smtClean="0"/>
              <a:t>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1182818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1EAF7C-08A3-44FF-8EA6-988834CCBA0C}" type="datetimeFigureOut">
              <a:rPr lang="en-US" smtClean="0"/>
              <a:t>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317901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1EAF7C-08A3-44FF-8EA6-988834CCBA0C}" type="datetimeFigureOut">
              <a:rPr lang="en-US" smtClean="0"/>
              <a:t>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1508984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EAF7C-08A3-44FF-8EA6-988834CCBA0C}" type="datetimeFigureOut">
              <a:rPr lang="en-US" smtClean="0"/>
              <a:t>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DC72F-CAD1-46D0-9F39-BE5F123EB34C}" type="slidenum">
              <a:rPr lang="en-US" smtClean="0"/>
              <a:t>‹#›</a:t>
            </a:fld>
            <a:endParaRPr lang="en-US"/>
          </a:p>
        </p:txBody>
      </p:sp>
    </p:spTree>
    <p:extLst>
      <p:ext uri="{BB962C8B-B14F-4D97-AF65-F5344CB8AC3E}">
        <p14:creationId xmlns:p14="http://schemas.microsoft.com/office/powerpoint/2010/main" val="4172512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7"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80.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892"/>
            <a:ext cx="12192000" cy="6858000"/>
          </a:xfrm>
          <a:prstGeom prst="rect">
            <a:avLst/>
          </a:prstGeom>
        </p:spPr>
      </p:pic>
      <p:sp>
        <p:nvSpPr>
          <p:cNvPr id="4" name="Rectangle 3"/>
          <p:cNvSpPr/>
          <p:nvPr/>
        </p:nvSpPr>
        <p:spPr>
          <a:xfrm>
            <a:off x="1071227" y="3518654"/>
            <a:ext cx="10049546" cy="584775"/>
          </a:xfrm>
          <a:prstGeom prst="rect">
            <a:avLst/>
          </a:prstGeom>
        </p:spPr>
        <p:txBody>
          <a:bodyPr wrap="none">
            <a:spAutoFit/>
          </a:bodyPr>
          <a:lstStyle/>
          <a:p>
            <a:r>
              <a:rPr lang="en-US"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Vertical Wind Profile and </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Aerodynamic Roughness Length</a:t>
            </a:r>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4898024" y="5517271"/>
            <a:ext cx="2694777" cy="584775"/>
          </a:xfrm>
          <a:prstGeom prst="rect">
            <a:avLst/>
          </a:prstGeom>
        </p:spPr>
        <p:txBody>
          <a:bodyPr wrap="none">
            <a:spAutoFit/>
          </a:bodyPr>
          <a:lstStyle/>
          <a:p>
            <a:r>
              <a:rPr lang="en-US" b="1" u="sng" dirty="0">
                <a:latin typeface="Times New Roman" panose="02020603050405020304" pitchFamily="18" charset="0"/>
                <a:ea typeface="Calibri" panose="020F0502020204030204" pitchFamily="34" charset="0"/>
                <a:cs typeface="Arial" panose="020B0604020202020204" pitchFamily="34"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Basim</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Alknani</a:t>
            </a:r>
            <a:endParaRPr lang="en-US" sz="3200" dirty="0"/>
          </a:p>
        </p:txBody>
      </p:sp>
    </p:spTree>
    <p:extLst>
      <p:ext uri="{BB962C8B-B14F-4D97-AF65-F5344CB8AC3E}">
        <p14:creationId xmlns:p14="http://schemas.microsoft.com/office/powerpoint/2010/main" val="1485917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070" y="211567"/>
            <a:ext cx="11639004" cy="5321457"/>
          </a:xfrm>
          <a:prstGeom prst="rect">
            <a:avLst/>
          </a:prstGeom>
        </p:spPr>
        <p:txBody>
          <a:bodyPr wrap="square">
            <a:spAutoFit/>
          </a:bodyPr>
          <a:lstStyle/>
          <a:p>
            <a:pPr algn="ctr">
              <a:lnSpc>
                <a:spcPct val="115000"/>
              </a:lnSpc>
              <a:spcAft>
                <a:spcPts val="1000"/>
              </a:spcAft>
            </a:pPr>
            <a:endParaRPr lang="en-US" sz="2400" b="1" i="1" u="sng" dirty="0" smtClean="0">
              <a:latin typeface="Times New Roman" panose="02020603050405020304" pitchFamily="18" charset="0"/>
              <a:ea typeface="Calibri" panose="020F0502020204030204" pitchFamily="34" charset="0"/>
              <a:cs typeface="Arial" panose="020B0604020202020204" pitchFamily="34" charset="0"/>
            </a:endParaRPr>
          </a:p>
          <a:p>
            <a:pPr algn="ctr">
              <a:lnSpc>
                <a:spcPct val="115000"/>
              </a:lnSpc>
              <a:spcAft>
                <a:spcPts val="1000"/>
              </a:spcAft>
            </a:pPr>
            <a:r>
              <a:rPr lang="en-US" sz="2400" b="1" i="1" u="sng" dirty="0" smtClean="0">
                <a:latin typeface="Times New Roman" panose="02020603050405020304" pitchFamily="18" charset="0"/>
                <a:ea typeface="Calibri" panose="020F0502020204030204" pitchFamily="34" charset="0"/>
                <a:cs typeface="Arial" panose="020B0604020202020204" pitchFamily="34" charset="0"/>
              </a:rPr>
              <a:t>The </a:t>
            </a:r>
            <a:r>
              <a:rPr lang="en-US" sz="2400" b="1" i="1" u="sng" dirty="0">
                <a:latin typeface="Times New Roman" panose="02020603050405020304" pitchFamily="18" charset="0"/>
                <a:ea typeface="Calibri" panose="020F0502020204030204" pitchFamily="34" charset="0"/>
                <a:cs typeface="Arial" panose="020B0604020202020204" pitchFamily="34" charset="0"/>
              </a:rPr>
              <a:t>Nature of Airflow over the surface: </a:t>
            </a:r>
            <a:endParaRPr lang="en-US" sz="2400" b="1" i="1" u="sng" dirty="0" smtClean="0">
              <a:latin typeface="Times New Roman" panose="02020603050405020304" pitchFamily="18" charset="0"/>
              <a:ea typeface="Calibri" panose="020F0502020204030204" pitchFamily="34" charset="0"/>
              <a:cs typeface="Arial" panose="020B0604020202020204" pitchFamily="34" charset="0"/>
            </a:endParaRPr>
          </a:p>
          <a:p>
            <a:pPr algn="ctr">
              <a:lnSpc>
                <a:spcPct val="115000"/>
              </a:lnSpc>
              <a:spcAft>
                <a:spcPts val="1000"/>
              </a:spcAft>
            </a:pPr>
            <a:endParaRPr lang="en-US" sz="2400" b="1" i="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The fluid moving over a level surface exerts a horizontal force on the surface in the direction of motion of the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fluid. conversely</a:t>
            </a:r>
            <a:r>
              <a:rPr lang="en-US" sz="2000" dirty="0">
                <a:latin typeface="Times New Roman" panose="02020603050405020304" pitchFamily="18" charset="0"/>
                <a:ea typeface="Calibri" panose="020F0502020204030204" pitchFamily="34" charset="0"/>
                <a:cs typeface="Times New Roman" panose="02020603050405020304" pitchFamily="18" charset="0"/>
              </a:rPr>
              <a:t>, the surface exerts an equal and opposite retarding force on the fluid this force does not act on the bulk of the fluid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but  </a:t>
            </a:r>
            <a:r>
              <a:rPr lang="en-US" sz="2000" dirty="0">
                <a:latin typeface="Times New Roman" panose="02020603050405020304" pitchFamily="18" charset="0"/>
                <a:ea typeface="Calibri" panose="020F0502020204030204" pitchFamily="34" charset="0"/>
                <a:cs typeface="Times New Roman" panose="02020603050405020304" pitchFamily="18" charset="0"/>
              </a:rPr>
              <a:t>only  on  its  lower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boundary,  known  </a:t>
            </a:r>
            <a:r>
              <a:rPr lang="en-US" sz="2000" dirty="0">
                <a:latin typeface="Times New Roman" panose="02020603050405020304" pitchFamily="18" charset="0"/>
                <a:ea typeface="Calibri" panose="020F0502020204030204" pitchFamily="34" charset="0"/>
                <a:cs typeface="Times New Roman" panose="02020603050405020304" pitchFamily="18" charset="0"/>
              </a:rPr>
              <a:t>as  the </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fluid  boundary  layer . </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At heights in excess of 500m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above </a:t>
            </a:r>
            <a:r>
              <a:rPr lang="en-US" sz="2000" dirty="0">
                <a:latin typeface="Times New Roman" panose="02020603050405020304" pitchFamily="18" charset="0"/>
                <a:ea typeface="Calibri" panose="020F0502020204030204" pitchFamily="34" charset="0"/>
                <a:cs typeface="Times New Roman" panose="02020603050405020304" pitchFamily="18" charset="0"/>
              </a:rPr>
              <a:t>the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earth </a:t>
            </a:r>
            <a:r>
              <a:rPr lang="en-US" sz="2000" dirty="0">
                <a:latin typeface="Times New Roman" panose="02020603050405020304" pitchFamily="18" charset="0"/>
                <a:ea typeface="Calibri" panose="020F0502020204030204" pitchFamily="34" charset="0"/>
                <a:cs typeface="Times New Roman" panose="02020603050405020304" pitchFamily="18" charset="0"/>
              </a:rPr>
              <a:t>surface, horizontal air motions proceed in a largely geostrophic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manner </a:t>
            </a:r>
            <a:r>
              <a:rPr lang="en-US" sz="2000" dirty="0">
                <a:latin typeface="Times New Roman" panose="02020603050405020304" pitchFamily="18" charset="0"/>
                <a:ea typeface="Calibri" panose="020F0502020204030204" pitchFamily="34" charset="0"/>
                <a:cs typeface="Times New Roman" panose="02020603050405020304" pitchFamily="18" charset="0"/>
              </a:rPr>
              <a:t>(friction force decay in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this height).</a:t>
            </a:r>
          </a:p>
          <a:p>
            <a:pPr marL="342900" indent="-342900" algn="just">
              <a:lnSpc>
                <a:spcPct val="115000"/>
              </a:lnSpc>
              <a:spcAft>
                <a:spcPts val="1000"/>
              </a:spcAf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between a level of 50m </a:t>
            </a:r>
            <a:r>
              <a:rPr lang="en-US" sz="2000" dirty="0" smtClean="0">
                <a:latin typeface="Times New Roman" panose="02020603050405020304" pitchFamily="18" charset="0"/>
                <a:cs typeface="Times New Roman" panose="02020603050405020304" pitchFamily="18" charset="0"/>
              </a:rPr>
              <a:t>or so and </a:t>
            </a:r>
            <a:r>
              <a:rPr lang="en-US" sz="2000" dirty="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earth surface </a:t>
            </a:r>
            <a:r>
              <a:rPr lang="en-US" sz="2000" dirty="0">
                <a:latin typeface="Times New Roman" panose="02020603050405020304" pitchFamily="18" charset="0"/>
                <a:cs typeface="Times New Roman" panose="02020603050405020304" pitchFamily="18" charset="0"/>
              </a:rPr>
              <a:t>, the speed of the wind reduces more and more rapidly towards zero </a:t>
            </a:r>
            <a:r>
              <a:rPr lang="en-US" sz="2000" dirty="0" smtClean="0">
                <a:latin typeface="Times New Roman" panose="02020603050405020304" pitchFamily="18" charset="0"/>
                <a:cs typeface="Times New Roman" panose="02020603050405020304" pitchFamily="18" charset="0"/>
              </a:rPr>
              <a:t>.</a:t>
            </a:r>
          </a:p>
          <a:p>
            <a:pPr marL="342900" indent="-342900" algn="just">
              <a:lnSpc>
                <a:spcPct val="115000"/>
              </a:lnSpc>
              <a:spcAft>
                <a:spcPts val="1000"/>
              </a:spcAft>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region between 500m and 50m is in effect a zone of transition between the smooth geostrophic flow in the free atmosphere and flow of an essentially turbulent nature near the ground .</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8763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1256" y="132992"/>
            <a:ext cx="11573693" cy="1692771"/>
          </a:xfrm>
          <a:prstGeom prst="rect">
            <a:avLst/>
          </a:prstGeom>
        </p:spPr>
        <p:txBody>
          <a:bodyPr wrap="square">
            <a:spAutoFit/>
          </a:bodyPr>
          <a:lstStyle/>
          <a:p>
            <a:pPr algn="ctr"/>
            <a:r>
              <a:rPr lang="en-US" sz="2400" b="1" i="1" u="sng" dirty="0">
                <a:latin typeface="Times New Roman" panose="02020603050405020304" pitchFamily="18" charset="0"/>
                <a:cs typeface="Times New Roman" panose="02020603050405020304" pitchFamily="18" charset="0"/>
              </a:rPr>
              <a:t>Vertical Wind Profile in </a:t>
            </a:r>
            <a:r>
              <a:rPr lang="en-US" sz="2400" b="1" i="1" u="sng" dirty="0">
                <a:latin typeface="Times New Roman" panose="02020603050405020304" pitchFamily="18" charset="0"/>
                <a:ea typeface="Calibri" panose="020F0502020204030204" pitchFamily="34" charset="0"/>
                <a:cs typeface="Times New Roman" panose="02020603050405020304" pitchFamily="18" charset="0"/>
              </a:rPr>
              <a:t>boundary </a:t>
            </a:r>
            <a:r>
              <a:rPr lang="en-US" sz="2400" b="1" i="1" u="sng" dirty="0" smtClean="0">
                <a:latin typeface="Times New Roman" panose="02020603050405020304" pitchFamily="18" charset="0"/>
                <a:ea typeface="Calibri" panose="020F0502020204030204" pitchFamily="34" charset="0"/>
                <a:cs typeface="Times New Roman" panose="02020603050405020304" pitchFamily="18" charset="0"/>
              </a:rPr>
              <a:t>layer </a:t>
            </a:r>
            <a:endParaRPr lang="en-US" sz="2400" b="1" i="1" u="sng" dirty="0" smtClean="0">
              <a:latin typeface="Times New Roman" panose="02020603050405020304" pitchFamily="18" charset="0"/>
              <a:cs typeface="Times New Roman" panose="02020603050405020304" pitchFamily="18" charset="0"/>
            </a:endParaRPr>
          </a:p>
          <a:p>
            <a:pPr algn="ctr"/>
            <a:endParaRPr lang="en-US" sz="2000" b="1" i="1" u="sng" dirty="0"/>
          </a:p>
          <a:p>
            <a:pPr marL="285750" indent="-285750">
              <a:buFont typeface="Wingdings" panose="05000000000000000000" pitchFamily="2" charset="2"/>
              <a:buChar char="Ø"/>
            </a:pPr>
            <a:r>
              <a:rPr lang="en-US" dirty="0"/>
              <a:t> </a:t>
            </a:r>
            <a:r>
              <a:rPr lang="en-US" sz="2000" dirty="0">
                <a:latin typeface="Times New Roman" panose="02020603050405020304" pitchFamily="18" charset="0"/>
                <a:cs typeface="Times New Roman" panose="02020603050405020304" pitchFamily="18" charset="0"/>
              </a:rPr>
              <a:t>Wind speed is zero at the surface and increases sharply in the near surface layer such that the wind speed increases exponentially with height . The shape of the profile is influenced by the nature of the underlying surface, the surrounding topography and nearby obstacles</a:t>
            </a:r>
            <a:r>
              <a:rPr lang="en-US" dirty="0">
                <a:latin typeface="Times New Roman" panose="02020603050405020304" pitchFamily="18" charset="0"/>
                <a:cs typeface="Times New Roman" panose="02020603050405020304" pitchFamily="18" charset="0"/>
              </a:rPr>
              <a:t>. </a:t>
            </a:r>
          </a:p>
        </p:txBody>
      </p:sp>
      <p:pic>
        <p:nvPicPr>
          <p:cNvPr id="5" name="Picture 4"/>
          <p:cNvPicPr>
            <a:picLocks noChangeAspect="1"/>
          </p:cNvPicPr>
          <p:nvPr/>
        </p:nvPicPr>
        <p:blipFill rotWithShape="1">
          <a:blip r:embed="rId2"/>
          <a:srcRect l="23327" t="21518" r="17438" b="12768"/>
          <a:stretch/>
        </p:blipFill>
        <p:spPr>
          <a:xfrm>
            <a:off x="2725782" y="1884315"/>
            <a:ext cx="6309360" cy="2717905"/>
          </a:xfrm>
          <a:prstGeom prst="rect">
            <a:avLst/>
          </a:prstGeom>
        </p:spPr>
      </p:pic>
      <p:sp>
        <p:nvSpPr>
          <p:cNvPr id="6" name="Rectangle 5"/>
          <p:cNvSpPr/>
          <p:nvPr/>
        </p:nvSpPr>
        <p:spPr>
          <a:xfrm>
            <a:off x="261256" y="5034069"/>
            <a:ext cx="11808823" cy="646331"/>
          </a:xfrm>
          <a:prstGeom prst="rect">
            <a:avLst/>
          </a:prstGeom>
        </p:spPr>
        <p:txBody>
          <a:bodyPr wrap="square">
            <a:spAutoFit/>
          </a:bodyPr>
          <a:lstStyle/>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Wind speed shows an increase with respect to height and as such it is generally beneficial to discharge pollutants at a greater height as dispersion is greater. The rate of change with height (known as wind shear) is greatest near the surface. </a:t>
            </a:r>
          </a:p>
        </p:txBody>
      </p:sp>
      <p:sp>
        <p:nvSpPr>
          <p:cNvPr id="3" name="TextBox 2"/>
          <p:cNvSpPr txBox="1"/>
          <p:nvPr/>
        </p:nvSpPr>
        <p:spPr>
          <a:xfrm>
            <a:off x="5649685" y="3616563"/>
            <a:ext cx="796834" cy="369332"/>
          </a:xfrm>
          <a:prstGeom prst="rect">
            <a:avLst/>
          </a:prstGeom>
          <a:noFill/>
        </p:spPr>
        <p:txBody>
          <a:bodyPr wrap="square" rtlCol="0">
            <a:spAutoFit/>
          </a:bodyPr>
          <a:lstStyle/>
          <a:p>
            <a:r>
              <a:rPr lang="ar-IQ" b="1" i="1" u="sng" dirty="0" smtClean="0">
                <a:effectLst>
                  <a:outerShdw blurRad="38100" dist="38100" dir="2700000" algn="tl">
                    <a:srgbClr val="000000">
                      <a:alpha val="43137"/>
                    </a:srgbClr>
                  </a:outerShdw>
                </a:effectLst>
              </a:rPr>
              <a:t>شكل 2</a:t>
            </a:r>
            <a:endParaRPr lang="en-US" b="1" i="1" u="sng" dirty="0">
              <a:effectLst>
                <a:outerShdw blurRad="38100" dist="38100" dir="2700000" algn="tl">
                  <a:srgbClr val="000000">
                    <a:alpha val="43137"/>
                  </a:srgbClr>
                </a:outerShdw>
              </a:effectLst>
            </a:endParaRPr>
          </a:p>
        </p:txBody>
      </p:sp>
      <p:sp>
        <p:nvSpPr>
          <p:cNvPr id="7" name="TextBox 6"/>
          <p:cNvSpPr txBox="1"/>
          <p:nvPr/>
        </p:nvSpPr>
        <p:spPr>
          <a:xfrm>
            <a:off x="2669297" y="3616563"/>
            <a:ext cx="796834" cy="369332"/>
          </a:xfrm>
          <a:prstGeom prst="rect">
            <a:avLst/>
          </a:prstGeom>
          <a:noFill/>
        </p:spPr>
        <p:txBody>
          <a:bodyPr wrap="square" rtlCol="0">
            <a:spAutoFit/>
          </a:bodyPr>
          <a:lstStyle/>
          <a:p>
            <a:r>
              <a:rPr lang="ar-IQ" b="1" i="1" u="sng" dirty="0" smtClean="0">
                <a:effectLst>
                  <a:outerShdw blurRad="38100" dist="38100" dir="2700000" algn="tl">
                    <a:srgbClr val="000000">
                      <a:alpha val="43137"/>
                    </a:srgbClr>
                  </a:outerShdw>
                </a:effectLst>
              </a:rPr>
              <a:t>شكل 1</a:t>
            </a:r>
            <a:endParaRPr lang="en-US" b="1" i="1" u="sng" dirty="0">
              <a:effectLst>
                <a:outerShdw blurRad="38100" dist="38100" dir="2700000" algn="tl">
                  <a:srgbClr val="000000">
                    <a:alpha val="43137"/>
                  </a:srgbClr>
                </a:outerShdw>
              </a:effectLst>
            </a:endParaRPr>
          </a:p>
        </p:txBody>
      </p:sp>
      <p:cxnSp>
        <p:nvCxnSpPr>
          <p:cNvPr id="11" name="Elbow Connector 10"/>
          <p:cNvCxnSpPr/>
          <p:nvPr/>
        </p:nvCxnSpPr>
        <p:spPr>
          <a:xfrm rot="5400000" flipH="1" flipV="1">
            <a:off x="3940237" y="2826324"/>
            <a:ext cx="910829" cy="378823"/>
          </a:xfrm>
          <a:prstGeom prst="bentConnector3">
            <a:avLst/>
          </a:prstGeom>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H="1">
            <a:off x="4206240" y="3243268"/>
            <a:ext cx="679269"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4932720" y="2873937"/>
                <a:ext cx="369308" cy="61824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𝑑𝑢</m:t>
                          </m:r>
                        </m:num>
                        <m:den>
                          <m:r>
                            <a:rPr lang="en-US" b="0" i="1" smtClean="0">
                              <a:latin typeface="Cambria Math" panose="02040503050406030204" pitchFamily="18" charset="0"/>
                            </a:rPr>
                            <m:t>𝑑𝑧</m:t>
                          </m:r>
                        </m:den>
                      </m:f>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4932720" y="2873937"/>
                <a:ext cx="369308" cy="618246"/>
              </a:xfrm>
              <a:prstGeom prst="rect">
                <a:avLst/>
              </a:prstGeom>
              <a:blipFill>
                <a:blip r:embed="rId5"/>
                <a:stretch>
                  <a:fillRect/>
                </a:stretch>
              </a:blipFill>
            </p:spPr>
            <p:txBody>
              <a:bodyPr/>
              <a:lstStyle/>
              <a:p>
                <a:r>
                  <a:rPr lang="en-US">
                    <a:noFill/>
                  </a:rPr>
                  <a:t> </a:t>
                </a:r>
              </a:p>
            </p:txBody>
          </p:sp>
        </mc:Fallback>
      </mc:AlternateContent>
      <p:cxnSp>
        <p:nvCxnSpPr>
          <p:cNvPr id="16" name="Straight Arrow Connector 15"/>
          <p:cNvCxnSpPr/>
          <p:nvPr/>
        </p:nvCxnSpPr>
        <p:spPr>
          <a:xfrm flipH="1" flipV="1">
            <a:off x="4585063" y="2737787"/>
            <a:ext cx="716965" cy="1139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097725" y="3362921"/>
            <a:ext cx="896297" cy="369332"/>
          </a:xfrm>
          <a:prstGeom prst="rect">
            <a:avLst/>
          </a:prstGeom>
          <a:noFill/>
        </p:spPr>
        <p:txBody>
          <a:bodyPr wrap="square" rtlCol="0">
            <a:spAutoFit/>
          </a:bodyPr>
          <a:lstStyle/>
          <a:p>
            <a:r>
              <a:rPr lang="ar-IQ" dirty="0" smtClean="0"/>
              <a:t>تغيركبير</a:t>
            </a:r>
            <a:endParaRPr lang="en-US" dirty="0"/>
          </a:p>
        </p:txBody>
      </p:sp>
      <p:sp>
        <p:nvSpPr>
          <p:cNvPr id="18" name="TextBox 17"/>
          <p:cNvSpPr txBox="1"/>
          <p:nvPr/>
        </p:nvSpPr>
        <p:spPr>
          <a:xfrm rot="689023">
            <a:off x="4715399" y="2535784"/>
            <a:ext cx="989229" cy="369332"/>
          </a:xfrm>
          <a:prstGeom prst="rect">
            <a:avLst/>
          </a:prstGeom>
          <a:noFill/>
        </p:spPr>
        <p:txBody>
          <a:bodyPr wrap="square" rtlCol="0">
            <a:spAutoFit/>
          </a:bodyPr>
          <a:lstStyle/>
          <a:p>
            <a:r>
              <a:rPr lang="ar-IQ" dirty="0" smtClean="0"/>
              <a:t>تغيرصغير</a:t>
            </a:r>
            <a:endParaRPr lang="en-US" dirty="0"/>
          </a:p>
        </p:txBody>
      </p:sp>
      <p:cxnSp>
        <p:nvCxnSpPr>
          <p:cNvPr id="20" name="Straight Arrow Connector 19"/>
          <p:cNvCxnSpPr/>
          <p:nvPr/>
        </p:nvCxnSpPr>
        <p:spPr>
          <a:xfrm flipH="1">
            <a:off x="3593091" y="3250663"/>
            <a:ext cx="1267098" cy="376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783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0393"/>
            <a:ext cx="12192000" cy="1682512"/>
          </a:xfrm>
          <a:prstGeom prst="rect">
            <a:avLst/>
          </a:prstGeom>
        </p:spPr>
        <p:txBody>
          <a:bodyPr wrap="square">
            <a:spAutoFit/>
          </a:bodyPr>
          <a:lstStyle/>
          <a:p>
            <a:pPr algn="ctr">
              <a:lnSpc>
                <a:spcPct val="115000"/>
              </a:lnSpc>
              <a:spcAft>
                <a:spcPts val="1000"/>
              </a:spcAft>
            </a:pPr>
            <a:r>
              <a:rPr lang="en-US" b="1" u="sng" dirty="0" smtClean="0">
                <a:latin typeface="Times New Roman" panose="02020603050405020304" pitchFamily="18" charset="0"/>
                <a:ea typeface="Calibri" panose="020F0502020204030204" pitchFamily="34" charset="0"/>
                <a:cs typeface="Arial" panose="020B0604020202020204" pitchFamily="34" charset="0"/>
              </a:rPr>
              <a:t> </a:t>
            </a:r>
            <a:r>
              <a:rPr lang="en-US" sz="2000" b="1" i="1" u="sng" dirty="0">
                <a:latin typeface="Times New Roman" panose="02020603050405020304" pitchFamily="18" charset="0"/>
                <a:ea typeface="Calibri" panose="020F0502020204030204" pitchFamily="34" charset="0"/>
                <a:cs typeface="Arial" panose="020B0604020202020204" pitchFamily="34" charset="0"/>
              </a:rPr>
              <a:t>Aerodynamic Roughness Length:</a:t>
            </a:r>
            <a:endParaRPr lang="en-US" sz="2000" b="1" i="1" u="sng" dirty="0">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v"/>
            </a:pPr>
            <a:r>
              <a:rPr lang="en-US" dirty="0">
                <a:latin typeface="Times New Roman" panose="02020603050405020304" pitchFamily="18" charset="0"/>
                <a:ea typeface="Calibri" panose="020F0502020204030204" pitchFamily="34" charset="0"/>
              </a:rPr>
              <a:t>the aerodynamic roughness length, z</a:t>
            </a:r>
            <a:r>
              <a:rPr lang="en-US" baseline="-25000" dirty="0">
                <a:latin typeface="Times New Roman" panose="02020603050405020304" pitchFamily="18" charset="0"/>
                <a:ea typeface="Calibri" panose="020F0502020204030204" pitchFamily="34" charset="0"/>
              </a:rPr>
              <a:t>0</a:t>
            </a:r>
            <a:r>
              <a:rPr lang="en-US" dirty="0">
                <a:latin typeface="Times New Roman" panose="02020603050405020304" pitchFamily="18" charset="0"/>
                <a:ea typeface="Calibri" panose="020F0502020204030204" pitchFamily="34" charset="0"/>
              </a:rPr>
              <a:t>, is defined as the height where the wind speed becomes zero. the aerodynamic roughness length is determined for a particular surface, it does not change with wind speed, stability, or stress. it can change if the roughness elements on the surface change such as caused by changes in the height and coverage of vegetation, manufacture of fences, construction of houses, deforestation or lumbering, etc.</a:t>
            </a:r>
            <a:endParaRPr lang="en-US" dirty="0"/>
          </a:p>
        </p:txBody>
      </p:sp>
      <p:sp>
        <p:nvSpPr>
          <p:cNvPr id="5" name="Rectangle 4"/>
          <p:cNvSpPr/>
          <p:nvPr/>
        </p:nvSpPr>
        <p:spPr>
          <a:xfrm>
            <a:off x="0" y="1936910"/>
            <a:ext cx="12043953" cy="1494768"/>
          </a:xfrm>
          <a:prstGeom prst="rect">
            <a:avLst/>
          </a:prstGeom>
        </p:spPr>
        <p:txBody>
          <a:bodyPr wrap="square">
            <a:spAutoFit/>
          </a:bodyPr>
          <a:lstStyle/>
          <a:p>
            <a:pPr marL="285750" indent="-285750" algn="just">
              <a:lnSpc>
                <a:spcPct val="115000"/>
              </a:lnSpc>
              <a:spcAft>
                <a:spcPts val="1000"/>
              </a:spcAft>
              <a:buFont typeface="Wingdings" panose="05000000000000000000" pitchFamily="2" charset="2"/>
              <a:buChar char="v"/>
            </a:pPr>
            <a:r>
              <a:rPr lang="en-US" dirty="0" smtClean="0">
                <a:latin typeface="Times New Roman" panose="02020603050405020304" pitchFamily="18" charset="0"/>
                <a:ea typeface="Calibri" panose="020F0502020204030204" pitchFamily="34" charset="0"/>
                <a:cs typeface="Arial" panose="020B0604020202020204" pitchFamily="34" charset="0"/>
              </a:rPr>
              <a:t>Letta (1969) suggested a method for estimating the aerodynamic roughness length based on the average vertical extent of the roughness elements (</a:t>
            </a:r>
            <a:r>
              <a:rPr lang="en-US" dirty="0" smtClean="0">
                <a:latin typeface="Cambria Math" panose="02040503050406030204" pitchFamily="18" charset="0"/>
                <a:ea typeface="Calibri" panose="020F0502020204030204" pitchFamily="34" charset="0"/>
                <a:cs typeface="Cambria Math" panose="02040503050406030204" pitchFamily="18" charset="0"/>
              </a:rPr>
              <a:t>𝒉∗</a:t>
            </a:r>
            <a:r>
              <a:rPr lang="en-US" dirty="0" smtClean="0">
                <a:latin typeface="Times New Roman" panose="02020603050405020304" pitchFamily="18" charset="0"/>
                <a:ea typeface="Calibri" panose="020F0502020204030204" pitchFamily="34" charset="0"/>
                <a:cs typeface="Arial" panose="020B0604020202020204" pitchFamily="34" charset="0"/>
              </a:rPr>
              <a:t>), the average vertical cross –section area obtainable to the wind by one element (</a:t>
            </a:r>
            <a:r>
              <a:rPr lang="en-US" dirty="0" smtClean="0">
                <a:latin typeface="Cambria Math" panose="02040503050406030204" pitchFamily="18" charset="0"/>
                <a:ea typeface="Calibri" panose="020F0502020204030204" pitchFamily="34" charset="0"/>
                <a:cs typeface="Cambria Math" panose="02040503050406030204" pitchFamily="18" charset="0"/>
              </a:rPr>
              <a:t>S𝒔</a:t>
            </a:r>
            <a:r>
              <a:rPr lang="en-US" dirty="0" smtClean="0">
                <a:latin typeface="Times New Roman" panose="02020603050405020304" pitchFamily="18" charset="0"/>
                <a:ea typeface="Calibri" panose="020F0502020204030204" pitchFamily="34" charset="0"/>
                <a:cs typeface="Arial" panose="020B0604020202020204" pitchFamily="34" charset="0"/>
              </a:rPr>
              <a:t>), and [ S</a:t>
            </a:r>
            <a:r>
              <a:rPr lang="en-US" baseline="-25000" dirty="0" smtClean="0">
                <a:latin typeface="Times New Roman" panose="02020603050405020304" pitchFamily="18" charset="0"/>
                <a:ea typeface="Calibri" panose="020F0502020204030204" pitchFamily="34" charset="0"/>
                <a:cs typeface="Arial" panose="020B0604020202020204" pitchFamily="34" charset="0"/>
              </a:rPr>
              <a:t>L</a:t>
            </a:r>
            <a:r>
              <a:rPr lang="en-US" dirty="0" smtClean="0">
                <a:latin typeface="Times New Roman" panose="02020603050405020304" pitchFamily="18" charset="0"/>
                <a:ea typeface="Calibri" panose="020F0502020204030204" pitchFamily="34" charset="0"/>
                <a:cs typeface="Arial" panose="020B0604020202020204" pitchFamily="34" charset="0"/>
              </a:rPr>
              <a:t> = (total ground surface area / number of elements)].</a:t>
            </a:r>
            <a:endParaRPr lang="en-US" sz="1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US" b="1" dirty="0" smtClean="0">
                <a:latin typeface="Cambria Math" panose="02040503050406030204" pitchFamily="18" charset="0"/>
                <a:ea typeface="Calibri" panose="020F0502020204030204" pitchFamily="34" charset="0"/>
                <a:cs typeface="Cambria Math" panose="02040503050406030204" pitchFamily="18" charset="0"/>
              </a:rPr>
              <a:t>𝑧</a:t>
            </a:r>
            <a:r>
              <a:rPr lang="en-US" b="1" baseline="-25000" dirty="0" smtClean="0">
                <a:latin typeface="Times New Roman" panose="02020603050405020304" pitchFamily="18" charset="0"/>
                <a:ea typeface="Calibri" panose="020F0502020204030204" pitchFamily="34" charset="0"/>
                <a:cs typeface="Arial" panose="020B0604020202020204" pitchFamily="34" charset="0"/>
              </a:rPr>
              <a:t>0</a:t>
            </a:r>
            <a:r>
              <a:rPr lang="en-US" b="1" dirty="0" smtClean="0">
                <a:latin typeface="Times New Roman" panose="02020603050405020304" pitchFamily="18" charset="0"/>
                <a:ea typeface="Calibri" panose="020F0502020204030204" pitchFamily="34" charset="0"/>
                <a:cs typeface="Arial" panose="020B0604020202020204" pitchFamily="34" charset="0"/>
              </a:rPr>
              <a:t> = 0.5 ℎ</a:t>
            </a:r>
            <a:r>
              <a:rPr lang="en-US" b="1" dirty="0" smtClean="0">
                <a:latin typeface="Cambria Math" panose="02040503050406030204" pitchFamily="18" charset="0"/>
                <a:ea typeface="Calibri" panose="020F0502020204030204" pitchFamily="34" charset="0"/>
                <a:cs typeface="Cambria Math" panose="02040503050406030204" pitchFamily="18" charset="0"/>
              </a:rPr>
              <a:t>∗</a:t>
            </a:r>
            <a:r>
              <a:rPr lang="en-US" b="1" dirty="0" smtClean="0">
                <a:latin typeface="Times New Roman" panose="02020603050405020304" pitchFamily="18" charset="0"/>
                <a:ea typeface="Calibri" panose="020F0502020204030204" pitchFamily="34" charset="0"/>
                <a:cs typeface="Arial" panose="020B0604020202020204" pitchFamily="34" charset="0"/>
              </a:rPr>
              <a:t> (S</a:t>
            </a:r>
            <a:r>
              <a:rPr lang="en-US" b="1" dirty="0" smtClean="0">
                <a:latin typeface="Cambria Math" panose="02040503050406030204" pitchFamily="18" charset="0"/>
                <a:ea typeface="Calibri" panose="020F0502020204030204" pitchFamily="34" charset="0"/>
                <a:cs typeface="Cambria Math" panose="02040503050406030204" pitchFamily="18" charset="0"/>
              </a:rPr>
              <a:t>𝑠/</a:t>
            </a:r>
            <a:r>
              <a:rPr lang="en-US" b="1" dirty="0" smtClean="0">
                <a:latin typeface="Times New Roman" panose="02020603050405020304" pitchFamily="18" charset="0"/>
                <a:ea typeface="Calibri" panose="020F0502020204030204" pitchFamily="34" charset="0"/>
                <a:cs typeface="Arial" panose="020B0604020202020204" pitchFamily="34" charset="0"/>
              </a:rPr>
              <a:t> </a:t>
            </a:r>
            <a:r>
              <a:rPr lang="en-US" b="1" dirty="0" smtClean="0">
                <a:latin typeface="Cambria Math" panose="02040503050406030204" pitchFamily="18" charset="0"/>
                <a:ea typeface="Calibri" panose="020F0502020204030204" pitchFamily="34" charset="0"/>
                <a:cs typeface="Cambria Math" panose="02040503050406030204" pitchFamily="18" charset="0"/>
              </a:rPr>
              <a:t>𝑆</a:t>
            </a:r>
            <a:r>
              <a:rPr lang="en-US" b="1" baseline="-25000" dirty="0" smtClean="0">
                <a:latin typeface="Cambria Math" panose="02040503050406030204" pitchFamily="18" charset="0"/>
                <a:ea typeface="Calibri" panose="020F0502020204030204" pitchFamily="34" charset="0"/>
                <a:cs typeface="Cambria Math" panose="02040503050406030204" pitchFamily="18" charset="0"/>
              </a:rPr>
              <a:t>𝐿</a:t>
            </a:r>
            <a:r>
              <a:rPr lang="en-US" b="1" dirty="0" smtClean="0">
                <a:latin typeface="Times New Roman" panose="02020603050405020304" pitchFamily="18" charset="0"/>
                <a:ea typeface="Calibri" panose="020F0502020204030204" pitchFamily="34" charset="0"/>
                <a:cs typeface="Arial" panose="020B0604020202020204" pitchFamily="34" charset="0"/>
              </a:rPr>
              <a:t>) ………………………………… (1.1)</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0" y="3622998"/>
            <a:ext cx="12192000" cy="646331"/>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This relationship is acceptable when the roughness elements are evenly spaced, not too close together, and have similar height and shape. </a:t>
            </a:r>
            <a:endParaRPr lang="en-US" dirty="0"/>
          </a:p>
        </p:txBody>
      </p:sp>
      <mc:AlternateContent xmlns:mc="http://schemas.openxmlformats.org/markup-compatibility/2006" xmlns:a14="http://schemas.microsoft.com/office/drawing/2010/main">
        <mc:Choice Requires="a14">
          <p:sp>
            <p:nvSpPr>
              <p:cNvPr id="7" name="Rectangle 6"/>
              <p:cNvSpPr/>
              <p:nvPr/>
            </p:nvSpPr>
            <p:spPr>
              <a:xfrm>
                <a:off x="-1" y="4288607"/>
                <a:ext cx="12043953" cy="2321341"/>
              </a:xfrm>
              <a:prstGeom prst="rect">
                <a:avLst/>
              </a:prstGeom>
            </p:spPr>
            <p:txBody>
              <a:bodyPr wrap="square">
                <a:spAutoFit/>
              </a:bodyPr>
              <a:lstStyle/>
              <a:p>
                <a:pPr marL="285750" indent="-285750" algn="just">
                  <a:lnSpc>
                    <a:spcPct val="115000"/>
                  </a:lnSpc>
                  <a:spcAft>
                    <a:spcPts val="1000"/>
                  </a:spcAft>
                  <a:buFont typeface="Wingdings" panose="05000000000000000000" pitchFamily="2" charset="2"/>
                  <a:buChar char="v"/>
                </a:pPr>
                <a:r>
                  <a:rPr lang="en-US" dirty="0" smtClean="0">
                    <a:latin typeface="Times New Roman" panose="02020603050405020304" pitchFamily="18" charset="0"/>
                    <a:ea typeface="Calibri" panose="020F0502020204030204" pitchFamily="34" charset="0"/>
                    <a:cs typeface="Arial" panose="020B0604020202020204" pitchFamily="34" charset="0"/>
                  </a:rPr>
                  <a:t>Kondo </a:t>
                </a:r>
                <a:r>
                  <a:rPr lang="en-US" dirty="0">
                    <a:latin typeface="Times New Roman" panose="02020603050405020304" pitchFamily="18" charset="0"/>
                    <a:ea typeface="Calibri" panose="020F0502020204030204" pitchFamily="34" charset="0"/>
                    <a:cs typeface="Arial" panose="020B0604020202020204" pitchFamily="34" charset="0"/>
                  </a:rPr>
                  <a:t>and </a:t>
                </a:r>
                <a:r>
                  <a:rPr lang="en-US" dirty="0" err="1">
                    <a:latin typeface="Times New Roman" panose="02020603050405020304" pitchFamily="18" charset="0"/>
                    <a:ea typeface="Calibri" panose="020F0502020204030204" pitchFamily="34" charset="0"/>
                    <a:cs typeface="Arial" panose="020B0604020202020204" pitchFamily="34" charset="0"/>
                  </a:rPr>
                  <a:t>Yamazawa</a:t>
                </a:r>
                <a:r>
                  <a:rPr lang="en-US" dirty="0">
                    <a:latin typeface="Times New Roman" panose="02020603050405020304" pitchFamily="18" charset="0"/>
                    <a:ea typeface="Calibri" panose="020F0502020204030204" pitchFamily="34" charset="0"/>
                    <a:cs typeface="Arial" panose="020B0604020202020204" pitchFamily="34" charset="0"/>
                  </a:rPr>
                  <a:t> (1986) proposed a similar relationship, where variations in individual roughness elements were accounted for.  (S</a:t>
                </a:r>
                <a:r>
                  <a:rPr lang="en-US" baseline="-25000" dirty="0">
                    <a:latin typeface="Times New Roman" panose="02020603050405020304" pitchFamily="18" charset="0"/>
                    <a:ea typeface="Calibri" panose="020F0502020204030204" pitchFamily="34" charset="0"/>
                    <a:cs typeface="Arial" panose="020B0604020202020204" pitchFamily="34" charset="0"/>
                  </a:rPr>
                  <a:t>i</a:t>
                </a:r>
                <a:r>
                  <a:rPr lang="en-US" dirty="0">
                    <a:latin typeface="Times New Roman" panose="02020603050405020304" pitchFamily="18" charset="0"/>
                    <a:ea typeface="Calibri" panose="020F0502020204030204" pitchFamily="34" charset="0"/>
                    <a:cs typeface="Arial" panose="020B0604020202020204" pitchFamily="34" charset="0"/>
                  </a:rPr>
                  <a:t>) represent the actual horizontal surface area occupied by element (</a:t>
                </a:r>
                <a:r>
                  <a:rPr lang="en-US" dirty="0" err="1">
                    <a:latin typeface="Times New Roman" panose="02020603050405020304" pitchFamily="18" charset="0"/>
                    <a:ea typeface="Calibri" panose="020F0502020204030204" pitchFamily="34" charset="0"/>
                    <a:cs typeface="Arial" panose="020B0604020202020204" pitchFamily="34" charset="0"/>
                  </a:rPr>
                  <a:t>i</a:t>
                </a:r>
                <a:r>
                  <a:rPr lang="en-US" dirty="0">
                    <a:latin typeface="Times New Roman" panose="02020603050405020304" pitchFamily="18" charset="0"/>
                    <a:ea typeface="Calibri" panose="020F0502020204030204" pitchFamily="34" charset="0"/>
                    <a:cs typeface="Arial" panose="020B0604020202020204" pitchFamily="34" charset="0"/>
                  </a:rPr>
                  <a:t>), and (h</a:t>
                </a:r>
                <a:r>
                  <a:rPr lang="en-US" baseline="-25000" dirty="0">
                    <a:latin typeface="Times New Roman" panose="02020603050405020304" pitchFamily="18" charset="0"/>
                    <a:ea typeface="Calibri" panose="020F0502020204030204" pitchFamily="34" charset="0"/>
                    <a:cs typeface="Arial" panose="020B0604020202020204" pitchFamily="34" charset="0"/>
                  </a:rPr>
                  <a:t>i</a:t>
                </a:r>
                <a:r>
                  <a:rPr lang="en-US" dirty="0">
                    <a:latin typeface="Times New Roman" panose="02020603050405020304" pitchFamily="18" charset="0"/>
                    <a:ea typeface="Calibri" panose="020F0502020204030204" pitchFamily="34" charset="0"/>
                    <a:cs typeface="Arial" panose="020B0604020202020204" pitchFamily="34" charset="0"/>
                  </a:rPr>
                  <a:t>) be the height of that element. if (n) elements occupy a total area of (S</a:t>
                </a:r>
                <a:r>
                  <a:rPr lang="en-US" baseline="-25000" dirty="0">
                    <a:latin typeface="Times New Roman" panose="02020603050405020304" pitchFamily="18" charset="0"/>
                    <a:ea typeface="Calibri" panose="020F0502020204030204" pitchFamily="34" charset="0"/>
                    <a:cs typeface="Arial" panose="020B0604020202020204" pitchFamily="34" charset="0"/>
                  </a:rPr>
                  <a:t>t</a:t>
                </a:r>
                <a:r>
                  <a:rPr lang="en-US" dirty="0">
                    <a:latin typeface="Times New Roman" panose="02020603050405020304" pitchFamily="18" charset="0"/>
                    <a:ea typeface="Calibri" panose="020F0502020204030204" pitchFamily="34" charset="0"/>
                    <a:cs typeface="Arial" panose="020B0604020202020204" pitchFamily="34" charset="0"/>
                  </a:rPr>
                  <a:t>), then the roughness length can be approximated by: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14:m>
                  <m:oMathPara xmlns:m="http://schemas.openxmlformats.org/officeDocument/2006/math">
                    <m:oMathParaPr>
                      <m:jc m:val="centerGroup"/>
                    </m:oMathParaPr>
                    <m:oMath xmlns:m="http://schemas.openxmlformats.org/officeDocument/2006/math">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𝒁</m:t>
                          </m:r>
                        </m:e>
                        <m:sub>
                          <m:r>
                            <a:rPr lang="en-US" b="1" i="1">
                              <a:latin typeface="Cambria Math" panose="02040503050406030204" pitchFamily="18" charset="0"/>
                              <a:ea typeface="Calibri" panose="020F0502020204030204" pitchFamily="34" charset="0"/>
                              <a:cs typeface="Times New Roman" panose="02020603050405020304" pitchFamily="18" charset="0"/>
                            </a:rPr>
                            <m:t>𝟎</m:t>
                          </m:r>
                        </m:sub>
                      </m:sSub>
                      <m:r>
                        <a:rPr lang="en-US" b="1" i="1">
                          <a:latin typeface="Cambria Math" panose="02040503050406030204" pitchFamily="18" charset="0"/>
                          <a:ea typeface="Calibri" panose="020F0502020204030204" pitchFamily="34" charset="0"/>
                          <a:cs typeface="Times New Roman" panose="02020603050405020304" pitchFamily="18" charset="0"/>
                        </a:rPr>
                        <m:t> =  </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𝟎</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𝟐𝟓</m:t>
                          </m:r>
                        </m:num>
                        <m:den>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𝒔</m:t>
                              </m:r>
                            </m:e>
                            <m:sub>
                              <m:r>
                                <a:rPr lang="en-US" b="1" i="1">
                                  <a:latin typeface="Cambria Math" panose="02040503050406030204" pitchFamily="18" charset="0"/>
                                  <a:ea typeface="Calibri" panose="020F0502020204030204" pitchFamily="34" charset="0"/>
                                  <a:cs typeface="Times New Roman" panose="02020603050405020304" pitchFamily="18" charset="0"/>
                                </a:rPr>
                                <m:t>𝒕</m:t>
                              </m:r>
                            </m:sub>
                          </m:sSub>
                        </m:den>
                      </m:f>
                      <m:r>
                        <a:rPr lang="en-US" b="1" i="1">
                          <a:latin typeface="Cambria Math" panose="02040503050406030204" pitchFamily="18" charset="0"/>
                          <a:ea typeface="Calibri" panose="020F0502020204030204" pitchFamily="34" charset="0"/>
                          <a:cs typeface="Times New Roman" panose="02020603050405020304" pitchFamily="18" charset="0"/>
                        </a:rPr>
                        <m:t>  </m:t>
                      </m:r>
                      <m:nary>
                        <m:naryPr>
                          <m:chr m:val="∑"/>
                          <m:limLoc m:val="undOvr"/>
                          <m:ctrlPr>
                            <a:rPr lang="en-US" b="1" i="1">
                              <a:latin typeface="Cambria Math" panose="02040503050406030204" pitchFamily="18" charset="0"/>
                              <a:ea typeface="Calibri" panose="020F0502020204030204" pitchFamily="34" charset="0"/>
                              <a:cs typeface="Times New Roman" panose="02020603050405020304" pitchFamily="18" charset="0"/>
                            </a:rPr>
                          </m:ctrlPr>
                        </m:naryPr>
                        <m:sub>
                          <m:r>
                            <a:rPr lang="en-US" b="1" i="1">
                              <a:latin typeface="Cambria Math" panose="02040503050406030204" pitchFamily="18" charset="0"/>
                              <a:ea typeface="Calibri" panose="020F0502020204030204" pitchFamily="34" charset="0"/>
                              <a:cs typeface="Times New Roman" panose="02020603050405020304" pitchFamily="18" charset="0"/>
                            </a:rPr>
                            <m:t>𝒊</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m:t>
                          </m:r>
                        </m:sub>
                        <m:sup>
                          <m:r>
                            <a:rPr lang="en-US" b="1" i="1">
                              <a:latin typeface="Cambria Math" panose="02040503050406030204" pitchFamily="18" charset="0"/>
                              <a:ea typeface="Calibri" panose="020F0502020204030204" pitchFamily="34" charset="0"/>
                              <a:cs typeface="Times New Roman" panose="02020603050405020304" pitchFamily="18" charset="0"/>
                            </a:rPr>
                            <m:t>𝒏</m:t>
                          </m:r>
                          <m:r>
                            <a:rPr lang="en-US" b="1" i="1">
                              <a:latin typeface="Cambria Math" panose="02040503050406030204" pitchFamily="18" charset="0"/>
                              <a:ea typeface="Calibri" panose="020F0502020204030204" pitchFamily="34" charset="0"/>
                              <a:cs typeface="Times New Roman" panose="02020603050405020304" pitchFamily="18" charset="0"/>
                            </a:rPr>
                            <m:t> </m:t>
                          </m:r>
                        </m:sup>
                        <m:e>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𝒉</m:t>
                              </m:r>
                            </m:e>
                            <m:sub>
                              <m:r>
                                <a:rPr lang="en-US" b="1" i="1">
                                  <a:latin typeface="Cambria Math" panose="02040503050406030204" pitchFamily="18" charset="0"/>
                                  <a:ea typeface="Calibri" panose="020F0502020204030204" pitchFamily="34" charset="0"/>
                                  <a:cs typeface="Times New Roman" panose="02020603050405020304" pitchFamily="18" charset="0"/>
                                </a:rPr>
                                <m:t>𝒊</m:t>
                              </m:r>
                            </m:sub>
                          </m:sSub>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𝒔</m:t>
                              </m:r>
                            </m:e>
                            <m:sub>
                              <m:r>
                                <a:rPr lang="en-US" b="1" i="1">
                                  <a:latin typeface="Cambria Math" panose="02040503050406030204" pitchFamily="18" charset="0"/>
                                  <a:ea typeface="Calibri" panose="020F0502020204030204" pitchFamily="34" charset="0"/>
                                  <a:cs typeface="Times New Roman" panose="02020603050405020304" pitchFamily="18" charset="0"/>
                                </a:rPr>
                                <m:t>𝒊</m:t>
                              </m:r>
                            </m:sub>
                          </m:sSub>
                          <m:r>
                            <a:rPr lang="en-US" b="1" i="1">
                              <a:latin typeface="Cambria Math" panose="02040503050406030204" pitchFamily="18" charset="0"/>
                              <a:ea typeface="Calibri" panose="020F0502020204030204" pitchFamily="34" charset="0"/>
                              <a:cs typeface="Times New Roman" panose="02020603050405020304" pitchFamily="18" charset="0"/>
                            </a:rPr>
                            <m:t> ……………………………………(</m:t>
                          </m:r>
                          <m:r>
                            <a:rPr lang="en-US" b="1" i="1" smtClean="0">
                              <a:latin typeface="Cambria Math" panose="02040503050406030204" pitchFamily="18" charset="0"/>
                              <a:ea typeface="Calibri" panose="020F0502020204030204" pitchFamily="34" charset="0"/>
                              <a:cs typeface="Times New Roman" panose="02020603050405020304" pitchFamily="18" charset="0"/>
                            </a:rPr>
                            <m:t>𝟏</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m:t>
                          </m:r>
                          <m:r>
                            <a:rPr lang="en-US" b="1" i="1">
                              <a:latin typeface="Cambria Math" panose="02040503050406030204" pitchFamily="18" charset="0"/>
                              <a:ea typeface="Calibri" panose="020F0502020204030204" pitchFamily="34" charset="0"/>
                              <a:cs typeface="Times New Roman" panose="02020603050405020304" pitchFamily="18" charset="0"/>
                            </a:rPr>
                            <m:t>) </m:t>
                          </m:r>
                        </m:e>
                      </m:nary>
                    </m:oMath>
                  </m:oMathPara>
                </a14:m>
                <a:endParaRPr lang="en-US" sz="1400" dirty="0">
                  <a:effectLst/>
                  <a:latin typeface="Calibri" panose="020F0502020204030204" pitchFamily="34" charset="0"/>
                  <a:ea typeface="Calibri" panose="020F0502020204030204" pitchFamily="34" charset="0"/>
                  <a:cs typeface="Arial" panose="020B0604020202020204" pitchFamily="34" charset="0"/>
                </a:endParaRPr>
              </a:p>
              <a:p>
                <a:r>
                  <a:rPr lang="en-US" dirty="0">
                    <a:latin typeface="Times New Roman" panose="02020603050405020304" pitchFamily="18" charset="0"/>
                    <a:ea typeface="Calibri" panose="020F0502020204030204" pitchFamily="34" charset="0"/>
                  </a:rPr>
                  <a:t>these expressions have been applied successfully to buildings in cities.</a:t>
                </a:r>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1" y="4288607"/>
                <a:ext cx="12043953" cy="2321341"/>
              </a:xfrm>
              <a:prstGeom prst="rect">
                <a:avLst/>
              </a:prstGeom>
              <a:blipFill>
                <a:blip r:embed="rId4"/>
                <a:stretch>
                  <a:fillRect l="-405" t="-789" r="-405" b="-3158"/>
                </a:stretch>
              </a:blipFill>
            </p:spPr>
            <p:txBody>
              <a:bodyPr/>
              <a:lstStyle/>
              <a:p>
                <a:r>
                  <a:rPr lang="en-US">
                    <a:noFill/>
                  </a:rPr>
                  <a:t> </a:t>
                </a:r>
              </a:p>
            </p:txBody>
          </p:sp>
        </mc:Fallback>
      </mc:AlternateContent>
    </p:spTree>
    <p:extLst>
      <p:ext uri="{BB962C8B-B14F-4D97-AF65-F5344CB8AC3E}">
        <p14:creationId xmlns:p14="http://schemas.microsoft.com/office/powerpoint/2010/main" val="114750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287382" y="284015"/>
                <a:ext cx="11443063" cy="2485809"/>
              </a:xfrm>
              <a:prstGeom prst="rect">
                <a:avLst/>
              </a:prstGeom>
            </p:spPr>
            <p:txBody>
              <a:bodyPr wrap="square">
                <a:spAutoFit/>
              </a:bodyPr>
              <a:lstStyle/>
              <a:p>
                <a:pPr algn="ctr">
                  <a:lnSpc>
                    <a:spcPct val="115000"/>
                  </a:lnSpc>
                  <a:spcAft>
                    <a:spcPts val="1000"/>
                  </a:spcAft>
                </a:pPr>
                <a:r>
                  <a:rPr lang="en-US" b="1" i="1" u="sng" dirty="0" smtClean="0">
                    <a:latin typeface="Times New Roman" panose="02020603050405020304" pitchFamily="18" charset="0"/>
                    <a:ea typeface="Calibri" panose="020F0502020204030204" pitchFamily="34" charset="0"/>
                    <a:cs typeface="Arial" panose="020B0604020202020204" pitchFamily="34" charset="0"/>
                  </a:rPr>
                  <a:t> </a:t>
                </a:r>
                <a:r>
                  <a:rPr lang="en-US" sz="2000" b="1" i="1" u="sng" dirty="0">
                    <a:latin typeface="Times New Roman" panose="02020603050405020304" pitchFamily="18" charset="0"/>
                    <a:ea typeface="Calibri" panose="020F0502020204030204" pitchFamily="34" charset="0"/>
                    <a:cs typeface="Times New Roman" panose="02020603050405020304" pitchFamily="18" charset="0"/>
                  </a:rPr>
                  <a:t>Displacement Distance:</a:t>
                </a:r>
                <a:endParaRPr lang="en-US" sz="2000" i="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dirty="0">
                    <a:latin typeface="Times New Roman" panose="02020603050405020304" pitchFamily="18" charset="0"/>
                    <a:ea typeface="Calibri" panose="020F0502020204030204" pitchFamily="34" charset="0"/>
                    <a:cs typeface="Arial" panose="020B0604020202020204" pitchFamily="34" charset="0"/>
                  </a:rPr>
                  <a:t>  Overland, if the individual roughness elements are packed very closely together, then the top of those elements begins to act like a displaced surface. for example, in some forest canopies, the trees are close enough together to make a solid-looking mass of leaves, when viewed from the air. in some cities the houses are packed close enough together to give a similar effect, namely, the average rooftop level begins to act on the flow like an above the canopy top, the wind profile increases logarithmically with height, as shown in the figure. thus, we can define both a displacement distance, (d), and a roughness length, (</a:t>
                </a:r>
                <a14:m>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𝑧</m:t>
                        </m:r>
                      </m:e>
                      <m:sub>
                        <m:r>
                          <a:rPr lang="en-US" i="1">
                            <a:latin typeface="Cambria Math" panose="02040503050406030204" pitchFamily="18" charset="0"/>
                            <a:ea typeface="Calibri" panose="020F0502020204030204" pitchFamily="34" charset="0"/>
                            <a:cs typeface="Times New Roman" panose="02020603050405020304" pitchFamily="18" charset="0"/>
                          </a:rPr>
                          <m:t>𝑜</m:t>
                        </m:r>
                      </m:sub>
                    </m:sSub>
                  </m:oMath>
                </a14:m>
                <a:r>
                  <a:rPr lang="en-US" dirty="0">
                    <a:latin typeface="Times New Roman" panose="02020603050405020304" pitchFamily="18" charset="0"/>
                    <a:ea typeface="Calibri" panose="020F0502020204030204" pitchFamily="34" charset="0"/>
                    <a:cs typeface="Arial" panose="020B0604020202020204" pitchFamily="34" charset="0"/>
                  </a:rPr>
                  <a:t>), such equation:</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87382" y="284015"/>
                <a:ext cx="11443063" cy="2485809"/>
              </a:xfrm>
              <a:prstGeom prst="rect">
                <a:avLst/>
              </a:prstGeom>
              <a:blipFill>
                <a:blip r:embed="rId2"/>
                <a:stretch>
                  <a:fillRect l="-426" t="-737" r="-479" b="-2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40525" y="2827543"/>
                <a:ext cx="10789920" cy="606961"/>
              </a:xfrm>
              <a:prstGeom prst="rect">
                <a:avLst/>
              </a:prstGeom>
            </p:spPr>
            <p:txBody>
              <a:bodyPr wrap="square">
                <a:spAutoFit/>
              </a:bodyPr>
              <a:lstStyle/>
              <a:p>
                <a:pPr algn="ctr">
                  <a:lnSpc>
                    <a:spcPct val="115000"/>
                  </a:lnSpc>
                </a:pP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𝑢</m:t>
                    </m:r>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𝑧</m:t>
                        </m:r>
                      </m:e>
                    </m:d>
                    <m:r>
                      <a:rPr lang="en-US" i="1">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𝑢</m:t>
                            </m:r>
                          </m:e>
                          <m:sup>
                            <m:r>
                              <a:rPr lang="en-US" i="1">
                                <a:latin typeface="Cambria Math" panose="02040503050406030204" pitchFamily="18" charset="0"/>
                                <a:ea typeface="Calibri" panose="020F0502020204030204" pitchFamily="34" charset="0"/>
                                <a:cs typeface="Times New Roman" panose="02020603050405020304" pitchFamily="18" charset="0"/>
                              </a:rPr>
                              <m:t>∗</m:t>
                            </m:r>
                          </m:sup>
                        </m:sSup>
                      </m:num>
                      <m:den>
                        <m:r>
                          <a:rPr lang="en-US" i="1">
                            <a:latin typeface="Cambria Math" panose="02040503050406030204" pitchFamily="18" charset="0"/>
                            <a:ea typeface="Calibri" panose="020F0502020204030204" pitchFamily="34" charset="0"/>
                            <a:cs typeface="Times New Roman" panose="02020603050405020304" pitchFamily="18" charset="0"/>
                          </a:rPr>
                          <m:t>𝑘</m:t>
                        </m:r>
                      </m:den>
                    </m:f>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a:latin typeface="Cambria Math" panose="02040503050406030204" pitchFamily="18" charset="0"/>
                            <a:ea typeface="Calibri" panose="020F0502020204030204" pitchFamily="34" charset="0"/>
                            <a:cs typeface="Times New Roman" panose="02020603050405020304" pitchFamily="18" charset="0"/>
                          </a:rPr>
                          <m:t>ln</m:t>
                        </m:r>
                        <m:r>
                          <a:rPr lang="en-US">
                            <a:latin typeface="Cambria Math" panose="02040503050406030204" pitchFamily="18" charset="0"/>
                            <a:ea typeface="Calibri" panose="020F0502020204030204" pitchFamily="34" charset="0"/>
                            <a:cs typeface="Times New Roman" panose="02020603050405020304" pitchFamily="18" charset="0"/>
                          </a:rPr>
                          <m:t>(</m:t>
                        </m:r>
                      </m:fName>
                      <m:e>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𝑧</m:t>
                            </m:r>
                            <m:r>
                              <a:rPr lang="en-US" i="1">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𝑧</m:t>
                                </m:r>
                              </m:e>
                              <m:sub>
                                <m:r>
                                  <a:rPr lang="en-US" i="1">
                                    <a:latin typeface="Cambria Math" panose="02040503050406030204" pitchFamily="18" charset="0"/>
                                    <a:ea typeface="Calibri" panose="020F0502020204030204" pitchFamily="34" charset="0"/>
                                    <a:cs typeface="Times New Roman" panose="02020603050405020304" pitchFamily="18" charset="0"/>
                                  </a:rPr>
                                  <m:t>𝑑</m:t>
                                </m:r>
                              </m:sub>
                            </m:sSub>
                          </m:num>
                          <m:den>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𝑧</m:t>
                                </m:r>
                              </m:e>
                              <m:sub>
                                <m:r>
                                  <a:rPr lang="en-US" i="1">
                                    <a:latin typeface="Cambria Math" panose="02040503050406030204" pitchFamily="18" charset="0"/>
                                    <a:ea typeface="Calibri" panose="020F0502020204030204" pitchFamily="34" charset="0"/>
                                    <a:cs typeface="Times New Roman" panose="02020603050405020304" pitchFamily="18" charset="0"/>
                                  </a:rPr>
                                  <m:t>𝑜</m:t>
                                </m:r>
                              </m:sub>
                            </m:sSub>
                          </m:den>
                        </m:f>
                      </m:e>
                    </m:func>
                    <m:r>
                      <a:rPr lang="en-US" i="1">
                        <a:latin typeface="Cambria Math" panose="02040503050406030204" pitchFamily="18" charset="0"/>
                        <a:ea typeface="Calibri" panose="020F0502020204030204" pitchFamily="34" charset="0"/>
                        <a:cs typeface="Times New Roman" panose="02020603050405020304" pitchFamily="18" charset="0"/>
                      </a:rPr>
                      <m:t>)</m:t>
                    </m:r>
                  </m:oMath>
                </a14:m>
                <a:r>
                  <a:rPr lang="en-US" b="1" dirty="0">
                    <a:latin typeface="Times New Roman" panose="02020603050405020304" pitchFamily="18" charset="0"/>
                    <a:ea typeface="Calibri" panose="020F0502020204030204" pitchFamily="34" charset="0"/>
                    <a:cs typeface="Arial" panose="020B0604020202020204" pitchFamily="34" charset="0"/>
                  </a:rPr>
                  <a:t>  </a:t>
                </a:r>
                <a:r>
                  <a:rPr lang="en-US" b="1" dirty="0" smtClean="0">
                    <a:latin typeface="Times New Roman" panose="02020603050405020304" pitchFamily="18" charset="0"/>
                    <a:ea typeface="Calibri" panose="020F0502020204030204" pitchFamily="34" charset="0"/>
                    <a:cs typeface="Arial" panose="020B0604020202020204" pitchFamily="34" charset="0"/>
                  </a:rPr>
                  <a:t>……………………………(1.3</a:t>
                </a:r>
                <a:r>
                  <a:rPr lang="en-US" b="1" dirty="0">
                    <a:latin typeface="Times New Roman" panose="02020603050405020304" pitchFamily="18" charset="0"/>
                    <a:ea typeface="Calibri" panose="020F0502020204030204" pitchFamily="34"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940525" y="2827543"/>
                <a:ext cx="10789920" cy="606961"/>
              </a:xfrm>
              <a:prstGeom prst="rect">
                <a:avLst/>
              </a:prstGeom>
              <a:blipFill>
                <a:blip r:embed="rId3"/>
                <a:stretch>
                  <a:fillRect/>
                </a:stretch>
              </a:blipFill>
            </p:spPr>
            <p:txBody>
              <a:bodyPr/>
              <a:lstStyle/>
              <a:p>
                <a:r>
                  <a:rPr lang="en-US">
                    <a:noFill/>
                  </a:rPr>
                  <a:t> </a:t>
                </a:r>
              </a:p>
            </p:txBody>
          </p:sp>
        </mc:Fallback>
      </mc:AlternateContent>
      <p:pic>
        <p:nvPicPr>
          <p:cNvPr id="8" name="Picture 7"/>
          <p:cNvPicPr>
            <a:picLocks noChangeAspect="1"/>
          </p:cNvPicPr>
          <p:nvPr/>
        </p:nvPicPr>
        <p:blipFill rotWithShape="1">
          <a:blip r:embed="rId4"/>
          <a:srcRect l="11281" t="20037" r="24264" b="32514"/>
          <a:stretch/>
        </p:blipFill>
        <p:spPr>
          <a:xfrm>
            <a:off x="888273" y="4099186"/>
            <a:ext cx="10019211" cy="2312894"/>
          </a:xfrm>
          <a:prstGeom prst="rect">
            <a:avLst/>
          </a:prstGeom>
        </p:spPr>
      </p:pic>
    </p:spTree>
    <p:extLst>
      <p:ext uri="{BB962C8B-B14F-4D97-AF65-F5344CB8AC3E}">
        <p14:creationId xmlns:p14="http://schemas.microsoft.com/office/powerpoint/2010/main" val="28585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509451" y="246510"/>
                <a:ext cx="10855235" cy="3461332"/>
              </a:xfrm>
              <a:prstGeom prst="rect">
                <a:avLst/>
              </a:prstGeom>
            </p:spPr>
            <p:txBody>
              <a:bodyPr wrap="square">
                <a:spAutoFit/>
              </a:bodyPr>
              <a:lstStyle/>
              <a:p>
                <a:pPr algn="ctr">
                  <a:lnSpc>
                    <a:spcPct val="115000"/>
                  </a:lnSpc>
                  <a:spcAft>
                    <a:spcPts val="1000"/>
                  </a:spcAft>
                </a:pPr>
                <a:r>
                  <a:rPr lang="en-US" sz="2000" b="1" u="sng"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i="1" u="sng" dirty="0">
                    <a:latin typeface="Times New Roman" panose="02020603050405020304" pitchFamily="18" charset="0"/>
                    <a:ea typeface="Calibri" panose="020F0502020204030204" pitchFamily="34" charset="0"/>
                    <a:cs typeface="Times New Roman" panose="02020603050405020304" pitchFamily="18" charset="0"/>
                  </a:rPr>
                  <a:t>Friction </a:t>
                </a:r>
                <a:r>
                  <a:rPr lang="en-US" sz="2400" b="1" i="1" u="sng" dirty="0" smtClean="0">
                    <a:latin typeface="Times New Roman" panose="02020603050405020304" pitchFamily="18" charset="0"/>
                    <a:ea typeface="Calibri" panose="020F0502020204030204" pitchFamily="34" charset="0"/>
                    <a:cs typeface="Times New Roman" panose="02020603050405020304" pitchFamily="18" charset="0"/>
                  </a:rPr>
                  <a:t>Velocity</a:t>
                </a:r>
              </a:p>
              <a:p>
                <a:pPr algn="ctr">
                  <a:lnSpc>
                    <a:spcPct val="115000"/>
                  </a:lnSpc>
                  <a:spcAft>
                    <a:spcPts val="1000"/>
                  </a:spcAft>
                </a:pP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latin typeface="Times New Roman" panose="02020603050405020304" pitchFamily="18" charset="0"/>
                    <a:ea typeface="Calibri" panose="020F0502020204030204" pitchFamily="34" charset="0"/>
                    <a:cs typeface="Arial" panose="020B0604020202020204" pitchFamily="34" charset="0"/>
                  </a:rPr>
                  <a:t>momentum flux (i.e. momentum transfer per unit area) is also known as the shear stress or the drag force. The dimensions of drag are in [N m-2]. In the atmospheric surface layer, wind always increases with height and the momentum transfer is always downwards. </a:t>
                </a: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latin typeface="Times New Roman" panose="02020603050405020304" pitchFamily="18" charset="0"/>
                    <a:ea typeface="Calibri" panose="020F0502020204030204" pitchFamily="34" charset="0"/>
                    <a:cs typeface="Arial" panose="020B0604020202020204" pitchFamily="34" charset="0"/>
                  </a:rPr>
                  <a:t>drag is a force on the surface along the direction of the wind. The friction velocity, (</a:t>
                </a:r>
                <a:r>
                  <a:rPr lang="en-US" dirty="0">
                    <a:latin typeface="Cambria Math" panose="02040503050406030204" pitchFamily="18" charset="0"/>
                    <a:ea typeface="Calibri" panose="020F0502020204030204" pitchFamily="34" charset="0"/>
                    <a:cs typeface="Cambria Math" panose="02040503050406030204" pitchFamily="18" charset="0"/>
                  </a:rPr>
                  <a:t>𝑢∗)</a:t>
                </a:r>
                <a:r>
                  <a:rPr lang="en-US" dirty="0">
                    <a:latin typeface="Times New Roman" panose="02020603050405020304" pitchFamily="18" charset="0"/>
                    <a:ea typeface="Calibri" panose="020F0502020204030204" pitchFamily="34" charset="0"/>
                    <a:cs typeface="Arial" panose="020B0604020202020204" pitchFamily="34" charset="0"/>
                  </a:rPr>
                  <a:t>, is defined as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US" b="1" dirty="0">
                    <a:latin typeface="Cambria Math" panose="02040503050406030204" pitchFamily="18" charset="0"/>
                    <a:ea typeface="Calibri" panose="020F0502020204030204" pitchFamily="34" charset="0"/>
                    <a:cs typeface="Cambria Math" panose="02040503050406030204" pitchFamily="18" charset="0"/>
                  </a:rPr>
                  <a:t>𝑢∗</a:t>
                </a:r>
                <a:r>
                  <a:rPr lang="en-US" b="1" dirty="0">
                    <a:latin typeface="Times New Roman" panose="02020603050405020304" pitchFamily="18" charset="0"/>
                    <a:ea typeface="Calibri" panose="020F0502020204030204" pitchFamily="34" charset="0"/>
                    <a:cs typeface="Arial" panose="020B0604020202020204" pitchFamily="34" charset="0"/>
                  </a:rPr>
                  <a:t> =</a:t>
                </a:r>
                <a14:m>
                  <m:oMath xmlns:m="http://schemas.openxmlformats.org/officeDocument/2006/math">
                    <m:rad>
                      <m:radPr>
                        <m:degHide m:val="on"/>
                        <m:ctrlPr>
                          <a:rPr lang="en-US" b="1" i="1">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a:latin typeface="Cambria Math" panose="02040503050406030204" pitchFamily="18" charset="0"/>
                                <a:ea typeface="Calibri" panose="020F0502020204030204" pitchFamily="34" charset="0"/>
                                <a:cs typeface="Cambria Math" panose="02040503050406030204" pitchFamily="18" charset="0"/>
                              </a:rPr>
                              <m:t>τ</m:t>
                            </m:r>
                          </m:num>
                          <m:den>
                            <m:r>
                              <a:rPr lang="en-US" b="1" i="1">
                                <a:latin typeface="Cambria Math" panose="02040503050406030204" pitchFamily="18" charset="0"/>
                                <a:ea typeface="Calibri" panose="020F0502020204030204" pitchFamily="34" charset="0"/>
                                <a:cs typeface="Times New Roman" panose="02020603050405020304" pitchFamily="18" charset="0"/>
                              </a:rPr>
                              <m:t>𝝆</m:t>
                            </m:r>
                          </m:den>
                        </m:f>
                      </m:e>
                    </m:rad>
                  </m:oMath>
                </a14:m>
                <a:r>
                  <a:rPr lang="en-US" b="1" dirty="0">
                    <a:latin typeface="Times New Roman" panose="02020603050405020304" pitchFamily="18" charset="0"/>
                    <a:ea typeface="Calibri" panose="020F0502020204030204" pitchFamily="34" charset="0"/>
                    <a:cs typeface="Arial" panose="020B0604020202020204" pitchFamily="34" charset="0"/>
                  </a:rPr>
                  <a:t>   …………………………. </a:t>
                </a:r>
                <a:r>
                  <a:rPr lang="en-US" b="1" dirty="0" smtClean="0">
                    <a:latin typeface="Times New Roman" panose="02020603050405020304" pitchFamily="18" charset="0"/>
                    <a:ea typeface="Calibri" panose="020F0502020204030204" pitchFamily="34" charset="0"/>
                    <a:cs typeface="Arial" panose="020B0604020202020204" pitchFamily="34" charset="0"/>
                  </a:rPr>
                  <a:t>(1.4</a:t>
                </a:r>
                <a:r>
                  <a:rPr lang="en-US" b="1" dirty="0">
                    <a:latin typeface="Times New Roman" panose="02020603050405020304" pitchFamily="18" charset="0"/>
                    <a:ea typeface="Calibri" panose="020F0502020204030204" pitchFamily="34" charset="0"/>
                    <a:cs typeface="Arial" panose="020B0604020202020204" pitchFamily="34"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US" dirty="0">
                    <a:latin typeface="Times New Roman" panose="02020603050405020304" pitchFamily="18" charset="0"/>
                    <a:ea typeface="Calibri" panose="020F0502020204030204" pitchFamily="34" charset="0"/>
                    <a:cs typeface="Arial" panose="020B0604020202020204" pitchFamily="34" charset="0"/>
                  </a:rPr>
                  <a:t> shear stress, (</a:t>
                </a:r>
                <a:r>
                  <a:rPr lang="en-US" dirty="0">
                    <a:latin typeface="Cambria Math" panose="02040503050406030204" pitchFamily="18" charset="0"/>
                    <a:ea typeface="Calibri" panose="020F0502020204030204" pitchFamily="34" charset="0"/>
                    <a:cs typeface="Cambria Math" panose="02040503050406030204" pitchFamily="18" charset="0"/>
                  </a:rPr>
                  <a:t>𝜏)</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Cambria Math" panose="02040503050406030204" pitchFamily="18" charset="0"/>
                    <a:ea typeface="Calibri" panose="020F0502020204030204" pitchFamily="34" charset="0"/>
                    <a:cs typeface="Cambria Math" panose="02040503050406030204" pitchFamily="18" charset="0"/>
                  </a:rPr>
                  <a:t>𝑢∗)</a:t>
                </a:r>
                <a:r>
                  <a:rPr lang="en-US" dirty="0">
                    <a:latin typeface="Times New Roman" panose="02020603050405020304" pitchFamily="18" charset="0"/>
                    <a:ea typeface="Calibri" panose="020F0502020204030204" pitchFamily="34" charset="0"/>
                    <a:cs typeface="Arial" panose="020B0604020202020204" pitchFamily="34" charset="0"/>
                  </a:rPr>
                  <a:t> is not the speed of the flow but simply another expression for the momentum flux at the surface</a:t>
                </a:r>
                <a:r>
                  <a:rPr lang="en-US"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b="0" i="0" smtClean="0">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𝝆</m:t>
                    </m:r>
                  </m:oMath>
                </a14:m>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 air density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09451" y="246510"/>
                <a:ext cx="10855235" cy="3461332"/>
              </a:xfrm>
              <a:prstGeom prst="rect">
                <a:avLst/>
              </a:prstGeom>
              <a:blipFill>
                <a:blip r:embed="rId4"/>
                <a:stretch>
                  <a:fillRect l="-506" t="-704" r="-506" b="-1056"/>
                </a:stretch>
              </a:blipFill>
            </p:spPr>
            <p:txBody>
              <a:bodyPr/>
              <a:lstStyle/>
              <a:p>
                <a:r>
                  <a:rPr lang="en-US">
                    <a:noFill/>
                  </a:rPr>
                  <a:t> </a:t>
                </a:r>
              </a:p>
            </p:txBody>
          </p:sp>
        </mc:Fallback>
      </mc:AlternateContent>
      <p:sp>
        <p:nvSpPr>
          <p:cNvPr id="2" name="Rectangle 1"/>
          <p:cNvSpPr/>
          <p:nvPr/>
        </p:nvSpPr>
        <p:spPr>
          <a:xfrm>
            <a:off x="509451" y="3819411"/>
            <a:ext cx="11521439" cy="1029256"/>
          </a:xfrm>
          <a:prstGeom prst="rect">
            <a:avLst/>
          </a:prstGeom>
        </p:spPr>
        <p:txBody>
          <a:bodyPr wrap="square">
            <a:spAutoFit/>
          </a:bodyPr>
          <a:lstStyle/>
          <a:p>
            <a:pPr marL="285750" indent="-285750" algn="just">
              <a:lnSpc>
                <a:spcPct val="115000"/>
              </a:lnSpc>
              <a:spcAft>
                <a:spcPts val="1000"/>
              </a:spcAft>
              <a:buFont typeface="Wingdings" panose="05000000000000000000" pitchFamily="2" charset="2"/>
              <a:buChar char="v"/>
            </a:pPr>
            <a:r>
              <a:rPr lang="en-US" dirty="0">
                <a:latin typeface="Times New Roman" panose="02020603050405020304" pitchFamily="18" charset="0"/>
                <a:ea typeface="Calibri" panose="020F0502020204030204" pitchFamily="34" charset="0"/>
                <a:cs typeface="Times New Roman" panose="02020603050405020304" pitchFamily="18" charset="0"/>
              </a:rPr>
              <a:t>The </a:t>
            </a:r>
            <a:r>
              <a:rPr lang="en-US"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shearing stress</a:t>
            </a:r>
            <a:r>
              <a:rPr lang="en-US" dirty="0">
                <a:latin typeface="Times New Roman" panose="02020603050405020304" pitchFamily="18" charset="0"/>
                <a:ea typeface="Calibri" panose="020F0502020204030204" pitchFamily="34" charset="0"/>
                <a:cs typeface="Times New Roman" panose="02020603050405020304" pitchFamily="18" charset="0"/>
              </a:rPr>
              <a:t> exerted on a surface by fluid flow is generated within the boundary layer and transmitted downwards to the surface in the form of a momentum flux</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shearing stress can be expressed , force per unit area , or </a:t>
            </a:r>
            <a:r>
              <a:rPr lang="en-US" dirty="0" smtClean="0">
                <a:latin typeface="Times New Roman" panose="02020603050405020304" pitchFamily="18" charset="0"/>
                <a:cs typeface="Times New Roman" panose="02020603050405020304" pitchFamily="18" charset="0"/>
              </a:rPr>
              <a:t>momentum </a:t>
            </a:r>
            <a:r>
              <a:rPr lang="en-US" dirty="0">
                <a:latin typeface="Times New Roman" panose="02020603050405020304" pitchFamily="18" charset="0"/>
                <a:cs typeface="Times New Roman" panose="02020603050405020304" pitchFamily="18" charset="0"/>
              </a:rPr>
              <a:t>per unit area per unit time ) . </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rotWithShape="1">
          <a:blip r:embed="rId5"/>
          <a:srcRect l="22425" t="24196" r="53881" b="20446"/>
          <a:stretch/>
        </p:blipFill>
        <p:spPr>
          <a:xfrm>
            <a:off x="6603275" y="4573824"/>
            <a:ext cx="5120640" cy="2220686"/>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909111" y="5010728"/>
                <a:ext cx="1500219" cy="559897"/>
              </a:xfrm>
              <a:prstGeom prst="rect">
                <a:avLst/>
              </a:prstGeom>
            </p:spPr>
            <p:txBody>
              <a:bodyPr wrap="none">
                <a:spAutoFit/>
              </a:bodyPr>
              <a:lstStyle/>
              <a:p>
                <a:pPr marL="285750" indent="-285750">
                  <a:buFont typeface="Wingdings" panose="05000000000000000000" pitchFamily="2" charset="2"/>
                  <a:buChar char="v"/>
                </a:pPr>
                <a:r>
                  <a:rPr lang="en-US" b="0" dirty="0" smtClean="0"/>
                  <a:t>C</a:t>
                </a:r>
                <a14:m>
                  <m:oMath xmlns:m="http://schemas.openxmlformats.org/officeDocument/2006/math">
                    <m:r>
                      <a:rPr lang="en-US" b="0" i="1" smtClean="0">
                        <a:latin typeface="Cambria Math" panose="02040503050406030204" pitchFamily="18" charset="0"/>
                      </a:rPr>
                      <m:t>𝐷</m:t>
                    </m:r>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𝑢</m:t>
                            </m:r>
                          </m:e>
                          <m:sup>
                            <m:r>
                              <a:rPr lang="en-US" i="1">
                                <a:latin typeface="Cambria Math" panose="02040503050406030204" pitchFamily="18" charset="0"/>
                              </a:rPr>
                              <m:t>∗</m:t>
                            </m:r>
                            <m:r>
                              <a:rPr lang="en-US" b="0" i="1" smtClean="0">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e>
                          <m:sup>
                            <m:r>
                              <a:rPr lang="en-US" i="1">
                                <a:latin typeface="Cambria Math" panose="02040503050406030204" pitchFamily="18" charset="0"/>
                              </a:rPr>
                              <m:t>2</m:t>
                            </m:r>
                          </m:sup>
                        </m:sSup>
                      </m:den>
                    </m:f>
                  </m:oMath>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909111" y="5010728"/>
                <a:ext cx="1500219" cy="559897"/>
              </a:xfrm>
              <a:prstGeom prst="rect">
                <a:avLst/>
              </a:prstGeom>
              <a:blipFill>
                <a:blip r:embed="rId6"/>
                <a:stretch>
                  <a:fillRect l="-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904630" y="5010728"/>
                <a:ext cx="2453236" cy="369332"/>
              </a:xfrm>
              <a:prstGeom prst="rect">
                <a:avLst/>
              </a:prstGeom>
            </p:spPr>
            <p:txBody>
              <a:bodyPr wrap="none">
                <a:spAutoFit/>
              </a:bodyPr>
              <a:lstStyle/>
              <a:p>
                <a:r>
                  <a:rPr lang="en-US" dirty="0" smtClean="0"/>
                  <a:t>(C</a:t>
                </a:r>
                <a14:m>
                  <m:oMath xmlns:m="http://schemas.openxmlformats.org/officeDocument/2006/math">
                    <m:r>
                      <a:rPr lang="en-US" i="1">
                        <a:latin typeface="Cambria Math" panose="02040503050406030204" pitchFamily="18" charset="0"/>
                      </a:rPr>
                      <m:t>𝐷</m:t>
                    </m:r>
                    <m:r>
                      <a:rPr lang="en-US" b="0" i="1" smtClean="0">
                        <a:latin typeface="Cambria Math" panose="02040503050406030204" pitchFamily="18" charset="0"/>
                      </a:rPr>
                      <m:t>) </m:t>
                    </m:r>
                    <m:r>
                      <a:rPr lang="en-US" b="0" i="1" smtClean="0">
                        <a:latin typeface="Cambria Math" panose="02040503050406030204" pitchFamily="18" charset="0"/>
                      </a:rPr>
                      <m:t>𝑑𝑟𝑎𝑔</m:t>
                    </m:r>
                    <m:r>
                      <a:rPr lang="en-US" b="0" i="1" smtClean="0">
                        <a:latin typeface="Cambria Math" panose="02040503050406030204" pitchFamily="18" charset="0"/>
                      </a:rPr>
                      <m:t> </m:t>
                    </m:r>
                    <m:r>
                      <a:rPr lang="en-US" b="0" i="1" smtClean="0">
                        <a:latin typeface="Cambria Math" panose="02040503050406030204" pitchFamily="18" charset="0"/>
                      </a:rPr>
                      <m:t>𝑐𝑜𝑒𝑓𝑓𝑖𝑐𝑖𝑒𝑛𝑡</m:t>
                    </m:r>
                  </m:oMath>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904630" y="5010728"/>
                <a:ext cx="2453236" cy="369332"/>
              </a:xfrm>
              <a:prstGeom prst="rect">
                <a:avLst/>
              </a:prstGeom>
              <a:blipFill>
                <a:blip r:embed="rId7"/>
                <a:stretch>
                  <a:fillRect l="-1985" t="-9836" b="-24590"/>
                </a:stretch>
              </a:blipFill>
            </p:spPr>
            <p:txBody>
              <a:bodyPr/>
              <a:lstStyle/>
              <a:p>
                <a:r>
                  <a:rPr lang="en-US">
                    <a:noFill/>
                  </a:rPr>
                  <a:t> </a:t>
                </a:r>
              </a:p>
            </p:txBody>
          </p:sp>
        </mc:Fallback>
      </mc:AlternateContent>
    </p:spTree>
    <p:extLst>
      <p:ext uri="{BB962C8B-B14F-4D97-AF65-F5344CB8AC3E}">
        <p14:creationId xmlns:p14="http://schemas.microsoft.com/office/powerpoint/2010/main" val="3196881171"/>
      </p:ext>
    </p:extLst>
  </p:cSld>
  <p:clrMapOvr>
    <a:masterClrMapping/>
  </p:clrMapOvr>
  <mc:AlternateContent xmlns:mc="http://schemas.openxmlformats.org/markup-compatibility/2006" xmlns:p14="http://schemas.microsoft.com/office/powerpoint/2010/main">
    <mc:Choice Requires="p14">
      <p:transition spd="slow" p14:dur="2000" advTm="96202"/>
    </mc:Choice>
    <mc:Fallback xmlns="">
      <p:transition spd="slow" advTm="9620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8810" t="18125" r="28482" b="11339"/>
          <a:stretch/>
        </p:blipFill>
        <p:spPr>
          <a:xfrm>
            <a:off x="783771" y="182880"/>
            <a:ext cx="10084526" cy="6413863"/>
          </a:xfrm>
          <a:prstGeom prst="rect">
            <a:avLst/>
          </a:prstGeom>
        </p:spPr>
      </p:pic>
    </p:spTree>
    <p:extLst>
      <p:ext uri="{BB962C8B-B14F-4D97-AF65-F5344CB8AC3E}">
        <p14:creationId xmlns:p14="http://schemas.microsoft.com/office/powerpoint/2010/main" val="429778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922" t="16161" r="25268" b="10982"/>
          <a:stretch/>
        </p:blipFill>
        <p:spPr>
          <a:xfrm>
            <a:off x="1397725" y="953589"/>
            <a:ext cx="9104811" cy="5329646"/>
          </a:xfrm>
          <a:prstGeom prst="rect">
            <a:avLst/>
          </a:prstGeom>
        </p:spPr>
      </p:pic>
    </p:spTree>
    <p:extLst>
      <p:ext uri="{BB962C8B-B14F-4D97-AF65-F5344CB8AC3E}">
        <p14:creationId xmlns:p14="http://schemas.microsoft.com/office/powerpoint/2010/main" val="4060976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1429</TotalTime>
  <Words>807</Words>
  <Application>Microsoft Office PowerPoint</Application>
  <PresentationFormat>Widescreen</PresentationFormat>
  <Paragraphs>36</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73</cp:revision>
  <dcterms:created xsi:type="dcterms:W3CDTF">2020-03-29T11:45:13Z</dcterms:created>
  <dcterms:modified xsi:type="dcterms:W3CDTF">2022-01-09T21:04:33Z</dcterms:modified>
</cp:coreProperties>
</file>