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82" r:id="rId2"/>
    <p:sldId id="283" r:id="rId3"/>
    <p:sldId id="259" r:id="rId4"/>
    <p:sldId id="287" r:id="rId5"/>
    <p:sldId id="295" r:id="rId6"/>
    <p:sldId id="296" r:id="rId7"/>
    <p:sldId id="297" r:id="rId8"/>
    <p:sldId id="298" r:id="rId9"/>
    <p:sldId id="30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724" autoAdjust="0"/>
  </p:normalViewPr>
  <p:slideViewPr>
    <p:cSldViewPr>
      <p:cViewPr varScale="1">
        <p:scale>
          <a:sx n="66" d="100"/>
          <a:sy n="66" d="100"/>
        </p:scale>
        <p:origin x="702" y="48"/>
      </p:cViewPr>
      <p:guideLst>
        <p:guide orient="horz" pos="2160"/>
        <p:guide pos="2880"/>
      </p:guideLst>
    </p:cSldViewPr>
  </p:slideViewPr>
  <p:notesTextViewPr>
    <p:cViewPr>
      <p:scale>
        <a:sx n="1" d="1"/>
        <a:sy n="1" d="1"/>
      </p:scale>
      <p:origin x="0" y="0"/>
    </p:cViewPr>
  </p:notesTextViewPr>
  <p:sorterViewPr>
    <p:cViewPr>
      <p:scale>
        <a:sx n="100" d="100"/>
        <a:sy n="100" d="100"/>
      </p:scale>
      <p:origin x="0" y="12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182D8B-8248-4B6D-B969-26844FA5B70D}" type="datetimeFigureOut">
              <a:rPr lang="en-US" smtClean="0"/>
              <a:t>3/13/2020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EB043E-0B56-4698-9C28-52B918C8BC1F}" type="slidenum">
              <a:rPr lang="en-US" smtClean="0"/>
              <a:t>‹#›</a:t>
            </a:fld>
            <a:endParaRPr lang="en-US"/>
          </a:p>
        </p:txBody>
      </p:sp>
    </p:spTree>
    <p:extLst>
      <p:ext uri="{BB962C8B-B14F-4D97-AF65-F5344CB8AC3E}">
        <p14:creationId xmlns:p14="http://schemas.microsoft.com/office/powerpoint/2010/main" val="3511372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BEB043E-0B56-4698-9C28-52B918C8BC1F}" type="slidenum">
              <a:rPr lang="en-US" smtClean="0"/>
              <a:t>5</a:t>
            </a:fld>
            <a:endParaRPr lang="en-US"/>
          </a:p>
        </p:txBody>
      </p:sp>
    </p:spTree>
    <p:extLst>
      <p:ext uri="{BB962C8B-B14F-4D97-AF65-F5344CB8AC3E}">
        <p14:creationId xmlns:p14="http://schemas.microsoft.com/office/powerpoint/2010/main" val="1300630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5EC5C14-D268-4439-BB30-90DE4E929F81}" type="slidenum">
              <a:rPr lang="en-US" smtClean="0"/>
              <a:pPr>
                <a:defRPr/>
              </a:pPr>
              <a:t>‹#›</a:t>
            </a:fld>
            <a:endParaRPr lang="en-US"/>
          </a:p>
        </p:txBody>
      </p:sp>
    </p:spTree>
    <p:extLst>
      <p:ext uri="{BB962C8B-B14F-4D97-AF65-F5344CB8AC3E}">
        <p14:creationId xmlns:p14="http://schemas.microsoft.com/office/powerpoint/2010/main" val="3592195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8794937-BD48-4921-AA71-99930BB8B430}" type="slidenum">
              <a:rPr lang="en-US" smtClean="0"/>
              <a:pPr>
                <a:defRPr/>
              </a:pPr>
              <a:t>‹#›</a:t>
            </a:fld>
            <a:endParaRPr lang="en-US"/>
          </a:p>
        </p:txBody>
      </p:sp>
    </p:spTree>
    <p:extLst>
      <p:ext uri="{BB962C8B-B14F-4D97-AF65-F5344CB8AC3E}">
        <p14:creationId xmlns:p14="http://schemas.microsoft.com/office/powerpoint/2010/main" val="2212177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58FECA0-ED07-482D-8167-10B77F2FC04A}" type="slidenum">
              <a:rPr lang="en-US" smtClean="0"/>
              <a:pPr>
                <a:defRPr/>
              </a:pPr>
              <a:t>‹#›</a:t>
            </a:fld>
            <a:endParaRPr lang="en-US"/>
          </a:p>
        </p:txBody>
      </p:sp>
    </p:spTree>
    <p:extLst>
      <p:ext uri="{BB962C8B-B14F-4D97-AF65-F5344CB8AC3E}">
        <p14:creationId xmlns:p14="http://schemas.microsoft.com/office/powerpoint/2010/main" val="3463089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E5D1A02-AD03-4B99-AC65-C2F132D3C6A0}" type="slidenum">
              <a:rPr lang="en-US" smtClean="0"/>
              <a:pPr>
                <a:defRPr/>
              </a:pPr>
              <a:t>‹#›</a:t>
            </a:fld>
            <a:endParaRPr lang="en-US"/>
          </a:p>
        </p:txBody>
      </p:sp>
    </p:spTree>
    <p:extLst>
      <p:ext uri="{BB962C8B-B14F-4D97-AF65-F5344CB8AC3E}">
        <p14:creationId xmlns:p14="http://schemas.microsoft.com/office/powerpoint/2010/main" val="2259507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91522C9-10A6-4355-B84A-7DEA84EBAF7E}" type="slidenum">
              <a:rPr lang="en-US" smtClean="0"/>
              <a:pPr>
                <a:defRPr/>
              </a:pPr>
              <a:t>‹#›</a:t>
            </a:fld>
            <a:endParaRPr lang="en-US"/>
          </a:p>
        </p:txBody>
      </p:sp>
    </p:spTree>
    <p:extLst>
      <p:ext uri="{BB962C8B-B14F-4D97-AF65-F5344CB8AC3E}">
        <p14:creationId xmlns:p14="http://schemas.microsoft.com/office/powerpoint/2010/main" val="2941406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69AFD28-3211-4F4D-BA34-5B89BE74E282}" type="slidenum">
              <a:rPr lang="en-US" smtClean="0"/>
              <a:pPr>
                <a:defRPr/>
              </a:pPr>
              <a:t>‹#›</a:t>
            </a:fld>
            <a:endParaRPr lang="en-US"/>
          </a:p>
        </p:txBody>
      </p:sp>
    </p:spTree>
    <p:extLst>
      <p:ext uri="{BB962C8B-B14F-4D97-AF65-F5344CB8AC3E}">
        <p14:creationId xmlns:p14="http://schemas.microsoft.com/office/powerpoint/2010/main" val="1173602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7646E08-9120-4599-836D-43F7A4C2842F}" type="slidenum">
              <a:rPr lang="en-US" smtClean="0"/>
              <a:pPr>
                <a:defRPr/>
              </a:pPr>
              <a:t>‹#›</a:t>
            </a:fld>
            <a:endParaRPr lang="en-US"/>
          </a:p>
        </p:txBody>
      </p:sp>
    </p:spTree>
    <p:extLst>
      <p:ext uri="{BB962C8B-B14F-4D97-AF65-F5344CB8AC3E}">
        <p14:creationId xmlns:p14="http://schemas.microsoft.com/office/powerpoint/2010/main" val="3958150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699F9D8-545D-42E6-B2DC-CCC89666A363}" type="slidenum">
              <a:rPr lang="en-US" smtClean="0"/>
              <a:pPr>
                <a:defRPr/>
              </a:pPr>
              <a:t>‹#›</a:t>
            </a:fld>
            <a:endParaRPr lang="en-US"/>
          </a:p>
        </p:txBody>
      </p:sp>
    </p:spTree>
    <p:extLst>
      <p:ext uri="{BB962C8B-B14F-4D97-AF65-F5344CB8AC3E}">
        <p14:creationId xmlns:p14="http://schemas.microsoft.com/office/powerpoint/2010/main" val="994229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01828DF-9994-4017-9AF7-06989C5D4869}" type="slidenum">
              <a:rPr lang="en-US" smtClean="0"/>
              <a:pPr>
                <a:defRPr/>
              </a:pPr>
              <a:t>‹#›</a:t>
            </a:fld>
            <a:endParaRPr lang="en-US"/>
          </a:p>
        </p:txBody>
      </p:sp>
    </p:spTree>
    <p:extLst>
      <p:ext uri="{BB962C8B-B14F-4D97-AF65-F5344CB8AC3E}">
        <p14:creationId xmlns:p14="http://schemas.microsoft.com/office/powerpoint/2010/main" val="2258104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solidFill>
                <a:srgbClr val="434342"/>
              </a:solidFill>
            </a:endParaRPr>
          </a:p>
        </p:txBody>
      </p:sp>
      <p:sp>
        <p:nvSpPr>
          <p:cNvPr id="7" name="Slide Number Placeholder 6"/>
          <p:cNvSpPr>
            <a:spLocks noGrp="1"/>
          </p:cNvSpPr>
          <p:nvPr>
            <p:ph type="sldNum" sz="quarter" idx="12"/>
          </p:nvPr>
        </p:nvSpPr>
        <p:spPr/>
        <p:txBody>
          <a:bodyPr/>
          <a:lstStyle/>
          <a:p>
            <a:pPr>
              <a:defRPr/>
            </a:pPr>
            <a:fld id="{89C31AD0-6879-4451-BAEF-3D4113E21AEA}" type="slidenum">
              <a:rPr lang="en-US" smtClean="0">
                <a:solidFill>
                  <a:srgbClr val="434342"/>
                </a:solidFill>
              </a:rPr>
              <a:pPr>
                <a:defRPr/>
              </a:pPr>
              <a:t>‹#›</a:t>
            </a:fld>
            <a:endParaRPr lang="en-US">
              <a:solidFill>
                <a:srgbClr val="434342"/>
              </a:solidFill>
            </a:endParaRPr>
          </a:p>
        </p:txBody>
      </p:sp>
    </p:spTree>
    <p:extLst>
      <p:ext uri="{BB962C8B-B14F-4D97-AF65-F5344CB8AC3E}">
        <p14:creationId xmlns:p14="http://schemas.microsoft.com/office/powerpoint/2010/main" val="3904150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F3021F0-341A-4A40-A56E-16E5EFA33E22}" type="slidenum">
              <a:rPr lang="en-US" smtClean="0"/>
              <a:pPr>
                <a:defRPr/>
              </a:pPr>
              <a:t>‹#›</a:t>
            </a:fld>
            <a:endParaRPr lang="en-US"/>
          </a:p>
        </p:txBody>
      </p:sp>
    </p:spTree>
    <p:extLst>
      <p:ext uri="{BB962C8B-B14F-4D97-AF65-F5344CB8AC3E}">
        <p14:creationId xmlns:p14="http://schemas.microsoft.com/office/powerpoint/2010/main" val="50827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a:latin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n-US">
              <a:latin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F58930B3-0993-4DE3-9E65-452B9BD676A5}" type="slidenum">
              <a:rPr lang="en-US" smtClean="0">
                <a:latin typeface="Arial" charset="0"/>
              </a:rPr>
              <a:pPr fontAlgn="base">
                <a:spcBef>
                  <a:spcPct val="0"/>
                </a:spcBef>
                <a:spcAft>
                  <a:spcPct val="0"/>
                </a:spcAft>
                <a:defRPr/>
              </a:pPr>
              <a:t>‹#›</a:t>
            </a:fld>
            <a:endParaRPr lang="en-US">
              <a:latin typeface="Arial" charset="0"/>
            </a:endParaRPr>
          </a:p>
        </p:txBody>
      </p:sp>
    </p:spTree>
    <p:extLst>
      <p:ext uri="{BB962C8B-B14F-4D97-AF65-F5344CB8AC3E}">
        <p14:creationId xmlns:p14="http://schemas.microsoft.com/office/powerpoint/2010/main" val="21063929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2396437" y="36493"/>
            <a:ext cx="3903634" cy="1354217"/>
          </a:xfrm>
          <a:prstGeom prst="rect">
            <a:avLst/>
          </a:prstGeom>
          <a:noFill/>
          <a:ln w="9525">
            <a:noFill/>
            <a:miter lim="800000"/>
            <a:headEnd/>
            <a:tailEnd/>
          </a:ln>
        </p:spPr>
        <p:txBody>
          <a:bodyPr wrap="none">
            <a:spAutoFit/>
          </a:bodyPr>
          <a:lstStyle/>
          <a:p>
            <a:pPr algn="ctr"/>
            <a:r>
              <a:rPr lang="en-US" altLang="en-US" sz="2800" b="1" dirty="0" smtClean="0">
                <a:latin typeface="Times New Roman" pitchFamily="18" charset="0"/>
              </a:rPr>
              <a:t>The Course of </a:t>
            </a:r>
          </a:p>
          <a:p>
            <a:endParaRPr lang="en-GB" dirty="0"/>
          </a:p>
          <a:p>
            <a:pPr algn="ctr"/>
            <a:r>
              <a:rPr lang="en-GB" sz="3600" dirty="0">
                <a:latin typeface="Times New Roman" panose="02020603050405020304" pitchFamily="18" charset="0"/>
                <a:cs typeface="Times New Roman" panose="02020603050405020304" pitchFamily="18" charset="0"/>
              </a:rPr>
              <a:t> </a:t>
            </a:r>
            <a:r>
              <a:rPr lang="en-GB" sz="3600" b="1" dirty="0">
                <a:latin typeface="Times New Roman" panose="02020603050405020304" pitchFamily="18" charset="0"/>
                <a:cs typeface="Times New Roman" panose="02020603050405020304" pitchFamily="18" charset="0"/>
              </a:rPr>
              <a:t>Renewable energy</a:t>
            </a:r>
            <a:endParaRPr lang="en-US" altLang="en-US" sz="3600" b="1" dirty="0">
              <a:latin typeface="Times New Roman" panose="02020603050405020304" pitchFamily="18" charset="0"/>
              <a:cs typeface="Times New Roman" panose="02020603050405020304" pitchFamily="18" charset="0"/>
            </a:endParaRPr>
          </a:p>
        </p:txBody>
      </p:sp>
      <p:sp>
        <p:nvSpPr>
          <p:cNvPr id="10" name="Subtitle 2"/>
          <p:cNvSpPr txBox="1">
            <a:spLocks/>
          </p:cNvSpPr>
          <p:nvPr/>
        </p:nvSpPr>
        <p:spPr>
          <a:xfrm>
            <a:off x="1143001" y="4965608"/>
            <a:ext cx="6400800" cy="1752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smtClean="0">
                <a:latin typeface="Times New Roman" panose="02020603050405020304" pitchFamily="18" charset="0"/>
                <a:cs typeface="Times New Roman" panose="02020603050405020304" pitchFamily="18" charset="0"/>
              </a:rPr>
              <a:t>MUSTANSIRIYAH UNIVERSITY </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COLLEGE OF SCIENCES</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ATMOSPHERIC SCIENCES DEPARTMENT </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b="1" dirty="0" smtClean="0">
                <a:latin typeface="Times New Roman" panose="02020603050405020304" pitchFamily="18" charset="0"/>
                <a:cs typeface="Times New Roman" panose="02020603050405020304" pitchFamily="18" charset="0"/>
              </a:rPr>
              <a:t>2019-2020 </a:t>
            </a:r>
            <a:endParaRPr lang="en-GB" sz="8000" b="1"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Dr. Ali </a:t>
            </a:r>
            <a:r>
              <a:rPr lang="en-US" sz="8000" dirty="0" err="1" smtClean="0">
                <a:latin typeface="Times New Roman" panose="02020603050405020304" pitchFamily="18" charset="0"/>
                <a:cs typeface="Times New Roman" panose="02020603050405020304" pitchFamily="18" charset="0"/>
              </a:rPr>
              <a:t>Alhafiz</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9600" b="1" cap="small" dirty="0" smtClean="0">
                <a:latin typeface="Times New Roman" panose="02020603050405020304" pitchFamily="18" charset="0"/>
                <a:cs typeface="Times New Roman" panose="02020603050405020304" pitchFamily="18" charset="0"/>
              </a:rPr>
              <a:t>fourth </a:t>
            </a:r>
            <a:r>
              <a:rPr lang="en-US" sz="8000" b="1" cap="small" dirty="0" smtClean="0">
                <a:latin typeface="Times New Roman" panose="02020603050405020304" pitchFamily="18" charset="0"/>
                <a:cs typeface="Times New Roman" panose="02020603050405020304" pitchFamily="18" charset="0"/>
              </a:rPr>
              <a:t>STAGE </a:t>
            </a:r>
          </a:p>
          <a:p>
            <a:pPr marL="0" indent="0" algn="ctr">
              <a:buNone/>
            </a:pPr>
            <a:endParaRPr lang="en-GB" sz="8000" b="1" cap="small" dirty="0" smtClean="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2050" name="Picture 2" descr="Image result for Renewable energ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1" y="1383453"/>
            <a:ext cx="7772400" cy="35821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0331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7565" y="1600200"/>
            <a:ext cx="7521575" cy="549275"/>
          </a:xfrm>
        </p:spPr>
        <p:txBody>
          <a:bodyPr>
            <a:noAutofit/>
          </a:bodyPr>
          <a:lstStyle/>
          <a:p>
            <a:r>
              <a:rPr lang="en-US" sz="6000" dirty="0" smtClean="0">
                <a:solidFill>
                  <a:srgbClr val="00B0F0"/>
                </a:solidFill>
              </a:rPr>
              <a:t>Welcome Students!  </a:t>
            </a:r>
            <a:r>
              <a:rPr lang="en-US" sz="6000" dirty="0" smtClean="0">
                <a:solidFill>
                  <a:srgbClr val="00B0F0"/>
                </a:solidFill>
                <a:sym typeface="Wingdings" panose="05000000000000000000" pitchFamily="2" charset="2"/>
              </a:rPr>
              <a:t> </a:t>
            </a:r>
            <a:endParaRPr lang="en-GB" sz="6000" dirty="0">
              <a:solidFill>
                <a:srgbClr val="00B0F0"/>
              </a:solidFill>
            </a:endParaRPr>
          </a:p>
        </p:txBody>
      </p:sp>
      <p:sp>
        <p:nvSpPr>
          <p:cNvPr id="5" name="Title 1"/>
          <p:cNvSpPr txBox="1">
            <a:spLocks/>
          </p:cNvSpPr>
          <p:nvPr/>
        </p:nvSpPr>
        <p:spPr>
          <a:xfrm>
            <a:off x="815794" y="2895600"/>
            <a:ext cx="7520940" cy="5486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dirty="0" smtClean="0"/>
              <a:t>To LECTURE </a:t>
            </a:r>
            <a:r>
              <a:rPr lang="en-US" dirty="0" smtClean="0"/>
              <a:t>Four</a:t>
            </a:r>
            <a:endParaRPr lang="en-GB" dirty="0"/>
          </a:p>
        </p:txBody>
      </p:sp>
      <p:sp>
        <p:nvSpPr>
          <p:cNvPr id="7" name="AutoShape 2" descr="Image result for Principl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4" descr="page0010"/>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350263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304800"/>
            <a:ext cx="8763000" cy="523220"/>
          </a:xfrm>
          <a:prstGeom prst="rect">
            <a:avLst/>
          </a:prstGeom>
          <a:solidFill>
            <a:schemeClr val="accent3">
              <a:lumMod val="20000"/>
              <a:lumOff val="80000"/>
            </a:schemeClr>
          </a:solidFill>
        </p:spPr>
        <p:txBody>
          <a:bodyPr wrap="square">
            <a:spAutoFit/>
          </a:bodyPr>
          <a:lstStyle/>
          <a:p>
            <a:pPr algn="justLow"/>
            <a:r>
              <a:rPr lang="en-GB" sz="2800" b="1" dirty="0"/>
              <a:t>Describing Wind Variations: Weibull Distribution </a:t>
            </a:r>
            <a:endParaRPr lang="en-GB" sz="28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4724400" y="3211286"/>
            <a:ext cx="4191000" cy="3412483"/>
          </a:xfrm>
          <a:prstGeom prst="rect">
            <a:avLst/>
          </a:prstGeom>
        </p:spPr>
      </p:pic>
      <p:sp>
        <p:nvSpPr>
          <p:cNvPr id="2" name="Rectangle 1"/>
          <p:cNvSpPr/>
          <p:nvPr/>
        </p:nvSpPr>
        <p:spPr>
          <a:xfrm>
            <a:off x="257776" y="842534"/>
            <a:ext cx="8657624" cy="1477328"/>
          </a:xfrm>
          <a:prstGeom prst="rect">
            <a:avLst/>
          </a:prstGeom>
        </p:spPr>
        <p:txBody>
          <a:bodyPr wrap="square">
            <a:spAutoFit/>
          </a:bodyPr>
          <a:lstStyle/>
          <a:p>
            <a:r>
              <a:rPr lang="en-GB" b="1" dirty="0">
                <a:solidFill>
                  <a:srgbClr val="000000"/>
                </a:solidFill>
                <a:latin typeface="Times New Roman" panose="02020603050405020304" pitchFamily="18" charset="0"/>
              </a:rPr>
              <a:t>The General Pattern of Wind Speed Variations </a:t>
            </a:r>
            <a:endParaRPr lang="en-GB" dirty="0">
              <a:solidFill>
                <a:srgbClr val="000000"/>
              </a:solidFill>
              <a:latin typeface="Times New Roman" panose="02020603050405020304" pitchFamily="18" charset="0"/>
            </a:endParaRPr>
          </a:p>
          <a:p>
            <a:r>
              <a:rPr lang="en-GB" dirty="0">
                <a:solidFill>
                  <a:srgbClr val="000000"/>
                </a:solidFill>
                <a:latin typeface="Times New Roman" panose="02020603050405020304" pitchFamily="18" charset="0"/>
              </a:rPr>
              <a:t>It is very important for the wind industry to be able to describe the variation of wind speeds. Turbine designers need the information to optimize the design of their turbines, so as to minimize generating costs. Turbine investors need the information to estimate their income from electricity generation. </a:t>
            </a:r>
            <a:endParaRPr lang="en-GB" dirty="0"/>
          </a:p>
        </p:txBody>
      </p:sp>
      <p:pic>
        <p:nvPicPr>
          <p:cNvPr id="6" name="Picture 5"/>
          <p:cNvPicPr>
            <a:picLocks noChangeAspect="1"/>
          </p:cNvPicPr>
          <p:nvPr/>
        </p:nvPicPr>
        <p:blipFill>
          <a:blip r:embed="rId3"/>
          <a:stretch>
            <a:fillRect/>
          </a:stretch>
        </p:blipFill>
        <p:spPr>
          <a:xfrm>
            <a:off x="232376" y="2743199"/>
            <a:ext cx="4191000" cy="3880569"/>
          </a:xfrm>
          <a:prstGeom prst="rect">
            <a:avLst/>
          </a:prstGeom>
        </p:spPr>
      </p:pic>
    </p:spTree>
    <p:extLst>
      <p:ext uri="{BB962C8B-B14F-4D97-AF65-F5344CB8AC3E}">
        <p14:creationId xmlns:p14="http://schemas.microsoft.com/office/powerpoint/2010/main" val="2796384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colorTemperature colorTemp="8395"/>
                    </a14:imgEffect>
                  </a14:imgLayer>
                </a14:imgProps>
              </a:ext>
            </a:extLst>
          </a:blip>
          <a:stretch>
            <a:fillRect/>
          </a:stretch>
        </p:blipFill>
        <p:spPr>
          <a:xfrm>
            <a:off x="5562600" y="533399"/>
            <a:ext cx="3810000" cy="5632311"/>
          </a:xfrm>
          <a:prstGeom prst="rect">
            <a:avLst/>
          </a:prstGeom>
          <a:effectLst>
            <a:softEdge rad="596900"/>
          </a:effectLst>
        </p:spPr>
      </p:pic>
      <p:sp>
        <p:nvSpPr>
          <p:cNvPr id="2" name="Rectangle 1"/>
          <p:cNvSpPr/>
          <p:nvPr/>
        </p:nvSpPr>
        <p:spPr>
          <a:xfrm>
            <a:off x="152400" y="533400"/>
            <a:ext cx="5943600" cy="5632311"/>
          </a:xfrm>
          <a:prstGeom prst="rect">
            <a:avLst/>
          </a:prstGeom>
          <a:solidFill>
            <a:schemeClr val="bg1"/>
          </a:solidFill>
          <a:effectLst>
            <a:glow rad="127000">
              <a:schemeClr val="accent1"/>
            </a:glow>
          </a:effectLst>
        </p:spPr>
        <p:txBody>
          <a:bodyPr wrap="square">
            <a:spAutoFit/>
          </a:bodyPr>
          <a:lstStyle/>
          <a:p>
            <a:pPr algn="justLow"/>
            <a:r>
              <a:rPr lang="en-GB" sz="2000" dirty="0">
                <a:solidFill>
                  <a:srgbClr val="000000"/>
                </a:solidFill>
                <a:latin typeface="Times New Roman" panose="02020603050405020304" pitchFamily="18" charset="0"/>
              </a:rPr>
              <a:t>If you measure wind speeds throughout a year, you will notice that in </a:t>
            </a:r>
            <a:r>
              <a:rPr lang="en-GB" sz="2000" dirty="0" smtClean="0">
                <a:solidFill>
                  <a:srgbClr val="000000"/>
                </a:solidFill>
                <a:latin typeface="Times New Roman" panose="02020603050405020304" pitchFamily="18" charset="0"/>
              </a:rPr>
              <a:t>most </a:t>
            </a:r>
            <a:r>
              <a:rPr lang="en-GB" sz="2000" dirty="0">
                <a:solidFill>
                  <a:srgbClr val="000000"/>
                </a:solidFill>
                <a:latin typeface="Times New Roman" panose="02020603050405020304" pitchFamily="18" charset="0"/>
              </a:rPr>
              <a:t>areas strong gale force winds are rare, while moderate and fresh winds are quite common. </a:t>
            </a:r>
          </a:p>
          <a:p>
            <a:pPr algn="justLow"/>
            <a:r>
              <a:rPr lang="en-GB" sz="2000" dirty="0">
                <a:solidFill>
                  <a:srgbClr val="000000"/>
                </a:solidFill>
                <a:latin typeface="Times New Roman" panose="02020603050405020304" pitchFamily="18" charset="0"/>
              </a:rPr>
              <a:t>The wind variation for a typical site is usually described using the so-called Weibull distribution, </a:t>
            </a:r>
            <a:endParaRPr lang="en-GB" sz="2000" dirty="0" smtClean="0">
              <a:solidFill>
                <a:srgbClr val="000000"/>
              </a:solidFill>
              <a:latin typeface="Times New Roman" panose="02020603050405020304" pitchFamily="18" charset="0"/>
            </a:endParaRPr>
          </a:p>
          <a:p>
            <a:pPr algn="justLow"/>
            <a:endParaRPr lang="en-GB" sz="2000" dirty="0">
              <a:solidFill>
                <a:srgbClr val="000000"/>
              </a:solidFill>
              <a:latin typeface="Times New Roman" panose="02020603050405020304" pitchFamily="18" charset="0"/>
            </a:endParaRPr>
          </a:p>
          <a:p>
            <a:pPr algn="justLow"/>
            <a:r>
              <a:rPr lang="en-GB" sz="2000" b="1" dirty="0" smtClean="0">
                <a:solidFill>
                  <a:srgbClr val="000000"/>
                </a:solidFill>
                <a:latin typeface="Times New Roman" panose="02020603050405020304" pitchFamily="18" charset="0"/>
              </a:rPr>
              <a:t>The </a:t>
            </a:r>
            <a:r>
              <a:rPr lang="en-GB" sz="2000" b="1" dirty="0">
                <a:solidFill>
                  <a:srgbClr val="000000"/>
                </a:solidFill>
                <a:latin typeface="Times New Roman" panose="02020603050405020304" pitchFamily="18" charset="0"/>
              </a:rPr>
              <a:t>Weibull distribution </a:t>
            </a:r>
            <a:r>
              <a:rPr lang="en-GB" sz="2000" dirty="0">
                <a:solidFill>
                  <a:srgbClr val="000000"/>
                </a:solidFill>
                <a:latin typeface="Times New Roman" panose="02020603050405020304" pitchFamily="18" charset="0"/>
              </a:rPr>
              <a:t>is often used in the field of life data analysis due to its flexibility, and it can mimic the </a:t>
            </a:r>
            <a:r>
              <a:rPr lang="en-GB" sz="2000" dirty="0" err="1">
                <a:solidFill>
                  <a:srgbClr val="000000"/>
                </a:solidFill>
                <a:latin typeface="Times New Roman" panose="02020603050405020304" pitchFamily="18" charset="0"/>
              </a:rPr>
              <a:t>behavior</a:t>
            </a:r>
            <a:r>
              <a:rPr lang="en-GB" sz="2000" dirty="0">
                <a:solidFill>
                  <a:srgbClr val="000000"/>
                </a:solidFill>
                <a:latin typeface="Times New Roman" panose="02020603050405020304" pitchFamily="18" charset="0"/>
              </a:rPr>
              <a:t> of other statistical distributions such as the normal and the exponential</a:t>
            </a:r>
            <a:r>
              <a:rPr lang="en-GB" sz="2000" dirty="0">
                <a:solidFill>
                  <a:srgbClr val="000000"/>
                </a:solidFill>
                <a:latin typeface="Calibri" panose="020F0502020204030204" pitchFamily="34" charset="0"/>
              </a:rPr>
              <a:t>. </a:t>
            </a:r>
            <a:endParaRPr lang="en-GB" sz="2000" dirty="0" smtClean="0">
              <a:solidFill>
                <a:srgbClr val="000000"/>
              </a:solidFill>
              <a:latin typeface="Calibri" panose="020F0502020204030204" pitchFamily="34" charset="0"/>
            </a:endParaRPr>
          </a:p>
          <a:p>
            <a:pPr algn="justLow"/>
            <a:endParaRPr lang="en-GB" sz="2000" dirty="0">
              <a:solidFill>
                <a:srgbClr val="000000"/>
              </a:solidFill>
              <a:latin typeface="Calibri" panose="020F0502020204030204" pitchFamily="34" charset="0"/>
            </a:endParaRPr>
          </a:p>
          <a:p>
            <a:pPr algn="justLow"/>
            <a:r>
              <a:rPr lang="en-GB" sz="2000" dirty="0" smtClean="0">
                <a:solidFill>
                  <a:srgbClr val="000000"/>
                </a:solidFill>
                <a:latin typeface="Times New Roman" panose="02020603050405020304" pitchFamily="18" charset="0"/>
              </a:rPr>
              <a:t>The </a:t>
            </a:r>
            <a:r>
              <a:rPr lang="en-GB" sz="2000" dirty="0">
                <a:solidFill>
                  <a:srgbClr val="000000"/>
                </a:solidFill>
                <a:latin typeface="Times New Roman" panose="02020603050405020304" pitchFamily="18" charset="0"/>
              </a:rPr>
              <a:t>statistical distribution of wind speeds varies from place to place around the globe, depending upon local climate conditions, the landscape, and its surface. The Weibull distribution may thus vary, both in its shape, and in its mean value. As shown in the image</a:t>
            </a:r>
            <a:r>
              <a:rPr lang="en-GB" sz="2000" dirty="0">
                <a:solidFill>
                  <a:srgbClr val="000000"/>
                </a:solidFill>
                <a:latin typeface="Calibri" panose="020F0502020204030204" pitchFamily="34" charset="0"/>
              </a:rPr>
              <a:t>, </a:t>
            </a:r>
            <a:r>
              <a:rPr lang="en-GB" sz="2000" dirty="0">
                <a:solidFill>
                  <a:srgbClr val="000000"/>
                </a:solidFill>
                <a:latin typeface="Times New Roman" panose="02020603050405020304" pitchFamily="18" charset="0"/>
              </a:rPr>
              <a:t>Weibull distribution depend on two parameter scale(</a:t>
            </a:r>
            <a:r>
              <a:rPr lang="en-GB" sz="2000" i="1" dirty="0">
                <a:solidFill>
                  <a:srgbClr val="000000"/>
                </a:solidFill>
                <a:latin typeface="Times New Roman" panose="02020603050405020304" pitchFamily="18" charset="0"/>
              </a:rPr>
              <a:t>A</a:t>
            </a:r>
            <a:r>
              <a:rPr lang="en-GB" sz="2000" dirty="0">
                <a:solidFill>
                  <a:srgbClr val="000000"/>
                </a:solidFill>
                <a:latin typeface="Times New Roman" panose="02020603050405020304" pitchFamily="18" charset="0"/>
              </a:rPr>
              <a:t>) and shape(</a:t>
            </a:r>
            <a:r>
              <a:rPr lang="en-GB" sz="2000" i="1" dirty="0">
                <a:solidFill>
                  <a:srgbClr val="000000"/>
                </a:solidFill>
                <a:latin typeface="Times New Roman" panose="02020603050405020304" pitchFamily="18" charset="0"/>
              </a:rPr>
              <a:t>k</a:t>
            </a:r>
            <a:r>
              <a:rPr lang="en-GB" sz="2000" dirty="0">
                <a:solidFill>
                  <a:srgbClr val="000000"/>
                </a:solidFill>
                <a:latin typeface="Times New Roman" panose="02020603050405020304" pitchFamily="18" charset="0"/>
              </a:rPr>
              <a:t>) </a:t>
            </a:r>
            <a:endParaRPr lang="en-GB" sz="2000" dirty="0"/>
          </a:p>
        </p:txBody>
      </p:sp>
    </p:spTree>
    <p:extLst>
      <p:ext uri="{BB962C8B-B14F-4D97-AF65-F5344CB8AC3E}">
        <p14:creationId xmlns:p14="http://schemas.microsoft.com/office/powerpoint/2010/main" val="2693126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64000"/>
          </a:schemeClr>
        </a:solidFill>
        <a:effectLst/>
      </p:bgPr>
    </p:bg>
    <p:spTree>
      <p:nvGrpSpPr>
        <p:cNvPr id="1" name=""/>
        <p:cNvGrpSpPr/>
        <p:nvPr/>
      </p:nvGrpSpPr>
      <p:grpSpPr>
        <a:xfrm>
          <a:off x="0" y="0"/>
          <a:ext cx="0" cy="0"/>
          <a:chOff x="0" y="0"/>
          <a:chExt cx="0" cy="0"/>
        </a:xfrm>
      </p:grpSpPr>
      <p:sp>
        <p:nvSpPr>
          <p:cNvPr id="2" name="Rectangle 1"/>
          <p:cNvSpPr/>
          <p:nvPr/>
        </p:nvSpPr>
        <p:spPr>
          <a:xfrm>
            <a:off x="152400" y="152400"/>
            <a:ext cx="9144000" cy="4278094"/>
          </a:xfrm>
          <a:prstGeom prst="rect">
            <a:avLst/>
          </a:prstGeom>
          <a:solidFill>
            <a:schemeClr val="accent3">
              <a:lumMod val="20000"/>
              <a:lumOff val="80000"/>
              <a:alpha val="51000"/>
            </a:schemeClr>
          </a:solidFill>
        </p:spPr>
        <p:txBody>
          <a:bodyPr wrap="square">
            <a:spAutoFit/>
          </a:bodyPr>
          <a:lstStyle/>
          <a:p>
            <a:r>
              <a:rPr lang="en-GB" sz="2800" dirty="0" smtClean="0">
                <a:solidFill>
                  <a:srgbClr val="000000"/>
                </a:solidFill>
                <a:latin typeface="Times New Roman" panose="02020603050405020304" pitchFamily="18" charset="0"/>
                <a:cs typeface="Times New Roman" panose="02020603050405020304" pitchFamily="18" charset="0"/>
              </a:rPr>
              <a:t> </a:t>
            </a:r>
            <a:r>
              <a:rPr lang="en-GB" sz="2800" b="1" dirty="0">
                <a:latin typeface="Times New Roman" panose="02020603050405020304" pitchFamily="18" charset="0"/>
                <a:cs typeface="Times New Roman" panose="02020603050405020304" pitchFamily="18" charset="0"/>
              </a:rPr>
              <a:t>Estimating the Weibull Distribution Parameters </a:t>
            </a:r>
            <a:endParaRPr lang="en-GB" sz="2800" dirty="0">
              <a:latin typeface="Times New Roman" panose="02020603050405020304" pitchFamily="18" charset="0"/>
              <a:cs typeface="Times New Roman" panose="02020603050405020304" pitchFamily="18" charset="0"/>
            </a:endParaRPr>
          </a:p>
          <a:p>
            <a:r>
              <a:rPr lang="en-GB" sz="2800" dirty="0">
                <a:latin typeface="Times New Roman" panose="02020603050405020304" pitchFamily="18" charset="0"/>
                <a:cs typeface="Times New Roman" panose="02020603050405020304" pitchFamily="18" charset="0"/>
              </a:rPr>
              <a:t>To obtain a Weibull density distribution is necessary determine shape parameter </a:t>
            </a:r>
            <a:r>
              <a:rPr lang="en-GB" sz="2800" i="1" dirty="0">
                <a:latin typeface="Times New Roman" panose="02020603050405020304" pitchFamily="18" charset="0"/>
                <a:cs typeface="Times New Roman" panose="02020603050405020304" pitchFamily="18" charset="0"/>
              </a:rPr>
              <a:t>k </a:t>
            </a:r>
            <a:r>
              <a:rPr lang="en-GB" sz="2800" dirty="0">
                <a:latin typeface="Times New Roman" panose="02020603050405020304" pitchFamily="18" charset="0"/>
                <a:cs typeface="Times New Roman" panose="02020603050405020304" pitchFamily="18" charset="0"/>
              </a:rPr>
              <a:t>and </a:t>
            </a:r>
            <a:r>
              <a:rPr lang="en-GB" sz="2800" i="1" dirty="0">
                <a:latin typeface="Times New Roman" panose="02020603050405020304" pitchFamily="18" charset="0"/>
                <a:cs typeface="Times New Roman" panose="02020603050405020304" pitchFamily="18" charset="0"/>
              </a:rPr>
              <a:t>c </a:t>
            </a:r>
            <a:r>
              <a:rPr lang="en-GB" sz="2800" dirty="0">
                <a:latin typeface="Times New Roman" panose="02020603050405020304" pitchFamily="18" charset="0"/>
                <a:cs typeface="Times New Roman" panose="02020603050405020304" pitchFamily="18" charset="0"/>
              </a:rPr>
              <a:t>scale parameter, the common methods for determining </a:t>
            </a:r>
            <a:r>
              <a:rPr lang="en-GB" sz="2800" i="1" dirty="0">
                <a:latin typeface="Times New Roman" panose="02020603050405020304" pitchFamily="18" charset="0"/>
                <a:cs typeface="Times New Roman" panose="02020603050405020304" pitchFamily="18" charset="0"/>
              </a:rPr>
              <a:t>k </a:t>
            </a:r>
            <a:r>
              <a:rPr lang="en-GB" sz="2800" dirty="0">
                <a:latin typeface="Times New Roman" panose="02020603050405020304" pitchFamily="18" charset="0"/>
                <a:cs typeface="Times New Roman" panose="02020603050405020304" pitchFamily="18" charset="0"/>
              </a:rPr>
              <a:t>and </a:t>
            </a:r>
            <a:r>
              <a:rPr lang="en-GB" sz="2800" i="1" dirty="0">
                <a:latin typeface="Times New Roman" panose="02020603050405020304" pitchFamily="18" charset="0"/>
                <a:cs typeface="Times New Roman" panose="02020603050405020304" pitchFamily="18" charset="0"/>
              </a:rPr>
              <a:t>c </a:t>
            </a:r>
            <a:r>
              <a:rPr lang="en-GB" sz="2800" dirty="0">
                <a:latin typeface="Times New Roman" panose="02020603050405020304" pitchFamily="18" charset="0"/>
                <a:cs typeface="Times New Roman" panose="02020603050405020304" pitchFamily="18" charset="0"/>
              </a:rPr>
              <a:t>are: </a:t>
            </a:r>
          </a:p>
          <a:p>
            <a:r>
              <a:rPr lang="en-GB" sz="2800" dirty="0">
                <a:latin typeface="Times New Roman" panose="02020603050405020304" pitchFamily="18" charset="0"/>
                <a:cs typeface="Times New Roman" panose="02020603050405020304" pitchFamily="18" charset="0"/>
              </a:rPr>
              <a:t>1. </a:t>
            </a:r>
            <a:r>
              <a:rPr lang="en-GB" sz="3200" b="1" dirty="0">
                <a:latin typeface="Times New Roman" panose="02020603050405020304" pitchFamily="18" charset="0"/>
                <a:cs typeface="Times New Roman" panose="02020603050405020304" pitchFamily="18" charset="0"/>
              </a:rPr>
              <a:t>Graphical method </a:t>
            </a:r>
          </a:p>
          <a:p>
            <a:r>
              <a:rPr lang="en-GB" sz="3200" b="1" dirty="0">
                <a:latin typeface="Times New Roman" panose="02020603050405020304" pitchFamily="18" charset="0"/>
                <a:cs typeface="Times New Roman" panose="02020603050405020304" pitchFamily="18" charset="0"/>
              </a:rPr>
              <a:t>2. Standard deviation method </a:t>
            </a:r>
          </a:p>
          <a:p>
            <a:r>
              <a:rPr lang="en-GB" sz="3200" b="1" dirty="0">
                <a:latin typeface="Times New Roman" panose="02020603050405020304" pitchFamily="18" charset="0"/>
                <a:cs typeface="Times New Roman" panose="02020603050405020304" pitchFamily="18" charset="0"/>
              </a:rPr>
              <a:t>3. Moment method </a:t>
            </a:r>
          </a:p>
          <a:p>
            <a:r>
              <a:rPr lang="en-GB" sz="3200" b="1" dirty="0">
                <a:latin typeface="Times New Roman" panose="02020603050405020304" pitchFamily="18" charset="0"/>
                <a:cs typeface="Times New Roman" panose="02020603050405020304" pitchFamily="18" charset="0"/>
              </a:rPr>
              <a:t>4. Maximum likelihood method </a:t>
            </a:r>
          </a:p>
          <a:p>
            <a:r>
              <a:rPr lang="en-GB" sz="3200" b="1" dirty="0">
                <a:latin typeface="Times New Roman" panose="02020603050405020304" pitchFamily="18" charset="0"/>
                <a:cs typeface="Times New Roman" panose="02020603050405020304" pitchFamily="18" charset="0"/>
              </a:rPr>
              <a:t>5. Energy pattern factor methods</a:t>
            </a:r>
            <a:r>
              <a:rPr lang="en-GB" sz="2800" dirty="0">
                <a:latin typeface="Times New Roman" panose="02020603050405020304" pitchFamily="18" charset="0"/>
                <a:cs typeface="Times New Roman" panose="02020603050405020304" pitchFamily="18" charset="0"/>
              </a:rPr>
              <a:t> </a:t>
            </a:r>
          </a:p>
        </p:txBody>
      </p:sp>
      <p:sp>
        <p:nvSpPr>
          <p:cNvPr id="4" name="AutoShape 2" descr="Image result for o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 name="Picture 4"/>
          <p:cNvPicPr>
            <a:picLocks noChangeAspect="1"/>
          </p:cNvPicPr>
          <p:nvPr/>
        </p:nvPicPr>
        <p:blipFill>
          <a:blip r:embed="rId3"/>
          <a:stretch>
            <a:fillRect/>
          </a:stretch>
        </p:blipFill>
        <p:spPr>
          <a:xfrm>
            <a:off x="4495800" y="2133600"/>
            <a:ext cx="4985238" cy="4267200"/>
          </a:xfrm>
          <a:prstGeom prst="ellipse">
            <a:avLst/>
          </a:prstGeom>
          <a:ln>
            <a:noFill/>
          </a:ln>
          <a:effectLst>
            <a:softEdge rad="1270000"/>
          </a:effectLst>
        </p:spPr>
      </p:pic>
    </p:spTree>
    <p:extLst>
      <p:ext uri="{BB962C8B-B14F-4D97-AF65-F5344CB8AC3E}">
        <p14:creationId xmlns:p14="http://schemas.microsoft.com/office/powerpoint/2010/main" val="4048840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171" y="124358"/>
            <a:ext cx="8955314" cy="3416320"/>
          </a:xfrm>
          <a:prstGeom prst="rect">
            <a:avLst/>
          </a:prstGeom>
          <a:solidFill>
            <a:schemeClr val="bg2">
              <a:lumMod val="90000"/>
            </a:schemeClr>
          </a:solidFill>
        </p:spPr>
        <p:txBody>
          <a:bodyPr wrap="square">
            <a:spAutoFit/>
          </a:bodyPr>
          <a:lstStyle/>
          <a:p>
            <a:r>
              <a:rPr lang="en-GB" sz="1600" dirty="0" smtClean="0">
                <a:solidFill>
                  <a:srgbClr val="000000"/>
                </a:solidFill>
                <a:latin typeface="Times New Roman" panose="02020603050405020304" pitchFamily="18" charset="0"/>
              </a:rPr>
              <a:t> </a:t>
            </a:r>
            <a:r>
              <a:rPr lang="en-GB" sz="2400" dirty="0">
                <a:solidFill>
                  <a:srgbClr val="000000"/>
                </a:solidFill>
                <a:latin typeface="Times New Roman" panose="02020603050405020304" pitchFamily="18" charset="0"/>
              </a:rPr>
              <a:t>The most simple method to calculate the two parameters scale(</a:t>
            </a:r>
            <a:r>
              <a:rPr lang="en-GB" sz="2400" i="1" dirty="0">
                <a:solidFill>
                  <a:srgbClr val="000000"/>
                </a:solidFill>
                <a:latin typeface="Times New Roman" panose="02020603050405020304" pitchFamily="18" charset="0"/>
              </a:rPr>
              <a:t>A</a:t>
            </a:r>
            <a:r>
              <a:rPr lang="en-GB" sz="2400" dirty="0">
                <a:solidFill>
                  <a:srgbClr val="000000"/>
                </a:solidFill>
                <a:latin typeface="Times New Roman" panose="02020603050405020304" pitchFamily="18" charset="0"/>
              </a:rPr>
              <a:t>) and shape(</a:t>
            </a:r>
            <a:r>
              <a:rPr lang="en-GB" sz="2400" i="1" dirty="0">
                <a:solidFill>
                  <a:srgbClr val="000000"/>
                </a:solidFill>
                <a:latin typeface="Times New Roman" panose="02020603050405020304" pitchFamily="18" charset="0"/>
              </a:rPr>
              <a:t>k</a:t>
            </a:r>
            <a:r>
              <a:rPr lang="en-GB" sz="2400" dirty="0">
                <a:solidFill>
                  <a:srgbClr val="000000"/>
                </a:solidFill>
                <a:latin typeface="Times New Roman" panose="02020603050405020304" pitchFamily="18" charset="0"/>
              </a:rPr>
              <a:t>) is(Standard deviation method) and we can calculated them by using those equations</a:t>
            </a:r>
            <a:r>
              <a:rPr lang="en-GB" sz="2400" dirty="0" smtClean="0">
                <a:solidFill>
                  <a:srgbClr val="000000"/>
                </a:solidFill>
                <a:latin typeface="Times New Roman" panose="02020603050405020304" pitchFamily="18" charset="0"/>
              </a:rPr>
              <a:t>:</a:t>
            </a:r>
            <a:endParaRPr lang="ar-SA" sz="2400" dirty="0" smtClean="0">
              <a:solidFill>
                <a:srgbClr val="000000"/>
              </a:solidFill>
              <a:latin typeface="Times New Roman" panose="02020603050405020304" pitchFamily="18" charset="0"/>
            </a:endParaRPr>
          </a:p>
          <a:p>
            <a:r>
              <a:rPr lang="en-GB" sz="2400" dirty="0" smtClean="0">
                <a:solidFill>
                  <a:srgbClr val="000000"/>
                </a:solidFill>
                <a:latin typeface="Times New Roman" panose="02020603050405020304" pitchFamily="18" charset="0"/>
              </a:rPr>
              <a:t> </a:t>
            </a:r>
            <a:endParaRPr lang="en-GB" sz="2400" dirty="0">
              <a:solidFill>
                <a:srgbClr val="000000"/>
              </a:solidFill>
              <a:latin typeface="Times New Roman" panose="02020603050405020304" pitchFamily="18" charset="0"/>
            </a:endParaRPr>
          </a:p>
          <a:p>
            <a:endParaRPr lang="ar-SA" sz="2400" dirty="0" smtClean="0">
              <a:solidFill>
                <a:srgbClr val="000000"/>
              </a:solidFill>
              <a:latin typeface="Times New Roman" panose="02020603050405020304" pitchFamily="18" charset="0"/>
            </a:endParaRPr>
          </a:p>
          <a:p>
            <a:r>
              <a:rPr lang="en-GB" sz="2400" dirty="0" smtClean="0">
                <a:solidFill>
                  <a:srgbClr val="000000"/>
                </a:solidFill>
                <a:latin typeface="Times New Roman" panose="02020603050405020304" pitchFamily="18" charset="0"/>
              </a:rPr>
              <a:t>As </a:t>
            </a:r>
            <a:r>
              <a:rPr lang="en-GB" sz="2400" dirty="0">
                <a:solidFill>
                  <a:srgbClr val="000000"/>
                </a:solidFill>
                <a:latin typeface="Times New Roman" panose="02020603050405020304" pitchFamily="18" charset="0"/>
              </a:rPr>
              <a:t>we shown the above equation depend on Standard Deviation </a:t>
            </a:r>
            <a:r>
              <a:rPr lang="en-GB" sz="2400" i="1" dirty="0">
                <a:solidFill>
                  <a:srgbClr val="000000"/>
                </a:solidFill>
                <a:latin typeface="Calibri" panose="020F0502020204030204" pitchFamily="34" charset="0"/>
              </a:rPr>
              <a:t>(</a:t>
            </a:r>
            <a:r>
              <a:rPr lang="en-GB" sz="2400" i="1" dirty="0">
                <a:solidFill>
                  <a:srgbClr val="000000"/>
                </a:solidFill>
                <a:latin typeface="Times New Roman" panose="02020603050405020304" pitchFamily="18" charset="0"/>
              </a:rPr>
              <a:t>S.D</a:t>
            </a:r>
            <a:r>
              <a:rPr lang="en-GB" sz="2400" dirty="0">
                <a:solidFill>
                  <a:srgbClr val="000000"/>
                </a:solidFill>
                <a:latin typeface="Times New Roman" panose="02020603050405020304" pitchFamily="18" charset="0"/>
              </a:rPr>
              <a:t>) and the mean of wind </a:t>
            </a:r>
            <a:r>
              <a:rPr lang="en-GB" sz="2400" dirty="0" smtClean="0">
                <a:solidFill>
                  <a:srgbClr val="000000"/>
                </a:solidFill>
                <a:latin typeface="Times New Roman" panose="02020603050405020304" pitchFamily="18" charset="0"/>
              </a:rPr>
              <a:t>speed</a:t>
            </a:r>
            <a:r>
              <a:rPr lang="ar-SA" sz="2400" dirty="0" smtClean="0">
                <a:solidFill>
                  <a:srgbClr val="000000"/>
                </a:solidFill>
                <a:latin typeface="Arial" panose="020B0604020202020204" pitchFamily="34" charset="0"/>
              </a:rPr>
              <a:t>)</a:t>
            </a:r>
            <a:r>
              <a:rPr lang="en-GB" sz="2400" dirty="0" smtClean="0">
                <a:solidFill>
                  <a:srgbClr val="000000"/>
                </a:solidFill>
                <a:latin typeface="Arial" panose="020B0604020202020204" pitchFamily="34" charset="0"/>
              </a:rPr>
              <a:t> </a:t>
            </a:r>
            <a:r>
              <a:rPr lang="en-GB" sz="2400" dirty="0" smtClean="0">
                <a:solidFill>
                  <a:srgbClr val="000000"/>
                </a:solidFill>
                <a:latin typeface="Times New Roman" panose="02020603050405020304" pitchFamily="18" charset="0"/>
              </a:rPr>
              <a:t>X</a:t>
            </a:r>
            <a:r>
              <a:rPr lang="ar-SA" sz="2400" dirty="0" smtClean="0">
                <a:solidFill>
                  <a:srgbClr val="000000"/>
                </a:solidFill>
                <a:latin typeface="Times New Roman" panose="02020603050405020304" pitchFamily="18" charset="0"/>
              </a:rPr>
              <a:t>(</a:t>
            </a:r>
          </a:p>
          <a:p>
            <a:endParaRPr lang="ar-SA" sz="2400" dirty="0">
              <a:solidFill>
                <a:srgbClr val="000000"/>
              </a:solidFill>
              <a:latin typeface="Times New Roman" panose="02020603050405020304" pitchFamily="18" charset="0"/>
            </a:endParaRPr>
          </a:p>
          <a:p>
            <a:endParaRPr lang="ar-SA" sz="2400" dirty="0" smtClean="0">
              <a:solidFill>
                <a:srgbClr val="000000"/>
              </a:solidFill>
              <a:latin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3048000" y="1114511"/>
            <a:ext cx="2066925" cy="933450"/>
          </a:xfrm>
          <a:prstGeom prst="rect">
            <a:avLst/>
          </a:prstGeom>
        </p:spPr>
      </p:pic>
      <p:pic>
        <p:nvPicPr>
          <p:cNvPr id="5" name="Picture 4"/>
          <p:cNvPicPr>
            <a:picLocks noChangeAspect="1"/>
          </p:cNvPicPr>
          <p:nvPr/>
        </p:nvPicPr>
        <p:blipFill>
          <a:blip r:embed="rId3"/>
          <a:stretch>
            <a:fillRect/>
          </a:stretch>
        </p:blipFill>
        <p:spPr>
          <a:xfrm>
            <a:off x="4524828" y="2364584"/>
            <a:ext cx="1921968" cy="1176094"/>
          </a:xfrm>
          <a:prstGeom prst="rect">
            <a:avLst/>
          </a:prstGeom>
        </p:spPr>
      </p:pic>
      <p:sp>
        <p:nvSpPr>
          <p:cNvPr id="6" name="Rectangle 5"/>
          <p:cNvSpPr/>
          <p:nvPr/>
        </p:nvSpPr>
        <p:spPr>
          <a:xfrm>
            <a:off x="68941" y="3657600"/>
            <a:ext cx="8933544" cy="1938992"/>
          </a:xfrm>
          <a:prstGeom prst="rect">
            <a:avLst/>
          </a:prstGeom>
          <a:solidFill>
            <a:schemeClr val="accent2">
              <a:lumMod val="20000"/>
              <a:lumOff val="80000"/>
            </a:schemeClr>
          </a:solidFill>
        </p:spPr>
        <p:txBody>
          <a:bodyPr wrap="square">
            <a:spAutoFit/>
          </a:bodyPr>
          <a:lstStyle/>
          <a:p>
            <a:r>
              <a:rPr lang="en-GB" sz="2400" dirty="0">
                <a:solidFill>
                  <a:srgbClr val="000000"/>
                </a:solidFill>
                <a:latin typeface="Times New Roman" panose="02020603050405020304" pitchFamily="18" charset="0"/>
              </a:rPr>
              <a:t>While the scale parameter depends on the mean of wind speed and Gamma function Γ. </a:t>
            </a:r>
          </a:p>
          <a:p>
            <a:r>
              <a:rPr lang="en-GB" sz="2400" dirty="0">
                <a:solidFill>
                  <a:srgbClr val="000000"/>
                </a:solidFill>
                <a:latin typeface="Times New Roman" panose="02020603050405020304" pitchFamily="18" charset="0"/>
              </a:rPr>
              <a:t>And the figure down about ( PDF) Probability Density function to Mosul station </a:t>
            </a:r>
            <a:endParaRPr lang="ar-SA" sz="2400" dirty="0" smtClean="0">
              <a:solidFill>
                <a:srgbClr val="000000"/>
              </a:solidFill>
              <a:latin typeface="Times New Roman" panose="02020603050405020304" pitchFamily="18" charset="0"/>
            </a:endParaRPr>
          </a:p>
          <a:p>
            <a:r>
              <a:rPr lang="en-GB" sz="2400" b="1" dirty="0">
                <a:solidFill>
                  <a:srgbClr val="000000"/>
                </a:solidFill>
                <a:latin typeface="Times New Roman" panose="02020603050405020304" pitchFamily="18" charset="0"/>
              </a:rPr>
              <a:t>So, we calculate the Wind power density by Weibull </a:t>
            </a:r>
            <a:r>
              <a:rPr lang="en-GB" sz="2400" b="1" dirty="0" smtClean="0">
                <a:solidFill>
                  <a:srgbClr val="000000"/>
                </a:solidFill>
                <a:latin typeface="Times New Roman" panose="02020603050405020304" pitchFamily="18" charset="0"/>
              </a:rPr>
              <a:t>distribution</a:t>
            </a:r>
            <a:endParaRPr lang="ar-SA" sz="2400" b="1" dirty="0">
              <a:solidFill>
                <a:srgbClr val="000000"/>
              </a:solidFill>
              <a:latin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2711651" y="5713514"/>
            <a:ext cx="3735145" cy="714703"/>
          </a:xfrm>
          <a:prstGeom prst="rect">
            <a:avLst/>
          </a:prstGeom>
        </p:spPr>
      </p:pic>
    </p:spTree>
    <p:extLst>
      <p:ext uri="{BB962C8B-B14F-4D97-AF65-F5344CB8AC3E}">
        <p14:creationId xmlns:p14="http://schemas.microsoft.com/office/powerpoint/2010/main" val="2850342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04800" y="228600"/>
            <a:ext cx="8534400" cy="5867400"/>
          </a:xfrm>
          <a:prstGeom prst="rect">
            <a:avLst/>
          </a:prstGeom>
        </p:spPr>
      </p:pic>
    </p:spTree>
    <p:extLst>
      <p:ext uri="{BB962C8B-B14F-4D97-AF65-F5344CB8AC3E}">
        <p14:creationId xmlns:p14="http://schemas.microsoft.com/office/powerpoint/2010/main" val="715075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52400"/>
            <a:ext cx="7848600" cy="5632311"/>
          </a:xfrm>
          <a:prstGeom prst="rect">
            <a:avLst/>
          </a:prstGeom>
          <a:solidFill>
            <a:schemeClr val="accent2">
              <a:lumMod val="20000"/>
              <a:lumOff val="80000"/>
            </a:schemeClr>
          </a:solidFill>
        </p:spPr>
        <p:txBody>
          <a:bodyPr wrap="square">
            <a:spAutoFit/>
          </a:bodyPr>
          <a:lstStyle/>
          <a:p>
            <a:r>
              <a:rPr lang="en-GB" sz="2400" b="1" dirty="0">
                <a:solidFill>
                  <a:srgbClr val="000000"/>
                </a:solidFill>
                <a:latin typeface="Times New Roman" panose="02020603050405020304" pitchFamily="18" charset="0"/>
              </a:rPr>
              <a:t>Exercises: </a:t>
            </a:r>
            <a:endParaRPr lang="en-GB" sz="2400" dirty="0">
              <a:solidFill>
                <a:srgbClr val="000000"/>
              </a:solidFill>
              <a:latin typeface="Times New Roman" panose="02020603050405020304" pitchFamily="18" charset="0"/>
            </a:endParaRPr>
          </a:p>
          <a:p>
            <a:r>
              <a:rPr lang="en-GB" sz="2400" b="1" dirty="0">
                <a:solidFill>
                  <a:srgbClr val="000000"/>
                </a:solidFill>
                <a:latin typeface="Times New Roman" panose="02020603050405020304" pitchFamily="18" charset="0"/>
              </a:rPr>
              <a:t>1. </a:t>
            </a:r>
            <a:r>
              <a:rPr lang="en-GB" sz="2400" dirty="0">
                <a:solidFill>
                  <a:srgbClr val="000000"/>
                </a:solidFill>
                <a:latin typeface="Times New Roman" panose="02020603050405020304" pitchFamily="18" charset="0"/>
              </a:rPr>
              <a:t>For a wind turbine with rotor diameter 43 meters (a typical size for a 600 kW turbine), calculate the volume and mass of a 1 meter thick parcel of air passing through the plane of the turbine blades (for this exercise, assume a value for the air density of 1.225 kg/m3). </a:t>
            </a:r>
          </a:p>
          <a:p>
            <a:endParaRPr lang="en-GB" sz="2400" dirty="0">
              <a:solidFill>
                <a:srgbClr val="000000"/>
              </a:solidFill>
              <a:latin typeface="Times New Roman" panose="02020603050405020304" pitchFamily="18" charset="0"/>
            </a:endParaRPr>
          </a:p>
          <a:p>
            <a:r>
              <a:rPr lang="en-GB" sz="2400" b="1" dirty="0">
                <a:solidFill>
                  <a:srgbClr val="000000"/>
                </a:solidFill>
                <a:latin typeface="Times New Roman" panose="02020603050405020304" pitchFamily="18" charset="0"/>
              </a:rPr>
              <a:t>2. </a:t>
            </a:r>
            <a:r>
              <a:rPr lang="en-GB" sz="2400" dirty="0">
                <a:solidFill>
                  <a:srgbClr val="000000"/>
                </a:solidFill>
                <a:latin typeface="Times New Roman" panose="02020603050405020304" pitchFamily="18" charset="0"/>
              </a:rPr>
              <a:t>Imagine that you have just 2 readings of wind speed: 5 m/s and 15 m/s. Calculate the WPD over the interval of these readings (assume ρ = 1.0 kg/m3 to make the math easier). </a:t>
            </a:r>
          </a:p>
          <a:p>
            <a:endParaRPr lang="en-GB" sz="2400" dirty="0">
              <a:solidFill>
                <a:srgbClr val="000000"/>
              </a:solidFill>
              <a:latin typeface="Times New Roman" panose="02020603050405020304" pitchFamily="18" charset="0"/>
            </a:endParaRPr>
          </a:p>
          <a:p>
            <a:r>
              <a:rPr lang="en-GB" sz="2400" b="1" dirty="0">
                <a:solidFill>
                  <a:srgbClr val="000000"/>
                </a:solidFill>
                <a:latin typeface="Times New Roman" panose="02020603050405020304" pitchFamily="18" charset="0"/>
              </a:rPr>
              <a:t>3</a:t>
            </a:r>
            <a:r>
              <a:rPr lang="en-GB" sz="2400" dirty="0">
                <a:solidFill>
                  <a:srgbClr val="000000"/>
                </a:solidFill>
                <a:latin typeface="Times New Roman" panose="02020603050405020304" pitchFamily="18" charset="0"/>
              </a:rPr>
              <a:t>-If you were responsible for calculating the annual average WPD for a potential wind farm to go offshore in the Gulf of Mexico, but weather data was scarce, which method would you use to estimate air density</a:t>
            </a:r>
            <a:r>
              <a:rPr lang="en-GB" sz="2400" dirty="0" smtClean="0">
                <a:solidFill>
                  <a:srgbClr val="000000"/>
                </a:solidFill>
                <a:latin typeface="Times New Roman" panose="02020603050405020304" pitchFamily="18" charset="0"/>
              </a:rPr>
              <a:t>?</a:t>
            </a:r>
            <a:endParaRPr lang="en-GB" sz="2400" dirty="0"/>
          </a:p>
        </p:txBody>
      </p:sp>
      <p:pic>
        <p:nvPicPr>
          <p:cNvPr id="2050" name="Picture 2" descr="Image result for Wh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52900" y="5257800"/>
            <a:ext cx="3927078" cy="1800000"/>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3254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304800"/>
            <a:ext cx="8839200" cy="6370975"/>
          </a:xfrm>
          <a:prstGeom prst="rect">
            <a:avLst/>
          </a:prstGeom>
          <a:solidFill>
            <a:schemeClr val="accent3">
              <a:lumMod val="20000"/>
              <a:lumOff val="80000"/>
            </a:schemeClr>
          </a:solidFill>
        </p:spPr>
        <p:txBody>
          <a:bodyPr wrap="square">
            <a:spAutoFit/>
          </a:bodyPr>
          <a:lstStyle/>
          <a:p>
            <a:r>
              <a:rPr lang="en-GB" sz="2400" b="1" dirty="0">
                <a:latin typeface="Times New Roman" panose="02020603050405020304" pitchFamily="18" charset="0"/>
                <a:cs typeface="Times New Roman" panose="02020603050405020304" pitchFamily="18" charset="0"/>
              </a:rPr>
              <a:t>Answers to sample </a:t>
            </a:r>
            <a:r>
              <a:rPr lang="en-GB" sz="2400" b="1" dirty="0" smtClean="0">
                <a:latin typeface="Times New Roman" panose="02020603050405020304" pitchFamily="18" charset="0"/>
                <a:cs typeface="Times New Roman" panose="02020603050405020304" pitchFamily="18" charset="0"/>
              </a:rPr>
              <a:t>exercises…  </a:t>
            </a:r>
          </a:p>
          <a:p>
            <a:endParaRPr lang="en-GB" sz="2400" dirty="0">
              <a:latin typeface="Times New Roman" panose="02020603050405020304" pitchFamily="18" charset="0"/>
              <a:cs typeface="Times New Roman" panose="02020603050405020304" pitchFamily="18" charset="0"/>
            </a:endParaRPr>
          </a:p>
          <a:p>
            <a:r>
              <a:rPr lang="en-GB" sz="2400" b="1" dirty="0" smtClean="0">
                <a:solidFill>
                  <a:schemeClr val="accent3"/>
                </a:solidFill>
                <a:latin typeface="Times New Roman" panose="02020603050405020304" pitchFamily="18" charset="0"/>
                <a:cs typeface="Times New Roman" panose="02020603050405020304" pitchFamily="18" charset="0"/>
              </a:rPr>
              <a:t>1</a:t>
            </a:r>
            <a:r>
              <a:rPr lang="en-GB" sz="2400" b="1" dirty="0">
                <a:solidFill>
                  <a:schemeClr val="accent3"/>
                </a:solidFill>
                <a:latin typeface="Times New Roman" panose="02020603050405020304" pitchFamily="18" charset="0"/>
                <a:cs typeface="Times New Roman" panose="02020603050405020304" pitchFamily="18" charset="0"/>
              </a:rPr>
              <a:t>.) Ans.: </a:t>
            </a:r>
            <a:endParaRPr lang="en-GB" sz="2400" b="1" dirty="0" smtClean="0">
              <a:solidFill>
                <a:schemeClr val="accent3"/>
              </a:solidFill>
              <a:latin typeface="Times New Roman" panose="02020603050405020304" pitchFamily="18" charset="0"/>
              <a:cs typeface="Times New Roman" panose="02020603050405020304" pitchFamily="18" charset="0"/>
            </a:endParaRPr>
          </a:p>
          <a:p>
            <a:r>
              <a:rPr lang="en-GB" sz="2400" b="1" dirty="0" smtClean="0">
                <a:solidFill>
                  <a:schemeClr val="accent3"/>
                </a:solidFill>
                <a:latin typeface="Times New Roman" panose="02020603050405020304" pitchFamily="18" charset="0"/>
                <a:cs typeface="Times New Roman" panose="02020603050405020304" pitchFamily="18" charset="0"/>
              </a:rPr>
              <a:t>The </a:t>
            </a:r>
            <a:r>
              <a:rPr lang="en-GB" sz="2400" b="1" dirty="0">
                <a:solidFill>
                  <a:schemeClr val="accent3"/>
                </a:solidFill>
                <a:latin typeface="Times New Roman" panose="02020603050405020304" pitchFamily="18" charset="0"/>
                <a:cs typeface="Times New Roman" panose="02020603050405020304" pitchFamily="18" charset="0"/>
              </a:rPr>
              <a:t>volume of this disk of air equals its cross-sectional area A ( = ¼ PI * Diameter2 ) times the disk's depth (D): </a:t>
            </a:r>
            <a:endParaRPr lang="en-GB" sz="2400" b="1" dirty="0" smtClean="0">
              <a:solidFill>
                <a:schemeClr val="accent3"/>
              </a:solidFill>
              <a:latin typeface="Times New Roman" panose="02020603050405020304" pitchFamily="18" charset="0"/>
              <a:cs typeface="Times New Roman" panose="02020603050405020304" pitchFamily="18" charset="0"/>
            </a:endParaRPr>
          </a:p>
          <a:p>
            <a:r>
              <a:rPr lang="en-GB" sz="2400" b="1" dirty="0" smtClean="0">
                <a:solidFill>
                  <a:schemeClr val="accent3"/>
                </a:solidFill>
                <a:latin typeface="Times New Roman" panose="02020603050405020304" pitchFamily="18" charset="0"/>
                <a:cs typeface="Times New Roman" panose="02020603050405020304" pitchFamily="18" charset="0"/>
              </a:rPr>
              <a:t>Vol </a:t>
            </a:r>
            <a:r>
              <a:rPr lang="en-GB" sz="2400" b="1" dirty="0">
                <a:solidFill>
                  <a:schemeClr val="accent5"/>
                </a:solidFill>
                <a:latin typeface="Times New Roman" panose="02020603050405020304" pitchFamily="18" charset="0"/>
                <a:cs typeface="Times New Roman" panose="02020603050405020304" pitchFamily="18" charset="0"/>
              </a:rPr>
              <a:t>= ¼ * 3.1416 * (43 m)2 * 1 m = 1451 m3 </a:t>
            </a:r>
            <a:r>
              <a:rPr lang="en-GB" sz="2400" b="1" dirty="0">
                <a:solidFill>
                  <a:schemeClr val="accent3"/>
                </a:solidFill>
                <a:latin typeface="Times New Roman" panose="02020603050405020304" pitchFamily="18" charset="0"/>
                <a:cs typeface="Times New Roman" panose="02020603050405020304" pitchFamily="18" charset="0"/>
              </a:rPr>
              <a:t>. </a:t>
            </a:r>
            <a:endParaRPr lang="en-GB" sz="2400" b="1" dirty="0" smtClean="0">
              <a:solidFill>
                <a:schemeClr val="accent3"/>
              </a:solidFill>
              <a:latin typeface="Times New Roman" panose="02020603050405020304" pitchFamily="18" charset="0"/>
              <a:cs typeface="Times New Roman" panose="02020603050405020304" pitchFamily="18" charset="0"/>
            </a:endParaRPr>
          </a:p>
          <a:p>
            <a:r>
              <a:rPr lang="en-GB" sz="2400" b="1" dirty="0" smtClean="0">
                <a:solidFill>
                  <a:schemeClr val="accent3"/>
                </a:solidFill>
                <a:latin typeface="Times New Roman" panose="02020603050405020304" pitchFamily="18" charset="0"/>
                <a:cs typeface="Times New Roman" panose="02020603050405020304" pitchFamily="18" charset="0"/>
              </a:rPr>
              <a:t>And </a:t>
            </a:r>
            <a:r>
              <a:rPr lang="en-GB" sz="2400" b="1" dirty="0">
                <a:solidFill>
                  <a:schemeClr val="accent3"/>
                </a:solidFill>
                <a:latin typeface="Times New Roman" panose="02020603050405020304" pitchFamily="18" charset="0"/>
                <a:cs typeface="Times New Roman" panose="02020603050405020304" pitchFamily="18" charset="0"/>
              </a:rPr>
              <a:t>its mass equals the volume of air times air density</a:t>
            </a:r>
            <a:r>
              <a:rPr lang="en-GB" sz="2400" b="1" dirty="0" smtClean="0">
                <a:solidFill>
                  <a:schemeClr val="accent3"/>
                </a:solidFill>
                <a:latin typeface="Times New Roman" panose="02020603050405020304" pitchFamily="18" charset="0"/>
                <a:cs typeface="Times New Roman" panose="02020603050405020304" pitchFamily="18" charset="0"/>
              </a:rPr>
              <a:t>:</a:t>
            </a:r>
          </a:p>
          <a:p>
            <a:r>
              <a:rPr lang="en-GB" sz="2400" b="1" dirty="0" smtClean="0">
                <a:solidFill>
                  <a:schemeClr val="accent3"/>
                </a:solidFill>
                <a:latin typeface="Times New Roman" panose="02020603050405020304" pitchFamily="18" charset="0"/>
                <a:cs typeface="Times New Roman" panose="02020603050405020304" pitchFamily="18" charset="0"/>
              </a:rPr>
              <a:t> </a:t>
            </a:r>
            <a:r>
              <a:rPr lang="en-GB" sz="2400" b="1" dirty="0">
                <a:solidFill>
                  <a:schemeClr val="accent3"/>
                </a:solidFill>
                <a:latin typeface="Times New Roman" panose="02020603050405020304" pitchFamily="18" charset="0"/>
                <a:cs typeface="Times New Roman" panose="02020603050405020304" pitchFamily="18" charset="0"/>
              </a:rPr>
              <a:t>M = ρ * Vol = </a:t>
            </a:r>
            <a:r>
              <a:rPr lang="en-GB" sz="2400" b="1" dirty="0">
                <a:solidFill>
                  <a:schemeClr val="accent5"/>
                </a:solidFill>
                <a:latin typeface="Times New Roman" panose="02020603050405020304" pitchFamily="18" charset="0"/>
                <a:cs typeface="Times New Roman" panose="02020603050405020304" pitchFamily="18" charset="0"/>
              </a:rPr>
              <a:t>1.225 kg/m3 * 1451 m3 = 1780 kg. </a:t>
            </a:r>
            <a:r>
              <a:rPr lang="en-GB" sz="2400" b="1" dirty="0">
                <a:solidFill>
                  <a:schemeClr val="accent3"/>
                </a:solidFill>
                <a:latin typeface="Times New Roman" panose="02020603050405020304" pitchFamily="18" charset="0"/>
                <a:cs typeface="Times New Roman" panose="02020603050405020304" pitchFamily="18" charset="0"/>
              </a:rPr>
              <a:t>(or ~3900 pounds - about the weight of an intermediate car</a:t>
            </a:r>
            <a:r>
              <a:rPr lang="en-GB" sz="2400" b="1" dirty="0" smtClean="0">
                <a:solidFill>
                  <a:schemeClr val="accent3"/>
                </a:solidFill>
                <a:latin typeface="Times New Roman" panose="02020603050405020304" pitchFamily="18" charset="0"/>
                <a:cs typeface="Times New Roman" panose="02020603050405020304" pitchFamily="18" charset="0"/>
              </a:rPr>
              <a:t>!)</a:t>
            </a:r>
          </a:p>
          <a:p>
            <a:endParaRPr lang="en-GB" sz="2400" dirty="0">
              <a:latin typeface="Times New Roman" panose="02020603050405020304" pitchFamily="18" charset="0"/>
              <a:cs typeface="Times New Roman" panose="02020603050405020304" pitchFamily="18" charset="0"/>
            </a:endParaRPr>
          </a:p>
          <a:p>
            <a:r>
              <a:rPr lang="en-GB" sz="2400" dirty="0" smtClean="0">
                <a:latin typeface="Times New Roman" panose="02020603050405020304" pitchFamily="18" charset="0"/>
                <a:cs typeface="Times New Roman" panose="02020603050405020304" pitchFamily="18" charset="0"/>
              </a:rPr>
              <a:t> </a:t>
            </a:r>
            <a:r>
              <a:rPr lang="en-GB" sz="2400" b="1" dirty="0">
                <a:solidFill>
                  <a:srgbClr val="FF0000"/>
                </a:solidFill>
                <a:latin typeface="Times New Roman" panose="02020603050405020304" pitchFamily="18" charset="0"/>
                <a:cs typeface="Times New Roman" panose="02020603050405020304" pitchFamily="18" charset="0"/>
              </a:rPr>
              <a:t>2.) Ans.: WPD = </a:t>
            </a:r>
            <a:r>
              <a:rPr lang="en-GB" sz="2400" b="1" dirty="0" err="1">
                <a:solidFill>
                  <a:srgbClr val="FF0000"/>
                </a:solidFill>
                <a:latin typeface="Times New Roman" panose="02020603050405020304" pitchFamily="18" charset="0"/>
                <a:cs typeface="Times New Roman" panose="02020603050405020304" pitchFamily="18" charset="0"/>
              </a:rPr>
              <a:t>Pwr</a:t>
            </a:r>
            <a:r>
              <a:rPr lang="en-GB" sz="2400" b="1" dirty="0">
                <a:solidFill>
                  <a:srgbClr val="FF0000"/>
                </a:solidFill>
                <a:latin typeface="Times New Roman" panose="02020603050405020304" pitchFamily="18" charset="0"/>
                <a:cs typeface="Times New Roman" panose="02020603050405020304" pitchFamily="18" charset="0"/>
              </a:rPr>
              <a:t> / A = </a:t>
            </a:r>
            <a:r>
              <a:rPr lang="en-GB" sz="2400" b="1" dirty="0">
                <a:solidFill>
                  <a:schemeClr val="accent5"/>
                </a:solidFill>
                <a:latin typeface="Times New Roman" panose="02020603050405020304" pitchFamily="18" charset="0"/>
                <a:cs typeface="Times New Roman" panose="02020603050405020304" pitchFamily="18" charset="0"/>
              </a:rPr>
              <a:t>½ * ρ * V3 = ½ * 1.225 kg/m3 * (10.0 m/s)3 = 613 watts/m2</a:t>
            </a:r>
            <a:r>
              <a:rPr lang="en-GB" sz="2400" b="1" dirty="0">
                <a:solidFill>
                  <a:srgbClr val="FF0000"/>
                </a:solidFill>
                <a:latin typeface="Times New Roman" panose="02020603050405020304" pitchFamily="18" charset="0"/>
                <a:cs typeface="Times New Roman" panose="02020603050405020304" pitchFamily="18" charset="0"/>
              </a:rPr>
              <a:t> (this is an excellent value for </a:t>
            </a:r>
            <a:r>
              <a:rPr lang="en-GB" sz="2400" b="1" dirty="0" smtClean="0">
                <a:solidFill>
                  <a:srgbClr val="FF0000"/>
                </a:solidFill>
                <a:latin typeface="Times New Roman" panose="02020603050405020304" pitchFamily="18" charset="0"/>
                <a:cs typeface="Times New Roman" panose="02020603050405020304" pitchFamily="18" charset="0"/>
              </a:rPr>
              <a:t>WPD)</a:t>
            </a:r>
          </a:p>
          <a:p>
            <a:endParaRPr lang="en-GB" sz="2400" dirty="0" smtClean="0">
              <a:latin typeface="Times New Roman" panose="02020603050405020304" pitchFamily="18" charset="0"/>
              <a:cs typeface="Times New Roman" panose="02020603050405020304" pitchFamily="18" charset="0"/>
            </a:endParaRPr>
          </a:p>
          <a:p>
            <a:r>
              <a:rPr lang="en-GB" sz="2400" b="1" dirty="0" smtClean="0">
                <a:solidFill>
                  <a:schemeClr val="accent5"/>
                </a:solidFill>
                <a:latin typeface="Times New Roman" panose="02020603050405020304" pitchFamily="18" charset="0"/>
                <a:cs typeface="Times New Roman" panose="02020603050405020304" pitchFamily="18" charset="0"/>
              </a:rPr>
              <a:t>3</a:t>
            </a:r>
            <a:r>
              <a:rPr lang="en-GB" sz="2400" b="1" dirty="0">
                <a:solidFill>
                  <a:schemeClr val="accent5"/>
                </a:solidFill>
                <a:latin typeface="Times New Roman" panose="02020603050405020304" pitchFamily="18" charset="0"/>
                <a:cs typeface="Times New Roman" panose="02020603050405020304" pitchFamily="18" charset="0"/>
              </a:rPr>
              <a:t>.) Ans.: Easy! Remember that WPD is independent of turbine type or size, and only depends on wind speed and density. Hence, the WPD is still 613 watts/m2 , the same as calculated in exercise no. 2.</a:t>
            </a:r>
          </a:p>
        </p:txBody>
      </p:sp>
    </p:spTree>
    <p:extLst>
      <p:ext uri="{BB962C8B-B14F-4D97-AF65-F5344CB8AC3E}">
        <p14:creationId xmlns:p14="http://schemas.microsoft.com/office/powerpoint/2010/main" val="37730110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11992</TotalTime>
  <Words>700</Words>
  <Application>Microsoft Office PowerPoint</Application>
  <PresentationFormat>On-screen Show (4:3)</PresentationFormat>
  <Paragraphs>52</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Times New Roman</vt:lpstr>
      <vt:lpstr>Wingdings</vt:lpstr>
      <vt:lpstr>Office Theme</vt:lpstr>
      <vt:lpstr>PowerPoint Presentation</vt:lpstr>
      <vt:lpstr>Welcome Students!  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AL-MUSTANSIRIYAH UNIVERSITY  COLLEGE OF SCIENCES ATMOSPHERIC SCIENCES DEPARTMENT /SECOND CLASS</dc:title>
  <dc:creator>sama</dc:creator>
  <cp:lastModifiedBy>ali77 mohammed</cp:lastModifiedBy>
  <cp:revision>28</cp:revision>
  <dcterms:created xsi:type="dcterms:W3CDTF">2017-12-04T17:29:51Z</dcterms:created>
  <dcterms:modified xsi:type="dcterms:W3CDTF">2020-03-13T11:51:38Z</dcterms:modified>
</cp:coreProperties>
</file>